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11" r:id="rId10"/>
    <p:sldId id="296" r:id="rId11"/>
    <p:sldId id="295" r:id="rId12"/>
    <p:sldId id="307" r:id="rId13"/>
    <p:sldId id="32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Less is More Service Profit Maximization </a:t>
            </a:r>
            <a:r>
              <a:rPr lang="en-US" dirty="0" err="1" smtClean="0"/>
              <a:t>inGeo</a:t>
            </a:r>
            <a:r>
              <a:rPr lang="en-US" dirty="0" smtClean="0"/>
              <a:t>-Distributed Clouds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143000" y="457200"/>
            <a:ext cx="7790688" cy="6400800"/>
          </a:xfrm>
        </p:spPr>
        <p:txBody>
          <a:bodyPr>
            <a:noAutofit/>
          </a:bodyPr>
          <a:lstStyle/>
          <a:p>
            <a:pPr algn="just">
              <a:lnSpc>
                <a:spcPct val="150000"/>
              </a:lnSpc>
              <a:buNone/>
            </a:pPr>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Nowadays cloud providers purchase a good deal of bandwidth from Internet service providers to satisfy the growing requests from corporate customers for the exclusive use of inter-datacenter bandwidth. For exclusive bandwidth services, neither maximizing the revenue nor minimizing the cost can bring the maximal profit to cloud providers. The diversity of bandwidth prices and the random arrival time of user requests further increase the difficulty in economically scheduling the services to meet user requests from cloud providers. In this paper, we propose to help cloud providers maximize their service profits by properly selecting user requests to serve rather than satisfying them all. We formulate the problem of service profit maximization and prove its NP-hardness. </a:t>
            </a:r>
            <a:endParaRPr lang="en-US" sz="1800" dirty="0" smtClean="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To </a:t>
            </a:r>
            <a:r>
              <a:rPr lang="en-US" sz="1800" dirty="0" smtClean="0">
                <a:latin typeface="Times New Roman" pitchFamily="18" charset="0"/>
                <a:cs typeface="Times New Roman" pitchFamily="18" charset="0"/>
              </a:rPr>
              <a:t>handle offline request submission, we propose a solution that maximizes the service profit by alternately maximizing the service revenue and minimizing the service cost. To maximize service profit under online request submission, we propose an online scheduling algorithm that carefully handles the risk of not being able to pay off the incremental service cost and makes scheduling decisions in real time. Our extensive evaluations demonstrate that our solutions can achieve more than 1.6x the service profits of existing solutions.</a:t>
            </a:r>
          </a:p>
          <a:p>
            <a:pPr algn="just"/>
            <a:r>
              <a:rPr lang="en-US" sz="1800" dirty="0" smtClean="0">
                <a:latin typeface="Times New Roman" pitchFamily="18" charset="0"/>
                <a:cs typeface="Times New Roman" pitchFamily="18" charset="0"/>
              </a:rPr>
              <a:t> </a:t>
            </a:r>
          </a:p>
          <a:p>
            <a:r>
              <a:rPr lang="en-US" sz="1800" dirty="0" smtClean="0"/>
              <a:t> </a:t>
            </a: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714488" cy="58674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The proliferation of cloud computing relied on the virtualization of the compute and storage resources and provisioning them dynamically according to users’ needs on a pay-per-use model. Massive cloud providers have geo-distributed cloud data centers to ensure service reliability, availability and satisfy user’s need. Therefore, cloud management systems are necessary to increase the profit of cloud providers and to improve the quality-of service demanded by users.</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rmAutofit fontScale="77500" lnSpcReduction="20000"/>
          </a:bodyPr>
          <a:lstStyle/>
          <a:p>
            <a:pPr lvl="0" algn="just">
              <a:lnSpc>
                <a:spcPct val="200000"/>
              </a:lnSpc>
              <a:buNone/>
            </a:pPr>
            <a:endParaRPr lang="en-US" sz="2000" dirty="0" smtClean="0">
              <a:latin typeface="Times New Roman" pitchFamily="18" charset="0"/>
              <a:cs typeface="Times New Roman" pitchFamily="18" charset="0"/>
            </a:endParaRPr>
          </a:p>
          <a:p>
            <a:pPr lvl="0" algn="just">
              <a:lnSpc>
                <a:spcPct val="160000"/>
              </a:lnSpc>
            </a:pPr>
            <a:r>
              <a:rPr lang="en-US" sz="2300" dirty="0" smtClean="0">
                <a:latin typeface="Times New Roman" pitchFamily="18" charset="0"/>
                <a:cs typeface="Times New Roman" pitchFamily="18" charset="0"/>
              </a:rPr>
              <a:t>The problem of allocating data-intensive </a:t>
            </a:r>
            <a:r>
              <a:rPr lang="en-US" sz="2300" dirty="0" err="1" smtClean="0">
                <a:latin typeface="Times New Roman" pitchFamily="18" charset="0"/>
                <a:cs typeface="Times New Roman" pitchFamily="18" charset="0"/>
              </a:rPr>
              <a:t>bagof</a:t>
            </a:r>
            <a:r>
              <a:rPr lang="en-US" sz="2300" dirty="0" smtClean="0">
                <a:latin typeface="Times New Roman" pitchFamily="18" charset="0"/>
                <a:cs typeface="Times New Roman" pitchFamily="18" charset="0"/>
              </a:rPr>
              <a:t>-tasks </a:t>
            </a:r>
            <a:r>
              <a:rPr lang="en-US" sz="2300" dirty="0" err="1" smtClean="0">
                <a:latin typeface="Times New Roman" pitchFamily="18" charset="0"/>
                <a:cs typeface="Times New Roman" pitchFamily="18" charset="0"/>
              </a:rPr>
              <a:t>BoT</a:t>
            </a:r>
            <a:r>
              <a:rPr lang="en-US" sz="2300" dirty="0" smtClean="0">
                <a:latin typeface="Times New Roman" pitchFamily="18" charset="0"/>
                <a:cs typeface="Times New Roman" pitchFamily="18" charset="0"/>
              </a:rPr>
              <a:t> workloads is formulated as a nonlinear optimization problem taking into consideration the network’s delay times to minimize the make span of the workload, i.e., enhance the users </a:t>
            </a:r>
            <a:r>
              <a:rPr lang="en-US" sz="2300" dirty="0" err="1" smtClean="0">
                <a:latin typeface="Times New Roman" pitchFamily="18" charset="0"/>
                <a:cs typeface="Times New Roman" pitchFamily="18" charset="0"/>
              </a:rPr>
              <a:t>QoS</a:t>
            </a:r>
            <a:endParaRPr lang="en-US" sz="2300" dirty="0" smtClean="0">
              <a:latin typeface="Times New Roman" pitchFamily="18" charset="0"/>
              <a:cs typeface="Times New Roman" pitchFamily="18" charset="0"/>
            </a:endParaRPr>
          </a:p>
          <a:p>
            <a:pPr algn="just">
              <a:lnSpc>
                <a:spcPct val="160000"/>
              </a:lnSpc>
              <a:buNone/>
            </a:pPr>
            <a:r>
              <a:rPr lang="en-US" sz="2300" b="1" dirty="0" smtClean="0">
                <a:latin typeface="Times New Roman" pitchFamily="18" charset="0"/>
                <a:cs typeface="Times New Roman" pitchFamily="18" charset="0"/>
              </a:rPr>
              <a:t> </a:t>
            </a:r>
            <a:endParaRPr lang="en-US" sz="2300" dirty="0" smtClean="0">
              <a:latin typeface="Times New Roman" pitchFamily="18" charset="0"/>
              <a:cs typeface="Times New Roman" pitchFamily="18" charset="0"/>
            </a:endParaRPr>
          </a:p>
          <a:p>
            <a:pPr algn="just">
              <a:lnSpc>
                <a:spcPct val="160000"/>
              </a:lnSpc>
            </a:pPr>
            <a:r>
              <a:rPr lang="en-US" sz="2300" dirty="0" smtClean="0">
                <a:latin typeface="Times New Roman" pitchFamily="18" charset="0"/>
                <a:cs typeface="Times New Roman" pitchFamily="18" charset="0"/>
              </a:rPr>
              <a:t>The extensive growth of cloud systems has led to the construction of geo-distributed Data Centers (DCs) worldwide with thousands of computing, networking and storage nodes. Consequently, this led to a drastic increase in the DCs energy consumption, that directly affect cloud providers profit and leads to serious environmental issues (high carbon emission) that affect cloud computing sustainability</a:t>
            </a:r>
            <a:endParaRPr lang="en-US" sz="23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focuses on an energy-efficient method to solve the problem of allocating data-intensive workloads in geographically distributed data centers. The workload’s tasks are characterized by large data transfer times than their execution times. The problem formulated as a nonlinear programming optimization problem. Then, to find an optimal solution to the problem, meta-heuristic genetic algorithm is proposed.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designed heuristic takes into account the cost of the data transfer time from the storage location to the computer servers as well as the workload make span on the available hosts. Extensive simulations using the Clouds simulator are conducted to evaluate the efficacy of the proposed allocation method and how it performs with respect to other methods in the literature. Our results show significant enhancements in energy consumption while respecting the user’s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The proposed method improved the net profit due to energy efficient using of computing resources.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minimization of energy consumption and improving the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However, they do not consider the problem of transmission delay and cost in selecting the most suitable computing resources for workload execution.</a:t>
            </a:r>
          </a:p>
          <a:p>
            <a:pPr>
              <a:buNone/>
            </a:pPr>
            <a:r>
              <a:rPr lang="en-US" sz="2000" b="1" dirty="0" smtClean="0"/>
              <a:t> </a:t>
            </a:r>
            <a:endParaRPr lang="en-US" sz="2000" dirty="0" smtClean="0"/>
          </a:p>
          <a:p>
            <a:pPr lvl="0" algn="just">
              <a:lnSpc>
                <a:spcPct val="20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GA-Par: Dependable Microservice Orchestration Framework for Geo-Distributed  Clouds"/>
          <p:cNvPicPr>
            <a:picLocks noGrp="1"/>
          </p:cNvPicPr>
          <p:nvPr>
            <p:ph idx="1"/>
          </p:nvPr>
        </p:nvPicPr>
        <p:blipFill>
          <a:blip r:embed="rId2"/>
          <a:srcRect/>
          <a:stretch>
            <a:fillRect/>
          </a:stretch>
        </p:blipFill>
        <p:spPr bwMode="auto">
          <a:xfrm>
            <a:off x="1435100" y="2131381"/>
            <a:ext cx="7499350" cy="3433437"/>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429815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623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600" kern="1200" dirty="0" smtClean="0">
                          <a:solidFill>
                            <a:schemeClr val="dk1"/>
                          </a:solidFill>
                          <a:latin typeface="+mn-lt"/>
                          <a:ea typeface="+mn-ea"/>
                          <a:cs typeface="+mn-cs"/>
                        </a:rPr>
                        <a:t>“Gaia: Geo-Distributed Machine </a:t>
                      </a:r>
                      <a:r>
                        <a:rPr kumimoji="0" lang="en-US" sz="1600" kern="1200" dirty="0" err="1" smtClean="0">
                          <a:solidFill>
                            <a:schemeClr val="dk1"/>
                          </a:solidFill>
                          <a:latin typeface="+mn-lt"/>
                          <a:ea typeface="+mn-ea"/>
                          <a:cs typeface="+mn-cs"/>
                        </a:rPr>
                        <a:t>LearningApproaching</a:t>
                      </a:r>
                      <a:r>
                        <a:rPr kumimoji="0" lang="en-US" sz="1600" kern="1200" dirty="0" smtClean="0">
                          <a:solidFill>
                            <a:schemeClr val="dk1"/>
                          </a:solidFill>
                          <a:latin typeface="+mn-lt"/>
                          <a:ea typeface="+mn-ea"/>
                          <a:cs typeface="+mn-cs"/>
                        </a:rPr>
                        <a:t> LAN Speeds,” </a:t>
                      </a:r>
                      <a:endParaRPr lang="en-US" sz="1400" dirty="0" smtClean="0">
                        <a:latin typeface="Times New Roman" pitchFamily="18" charset="0"/>
                        <a:cs typeface="Times New Roman" pitchFamily="18" charset="0"/>
                      </a:endParaRPr>
                    </a:p>
                    <a:p>
                      <a:pPr algn="just">
                        <a:lnSpc>
                          <a:spcPct val="100000"/>
                        </a:lnSpc>
                      </a:pPr>
                      <a:endParaRPr lang="en-US" sz="1600" dirty="0">
                        <a:latin typeface="Times New Roman" pitchFamily="18" charset="0"/>
                        <a:cs typeface="Times New Roman" pitchFamily="18" charset="0"/>
                      </a:endParaRPr>
                    </a:p>
                  </a:txBody>
                  <a:tcPr/>
                </a:tc>
                <a:tc>
                  <a:txBody>
                    <a:bodyPr/>
                    <a:lstStyle/>
                    <a:p>
                      <a:pPr algn="just">
                        <a:lnSpc>
                          <a:spcPct val="100000"/>
                        </a:lnSpc>
                      </a:pPr>
                      <a:r>
                        <a:rPr kumimoji="0" lang="en-US" sz="1800" kern="1200" dirty="0" smtClean="0">
                          <a:solidFill>
                            <a:schemeClr val="dk1"/>
                          </a:solidFill>
                          <a:latin typeface="+mn-lt"/>
                          <a:ea typeface="+mn-ea"/>
                          <a:cs typeface="+mn-cs"/>
                        </a:rPr>
                        <a:t>K. Hsieh, A. </a:t>
                      </a:r>
                      <a:r>
                        <a:rPr kumimoji="0" lang="en-US" sz="1800" kern="1200" dirty="0" err="1" smtClean="0">
                          <a:solidFill>
                            <a:schemeClr val="dk1"/>
                          </a:solidFill>
                          <a:latin typeface="+mn-lt"/>
                          <a:ea typeface="+mn-ea"/>
                          <a:cs typeface="+mn-cs"/>
                        </a:rPr>
                        <a:t>Harlap</a:t>
                      </a:r>
                      <a:r>
                        <a:rPr kumimoji="0" lang="en-US" sz="1800" kern="1200" dirty="0" smtClean="0">
                          <a:solidFill>
                            <a:schemeClr val="dk1"/>
                          </a:solidFill>
                          <a:latin typeface="+mn-lt"/>
                          <a:ea typeface="+mn-ea"/>
                          <a:cs typeface="+mn-cs"/>
                        </a:rPr>
                        <a:t>, N. </a:t>
                      </a:r>
                      <a:r>
                        <a:rPr kumimoji="0" lang="en-US" sz="1800" kern="1200" dirty="0" err="1" smtClean="0">
                          <a:solidFill>
                            <a:schemeClr val="dk1"/>
                          </a:solidFill>
                          <a:latin typeface="+mn-lt"/>
                          <a:ea typeface="+mn-ea"/>
                          <a:cs typeface="+mn-cs"/>
                        </a:rPr>
                        <a:t>Vijaykumar</a:t>
                      </a:r>
                      <a:r>
                        <a:rPr kumimoji="0" lang="en-US" sz="1800" kern="1200" dirty="0" smtClean="0">
                          <a:solidFill>
                            <a:schemeClr val="dk1"/>
                          </a:solidFill>
                          <a:latin typeface="+mn-lt"/>
                          <a:ea typeface="+mn-ea"/>
                          <a:cs typeface="+mn-cs"/>
                        </a:rPr>
                        <a:t>, D. </a:t>
                      </a:r>
                      <a:r>
                        <a:rPr kumimoji="0" lang="en-US" sz="1800" kern="1200" dirty="0" err="1" smtClean="0">
                          <a:solidFill>
                            <a:schemeClr val="dk1"/>
                          </a:solidFill>
                          <a:latin typeface="+mn-lt"/>
                          <a:ea typeface="+mn-ea"/>
                          <a:cs typeface="+mn-cs"/>
                        </a:rPr>
                        <a:t>Konomis</a:t>
                      </a:r>
                      <a:r>
                        <a:rPr kumimoji="0" lang="en-US" sz="1800" kern="1200" dirty="0" smtClean="0">
                          <a:solidFill>
                            <a:schemeClr val="dk1"/>
                          </a:solidFill>
                          <a:latin typeface="+mn-lt"/>
                          <a:ea typeface="+mn-ea"/>
                          <a:cs typeface="+mn-cs"/>
                        </a:rPr>
                        <a:t>, G. R. Ganger, P. </a:t>
                      </a:r>
                      <a:r>
                        <a:rPr kumimoji="0" lang="en-US" sz="1800" kern="1200" dirty="0" err="1" smtClean="0">
                          <a:solidFill>
                            <a:schemeClr val="dk1"/>
                          </a:solidFill>
                          <a:latin typeface="+mn-lt"/>
                          <a:ea typeface="+mn-ea"/>
                          <a:cs typeface="+mn-cs"/>
                        </a:rPr>
                        <a:t>B.Gibbons</a:t>
                      </a:r>
                      <a:r>
                        <a:rPr kumimoji="0" lang="en-US" sz="1800" kern="1200" dirty="0" smtClean="0">
                          <a:solidFill>
                            <a:schemeClr val="dk1"/>
                          </a:solidFill>
                          <a:latin typeface="+mn-lt"/>
                          <a:ea typeface="+mn-ea"/>
                          <a:cs typeface="+mn-cs"/>
                        </a:rPr>
                        <a:t>, and O. </a:t>
                      </a:r>
                      <a:r>
                        <a:rPr kumimoji="0" lang="en-US" sz="1800" kern="1200" dirty="0" err="1" smtClean="0">
                          <a:solidFill>
                            <a:schemeClr val="dk1"/>
                          </a:solidFill>
                          <a:latin typeface="+mn-lt"/>
                          <a:ea typeface="+mn-ea"/>
                          <a:cs typeface="+mn-cs"/>
                        </a:rPr>
                        <a:t>Mutlu</a:t>
                      </a:r>
                      <a:endParaRPr lang="en-US" sz="1600" dirty="0">
                        <a:latin typeface="Times New Roman" pitchFamily="18" charset="0"/>
                        <a:cs typeface="Times New Roman" pitchFamily="18" charset="0"/>
                      </a:endParaRPr>
                    </a:p>
                  </a:txBody>
                  <a:tcPr/>
                </a:tc>
                <a:tc>
                  <a:txBody>
                    <a:bodyPr/>
                    <a:lstStyle/>
                    <a:p>
                      <a:pPr marL="0" marR="0" algn="just">
                        <a:lnSpc>
                          <a:spcPct val="100000"/>
                        </a:lnSpc>
                        <a:spcBef>
                          <a:spcPts val="0"/>
                        </a:spcBef>
                        <a:spcAft>
                          <a:spcPts val="0"/>
                        </a:spcAft>
                      </a:pPr>
                      <a:r>
                        <a:rPr kumimoji="0" lang="en-US" sz="1800" kern="1200" dirty="0" smtClean="0">
                          <a:solidFill>
                            <a:schemeClr val="dk1"/>
                          </a:solidFill>
                          <a:latin typeface="+mn-lt"/>
                          <a:ea typeface="+mn-ea"/>
                          <a:cs typeface="+mn-cs"/>
                        </a:rPr>
                        <a:t>Machine learning (ML) is widely used to derive useful information from large-scale data (such as user activities, pictures, and videos) generated at increasingly rapid rates, all over the world</a:t>
                      </a:r>
                      <a:r>
                        <a:rPr lang="en-US" sz="1600" dirty="0" smtClean="0"/>
                        <a:t>.</a:t>
                      </a:r>
                      <a:endParaRPr kumimoji="0" lang="en-US" sz="1600" kern="1200" dirty="0" smtClean="0">
                        <a:solidFill>
                          <a:schemeClr val="dk1"/>
                        </a:solidFill>
                        <a:latin typeface="Times New Roman" pitchFamily="18" charset="0"/>
                        <a:ea typeface="+mn-ea"/>
                        <a:cs typeface="Times New Roman" pitchFamily="18" charset="0"/>
                      </a:endParaRPr>
                    </a:p>
                  </a:txBody>
                  <a:tcPr marL="68580" marR="68580" marT="0" marB="0"/>
                </a:tc>
              </a:tr>
              <a:tr h="36623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 “Cost-Minimizing Bandwidth Guarantee for Inter-Datacenter Traffic,.</a:t>
                      </a:r>
                    </a:p>
                    <a:p>
                      <a:pPr algn="just">
                        <a:lnSpc>
                          <a:spcPct val="100000"/>
                        </a:lnSpc>
                      </a:pPr>
                      <a:endParaRPr lang="en-US" sz="1600" dirty="0">
                        <a:latin typeface="Times New Roman" pitchFamily="18" charset="0"/>
                        <a:cs typeface="Times New Roman" pitchFamily="18" charset="0"/>
                      </a:endParaRPr>
                    </a:p>
                  </a:txBody>
                  <a:tcPr/>
                </a:tc>
                <a:tc>
                  <a:txBody>
                    <a:bodyPr/>
                    <a:lstStyle/>
                    <a:p>
                      <a:pPr algn="just">
                        <a:lnSpc>
                          <a:spcPct val="100000"/>
                        </a:lnSpc>
                      </a:pPr>
                      <a:r>
                        <a:rPr kumimoji="0" lang="en-US" sz="1800" kern="1200" dirty="0" smtClean="0">
                          <a:solidFill>
                            <a:schemeClr val="dk1"/>
                          </a:solidFill>
                          <a:latin typeface="+mn-lt"/>
                          <a:ea typeface="+mn-ea"/>
                          <a:cs typeface="+mn-cs"/>
                        </a:rPr>
                        <a:t>W. Li, K. Li, D. </a:t>
                      </a:r>
                      <a:r>
                        <a:rPr kumimoji="0" lang="en-US" sz="1800" kern="1200" dirty="0" err="1" smtClean="0">
                          <a:solidFill>
                            <a:schemeClr val="dk1"/>
                          </a:solidFill>
                          <a:latin typeface="+mn-lt"/>
                          <a:ea typeface="+mn-ea"/>
                          <a:cs typeface="+mn-cs"/>
                        </a:rPr>
                        <a:t>Guo</a:t>
                      </a:r>
                      <a:r>
                        <a:rPr kumimoji="0" lang="en-US" sz="1800" kern="1200" dirty="0" smtClean="0">
                          <a:solidFill>
                            <a:schemeClr val="dk1"/>
                          </a:solidFill>
                          <a:latin typeface="+mn-lt"/>
                          <a:ea typeface="+mn-ea"/>
                          <a:cs typeface="+mn-cs"/>
                        </a:rPr>
                        <a:t>, G. Min, H. </a:t>
                      </a:r>
                      <a:r>
                        <a:rPr kumimoji="0" lang="en-US" sz="1800" kern="1200" dirty="0" err="1" smtClean="0">
                          <a:solidFill>
                            <a:schemeClr val="dk1"/>
                          </a:solidFill>
                          <a:latin typeface="+mn-lt"/>
                          <a:ea typeface="+mn-ea"/>
                          <a:cs typeface="+mn-cs"/>
                        </a:rPr>
                        <a:t>Qi</a:t>
                      </a:r>
                      <a:r>
                        <a:rPr kumimoji="0" lang="en-US" sz="1800" kern="1200" dirty="0" smtClean="0">
                          <a:solidFill>
                            <a:schemeClr val="dk1"/>
                          </a:solidFill>
                          <a:latin typeface="+mn-lt"/>
                          <a:ea typeface="+mn-ea"/>
                          <a:cs typeface="+mn-cs"/>
                        </a:rPr>
                        <a:t>, and J. Zhang,</a:t>
                      </a:r>
                      <a:endParaRPr lang="en-US" sz="1600" dirty="0">
                        <a:latin typeface="Times New Roman" pitchFamily="18" charset="0"/>
                        <a:cs typeface="Times New Roman" pitchFamily="18" charset="0"/>
                      </a:endParaRPr>
                    </a:p>
                  </a:txBody>
                  <a:tcPr/>
                </a:tc>
                <a:tc>
                  <a:txBody>
                    <a:bodyPr/>
                    <a:lstStyle/>
                    <a:p>
                      <a:pPr marL="0" marR="0" algn="just">
                        <a:lnSpc>
                          <a:spcPct val="100000"/>
                        </a:lnSpc>
                        <a:spcBef>
                          <a:spcPts val="0"/>
                        </a:spcBef>
                        <a:spcAft>
                          <a:spcPts val="1000"/>
                        </a:spcAft>
                      </a:pPr>
                      <a:r>
                        <a:rPr kumimoji="0" lang="en-US" sz="1800" kern="1200" dirty="0" smtClean="0">
                          <a:solidFill>
                            <a:schemeClr val="dk1"/>
                          </a:solidFill>
                          <a:latin typeface="+mn-lt"/>
                          <a:ea typeface="+mn-ea"/>
                          <a:cs typeface="+mn-cs"/>
                        </a:rPr>
                        <a:t>It is typical for cloud providers to operate a number of geographically distributed datacenters, where inter-datacenter traffic constitutes a large portion of a cloud provider’s traffic demand over the Internet</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7448995"/>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8554">
                <a:tc>
                  <a:txBody>
                    <a:bodyPr/>
                    <a:lstStyle/>
                    <a:p>
                      <a:pPr algn="just"/>
                      <a:r>
                        <a:rPr kumimoji="0" lang="en-US" sz="1800" kern="1200" dirty="0" smtClean="0">
                          <a:solidFill>
                            <a:schemeClr val="dk1"/>
                          </a:solidFill>
                          <a:latin typeface="Times New Roman" pitchFamily="18" charset="0"/>
                          <a:ea typeface="+mn-ea"/>
                          <a:cs typeface="Times New Roman" pitchFamily="18" charset="0"/>
                        </a:rPr>
                        <a:t>“Effective Capacity Modulation as An Explicit </a:t>
                      </a:r>
                      <a:r>
                        <a:rPr kumimoji="0" lang="en-US" sz="1800" kern="1200" dirty="0" err="1" smtClean="0">
                          <a:solidFill>
                            <a:schemeClr val="dk1"/>
                          </a:solidFill>
                          <a:latin typeface="Times New Roman" pitchFamily="18" charset="0"/>
                          <a:ea typeface="+mn-ea"/>
                          <a:cs typeface="Times New Roman" pitchFamily="18" charset="0"/>
                        </a:rPr>
                        <a:t>ControlKnob</a:t>
                      </a:r>
                      <a:r>
                        <a:rPr kumimoji="0" lang="en-US" sz="1800" kern="1200" dirty="0" smtClean="0">
                          <a:solidFill>
                            <a:schemeClr val="dk1"/>
                          </a:solidFill>
                          <a:latin typeface="Times New Roman" pitchFamily="18" charset="0"/>
                          <a:ea typeface="+mn-ea"/>
                          <a:cs typeface="Times New Roman" pitchFamily="18" charset="0"/>
                        </a:rPr>
                        <a:t> for Public Cloud Profitability,.</a:t>
                      </a:r>
                      <a:endParaRPr lang="en-US" dirty="0">
                        <a:latin typeface="Times New Roman" pitchFamily="18" charset="0"/>
                        <a:cs typeface="Times New Roman" pitchFamily="18" charset="0"/>
                      </a:endParaRPr>
                    </a:p>
                  </a:txBody>
                  <a:tcPr/>
                </a:tc>
                <a:tc>
                  <a:txBody>
                    <a:bodyPr/>
                    <a:lstStyle/>
                    <a:p>
                      <a:pPr algn="ctr"/>
                      <a:r>
                        <a:rPr kumimoji="0" lang="en-US" sz="1800" kern="1200" dirty="0" smtClean="0">
                          <a:solidFill>
                            <a:schemeClr val="dk1"/>
                          </a:solidFill>
                          <a:latin typeface="Times New Roman" pitchFamily="18" charset="0"/>
                          <a:ea typeface="+mn-ea"/>
                          <a:cs typeface="Times New Roman" pitchFamily="18" charset="0"/>
                        </a:rPr>
                        <a:t>G. </a:t>
                      </a:r>
                      <a:r>
                        <a:rPr kumimoji="0" lang="en-US" sz="1800" kern="1200" dirty="0" err="1" smtClean="0">
                          <a:solidFill>
                            <a:schemeClr val="dk1"/>
                          </a:solidFill>
                          <a:latin typeface="Times New Roman" pitchFamily="18" charset="0"/>
                          <a:ea typeface="+mn-ea"/>
                          <a:cs typeface="Times New Roman" pitchFamily="18" charset="0"/>
                        </a:rPr>
                        <a:t>Kesidis</a:t>
                      </a:r>
                      <a:r>
                        <a:rPr kumimoji="0" lang="en-US" sz="1800" kern="1200" dirty="0" smtClean="0">
                          <a:solidFill>
                            <a:schemeClr val="dk1"/>
                          </a:solidFill>
                          <a:latin typeface="Times New Roman" pitchFamily="18" charset="0"/>
                          <a:ea typeface="+mn-ea"/>
                          <a:cs typeface="Times New Roman" pitchFamily="18" charset="0"/>
                        </a:rPr>
                        <a:t>, A. Gupta, L. Y. Chen, </a:t>
                      </a:r>
                      <a:r>
                        <a:rPr kumimoji="0" lang="en-US" sz="1800" kern="1200" dirty="0" err="1" smtClean="0">
                          <a:solidFill>
                            <a:schemeClr val="dk1"/>
                          </a:solidFill>
                          <a:latin typeface="Times New Roman" pitchFamily="18" charset="0"/>
                          <a:ea typeface="+mn-ea"/>
                          <a:cs typeface="Times New Roman" pitchFamily="18" charset="0"/>
                        </a:rPr>
                        <a:t>andR</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Birke</a:t>
                      </a:r>
                      <a:endParaRPr lang="en-US"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We explore the efficacy of dynamic effective </a:t>
                      </a:r>
                      <a:r>
                        <a:rPr kumimoji="0" lang="en-US" sz="1800" kern="1200" dirty="0" err="1" smtClean="0">
                          <a:solidFill>
                            <a:schemeClr val="dk1"/>
                          </a:solidFill>
                          <a:latin typeface="Times New Roman" pitchFamily="18" charset="0"/>
                          <a:ea typeface="+mn-ea"/>
                          <a:cs typeface="Times New Roman" pitchFamily="18" charset="0"/>
                        </a:rPr>
                        <a:t>capacity</a:t>
                      </a:r>
                      <a:r>
                        <a:rPr lang="en-US" dirty="0" err="1" smtClean="0">
                          <a:latin typeface="Times New Roman" pitchFamily="18" charset="0"/>
                          <a:cs typeface="Times New Roman" pitchFamily="18" charset="0"/>
                        </a:rPr>
                        <a:t>modulation</a:t>
                      </a:r>
                      <a:r>
                        <a:rPr lang="en-US" dirty="0" smtClean="0">
                          <a:latin typeface="Times New Roman" pitchFamily="18" charset="0"/>
                          <a:cs typeface="Times New Roman" pitchFamily="18" charset="0"/>
                        </a:rPr>
                        <a:t> (i.e., using virtualization techniques to offer lower resource capacity than that advertised by the cloud provider)as an explicit control knob for a cloud provider’s profit max-imitation complementing the more well-studied approach of dynamic pricing.</a:t>
                      </a:r>
                      <a:endParaRPr lang="en-US" dirty="0">
                        <a:latin typeface="Times New Roman" pitchFamily="18" charset="0"/>
                        <a:cs typeface="Times New Roman" pitchFamily="18" charset="0"/>
                      </a:endParaRPr>
                    </a:p>
                  </a:txBody>
                  <a:tcPr/>
                </a:tc>
              </a:tr>
              <a:tr h="368554">
                <a:tc>
                  <a:txBody>
                    <a:bodyPr/>
                    <a:lstStyle/>
                    <a:p>
                      <a:pPr algn="just"/>
                      <a:r>
                        <a:rPr kumimoji="0" lang="en-US" sz="1800" kern="1200" dirty="0" smtClean="0">
                          <a:solidFill>
                            <a:schemeClr val="dk1"/>
                          </a:solidFill>
                          <a:latin typeface="+mn-lt"/>
                          <a:ea typeface="+mn-ea"/>
                          <a:cs typeface="+mn-cs"/>
                        </a:rPr>
                        <a:t>, “Postcard: Minimizing Costs on Inter-Datacenter Traffic with Store-and-Forward.</a:t>
                      </a:r>
                      <a:endParaRPr lang="en-US" dirty="0"/>
                    </a:p>
                  </a:txBody>
                  <a:tcPr/>
                </a:tc>
                <a:tc>
                  <a:txBody>
                    <a:bodyPr/>
                    <a:lstStyle/>
                    <a:p>
                      <a:pPr algn="ctr"/>
                      <a:r>
                        <a:rPr kumimoji="0" lang="en-US" sz="1800" kern="1200" dirty="0" smtClean="0">
                          <a:solidFill>
                            <a:schemeClr val="dk1"/>
                          </a:solidFill>
                          <a:latin typeface="+mn-lt"/>
                          <a:ea typeface="+mn-ea"/>
                          <a:cs typeface="+mn-cs"/>
                        </a:rPr>
                        <a:t>Y. </a:t>
                      </a:r>
                      <a:r>
                        <a:rPr kumimoji="0" lang="en-US" sz="1800" kern="1200" dirty="0" err="1" smtClean="0">
                          <a:solidFill>
                            <a:schemeClr val="dk1"/>
                          </a:solidFill>
                          <a:latin typeface="+mn-lt"/>
                          <a:ea typeface="+mn-ea"/>
                          <a:cs typeface="+mn-cs"/>
                        </a:rPr>
                        <a:t>Feng</a:t>
                      </a:r>
                      <a:r>
                        <a:rPr kumimoji="0" lang="en-US" sz="1800" kern="1200" dirty="0" smtClean="0">
                          <a:solidFill>
                            <a:schemeClr val="dk1"/>
                          </a:solidFill>
                          <a:latin typeface="+mn-lt"/>
                          <a:ea typeface="+mn-ea"/>
                          <a:cs typeface="+mn-cs"/>
                        </a:rPr>
                        <a:t>, B. Li, and B. Li</a:t>
                      </a:r>
                      <a:endParaRPr lang="en-US" dirty="0"/>
                    </a:p>
                  </a:txBody>
                  <a:tcPr/>
                </a:tc>
                <a:tc>
                  <a:txBody>
                    <a:bodyPr/>
                    <a:lstStyle/>
                    <a:p>
                      <a:pPr algn="just">
                        <a:lnSpc>
                          <a:spcPct val="150000"/>
                        </a:lnSpc>
                      </a:pPr>
                      <a:r>
                        <a:rPr kumimoji="0" lang="en-US" sz="1800" kern="1200" dirty="0" smtClean="0">
                          <a:solidFill>
                            <a:schemeClr val="dk1"/>
                          </a:solidFill>
                          <a:latin typeface="+mn-lt"/>
                          <a:ea typeface="+mn-ea"/>
                          <a:cs typeface="+mn-cs"/>
                        </a:rPr>
                        <a:t>It is typical for cloud providers to operate a number of geographically distributed data centers, where inter-data center traffic constitutes a large portion of a cloud provider's traffic demand over the Internet.</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latin typeface="Times New Roman" pitchFamily="18" charset="0"/>
                <a:cs typeface="Times New Roman" pitchFamily="18" charset="0"/>
              </a:rPr>
              <a:t> </a:t>
            </a:r>
            <a:r>
              <a:rPr lang="en-US" sz="1600" dirty="0" smtClean="0"/>
              <a:t>1.K. Hsieh, A. </a:t>
            </a:r>
            <a:r>
              <a:rPr lang="en-US" sz="1600" dirty="0" err="1" smtClean="0"/>
              <a:t>Harlap</a:t>
            </a:r>
            <a:r>
              <a:rPr lang="en-US" sz="1600" dirty="0" smtClean="0"/>
              <a:t>, N. </a:t>
            </a:r>
            <a:r>
              <a:rPr lang="en-US" sz="1600" dirty="0" err="1" smtClean="0"/>
              <a:t>Vijaykumar</a:t>
            </a:r>
            <a:r>
              <a:rPr lang="en-US" sz="1600" dirty="0" smtClean="0"/>
              <a:t>, D. </a:t>
            </a:r>
            <a:r>
              <a:rPr lang="en-US" sz="1600" dirty="0" err="1" smtClean="0"/>
              <a:t>Konomis</a:t>
            </a:r>
            <a:r>
              <a:rPr lang="en-US" sz="1600" dirty="0" smtClean="0"/>
              <a:t>, G. R. Ganger, P. </a:t>
            </a:r>
            <a:r>
              <a:rPr lang="en-US" sz="1600" dirty="0" err="1" smtClean="0"/>
              <a:t>B.Gibbons</a:t>
            </a:r>
            <a:r>
              <a:rPr lang="en-US" sz="1600" dirty="0" smtClean="0"/>
              <a:t>, and O. </a:t>
            </a:r>
            <a:r>
              <a:rPr lang="en-US" sz="1600" dirty="0" err="1" smtClean="0"/>
              <a:t>Mutlu</a:t>
            </a:r>
            <a:r>
              <a:rPr lang="en-US" sz="1600" dirty="0" smtClean="0"/>
              <a:t>, “Gaia: Geo-Distributed Machine </a:t>
            </a:r>
            <a:r>
              <a:rPr lang="en-US" sz="1600" dirty="0" err="1" smtClean="0"/>
              <a:t>LearningApproaching</a:t>
            </a:r>
            <a:r>
              <a:rPr lang="en-US" sz="1600" dirty="0" smtClean="0"/>
              <a:t> LAN Speeds,” </a:t>
            </a:r>
            <a:r>
              <a:rPr lang="en-US" sz="1600" dirty="0" err="1" smtClean="0"/>
              <a:t>inUSENIX</a:t>
            </a:r>
            <a:r>
              <a:rPr lang="en-US" sz="1600" dirty="0" smtClean="0"/>
              <a:t> NSDI, 2017</a:t>
            </a:r>
          </a:p>
          <a:p>
            <a:pPr>
              <a:buNone/>
            </a:pPr>
            <a:r>
              <a:rPr lang="en-US" sz="1600" dirty="0" smtClean="0"/>
              <a:t> </a:t>
            </a:r>
          </a:p>
          <a:p>
            <a:pPr>
              <a:buNone/>
            </a:pPr>
            <a:r>
              <a:rPr lang="en-US" sz="1600" dirty="0" smtClean="0"/>
              <a:t>2.Z. Zhang, M. Zhang, A. G. Greenberg, Y. C. </a:t>
            </a:r>
            <a:r>
              <a:rPr lang="en-US" sz="1600" dirty="0" err="1" smtClean="0"/>
              <a:t>Hu</a:t>
            </a:r>
            <a:r>
              <a:rPr lang="en-US" sz="1600" dirty="0" smtClean="0"/>
              <a:t>, R. </a:t>
            </a:r>
            <a:r>
              <a:rPr lang="en-US" sz="1600" dirty="0" err="1" smtClean="0"/>
              <a:t>Mahajan</a:t>
            </a:r>
            <a:r>
              <a:rPr lang="en-US" sz="1600" dirty="0" smtClean="0"/>
              <a:t>, </a:t>
            </a:r>
            <a:r>
              <a:rPr lang="en-US" sz="1600" dirty="0" err="1" smtClean="0"/>
              <a:t>andB</a:t>
            </a:r>
            <a:r>
              <a:rPr lang="en-US" sz="1600" dirty="0" smtClean="0"/>
              <a:t>. Christian, “Optimizing Cost and Performance in Online </a:t>
            </a:r>
            <a:r>
              <a:rPr lang="en-US" sz="1600" dirty="0" err="1" smtClean="0"/>
              <a:t>ServiceProvider</a:t>
            </a:r>
            <a:r>
              <a:rPr lang="en-US" sz="1600" dirty="0" smtClean="0"/>
              <a:t> Networks,” </a:t>
            </a:r>
            <a:r>
              <a:rPr lang="en-US" sz="1600" dirty="0" err="1" smtClean="0"/>
              <a:t>inUSENIX</a:t>
            </a:r>
            <a:r>
              <a:rPr lang="en-US" sz="1600" dirty="0" smtClean="0"/>
              <a:t> NSDI, 2010</a:t>
            </a:r>
          </a:p>
          <a:p>
            <a:pPr>
              <a:buNone/>
            </a:pPr>
            <a:r>
              <a:rPr lang="en-US" sz="1600" dirty="0" smtClean="0"/>
              <a:t> </a:t>
            </a:r>
          </a:p>
          <a:p>
            <a:pPr>
              <a:buNone/>
            </a:pPr>
            <a:r>
              <a:rPr lang="en-US" sz="1600" dirty="0" smtClean="0"/>
              <a:t>3.Z. </a:t>
            </a:r>
            <a:r>
              <a:rPr lang="en-US" sz="1600" dirty="0" err="1" smtClean="0"/>
              <a:t>Xu</a:t>
            </a:r>
            <a:r>
              <a:rPr lang="en-US" sz="1600" dirty="0" smtClean="0"/>
              <a:t>, C. Stewart, N. Deng, and X. Wang, “Blending On-</a:t>
            </a:r>
            <a:r>
              <a:rPr lang="en-US" sz="1600" dirty="0" err="1" smtClean="0"/>
              <a:t>demandand</a:t>
            </a:r>
            <a:r>
              <a:rPr lang="en-US" sz="1600" dirty="0" smtClean="0"/>
              <a:t> Spot Instances to Lower Costs for In-memory Storage,” </a:t>
            </a:r>
            <a:r>
              <a:rPr lang="en-US" sz="1600" dirty="0" err="1" smtClean="0"/>
              <a:t>inIEEEINFOCOM</a:t>
            </a:r>
            <a:r>
              <a:rPr lang="en-US" sz="1600" dirty="0" smtClean="0"/>
              <a:t> 2016, 2016.</a:t>
            </a:r>
          </a:p>
          <a:p>
            <a:pPr>
              <a:buNone/>
            </a:pPr>
            <a:r>
              <a:rPr lang="en-US" sz="1600" dirty="0" smtClean="0"/>
              <a:t> </a:t>
            </a:r>
          </a:p>
          <a:p>
            <a:pPr>
              <a:buNone/>
            </a:pPr>
            <a:r>
              <a:rPr lang="en-US" sz="1600" dirty="0" smtClean="0"/>
              <a:t>4.C. Wang, B. </a:t>
            </a:r>
            <a:r>
              <a:rPr lang="en-US" sz="1600" dirty="0" err="1" smtClean="0"/>
              <a:t>Urgaonkar</a:t>
            </a:r>
            <a:r>
              <a:rPr lang="en-US" sz="1600" dirty="0" smtClean="0"/>
              <a:t>, G. </a:t>
            </a:r>
            <a:r>
              <a:rPr lang="en-US" sz="1600" dirty="0" err="1" smtClean="0"/>
              <a:t>Kesidis</a:t>
            </a:r>
            <a:r>
              <a:rPr lang="en-US" sz="1600" dirty="0" smtClean="0"/>
              <a:t>, A. Gupta, L. Y. Chen, </a:t>
            </a:r>
            <a:r>
              <a:rPr lang="en-US" sz="1600" dirty="0" err="1" smtClean="0"/>
              <a:t>andR</a:t>
            </a:r>
            <a:r>
              <a:rPr lang="en-US" sz="1600" dirty="0" smtClean="0"/>
              <a:t>. </a:t>
            </a:r>
            <a:r>
              <a:rPr lang="en-US" sz="1600" dirty="0" err="1" smtClean="0"/>
              <a:t>Birke</a:t>
            </a:r>
            <a:r>
              <a:rPr lang="en-US" sz="1600" dirty="0" smtClean="0"/>
              <a:t>, “Effective Capacity Modulation as An Explicit </a:t>
            </a:r>
            <a:r>
              <a:rPr lang="en-US" sz="1600" dirty="0" err="1" smtClean="0"/>
              <a:t>ControlKnob</a:t>
            </a:r>
            <a:r>
              <a:rPr lang="en-US" sz="1600" dirty="0" smtClean="0"/>
              <a:t> for Public Cloud </a:t>
            </a:r>
            <a:r>
              <a:rPr lang="en-US" sz="1600" dirty="0" err="1" smtClean="0"/>
              <a:t>Profitability,”ACM</a:t>
            </a:r>
            <a:r>
              <a:rPr lang="en-US" sz="1600" dirty="0" smtClean="0"/>
              <a:t> Transactions on Au-</a:t>
            </a:r>
            <a:r>
              <a:rPr lang="en-US" sz="1600" dirty="0" err="1" smtClean="0"/>
              <a:t>tonomous</a:t>
            </a:r>
            <a:r>
              <a:rPr lang="en-US" sz="1600" dirty="0" smtClean="0"/>
              <a:t> and Adaptive Systems (TAAS), vol. 13, no. 1, pp. </a:t>
            </a:r>
            <a:r>
              <a:rPr lang="en-US" sz="1600" dirty="0" smtClean="0"/>
              <a:t>1–25,2018</a:t>
            </a:r>
          </a:p>
          <a:p>
            <a:pPr>
              <a:buNone/>
            </a:pPr>
            <a:r>
              <a:rPr lang="en-US" sz="1600" dirty="0" smtClean="0"/>
              <a:t>5.W. Li, K. Li, D. </a:t>
            </a:r>
            <a:r>
              <a:rPr lang="en-US" sz="1600" dirty="0" err="1" smtClean="0"/>
              <a:t>Guo</a:t>
            </a:r>
            <a:r>
              <a:rPr lang="en-US" sz="1600" dirty="0" smtClean="0"/>
              <a:t>, G. Min, H. </a:t>
            </a:r>
            <a:r>
              <a:rPr lang="en-US" sz="1600" dirty="0" err="1" smtClean="0"/>
              <a:t>Qi</a:t>
            </a:r>
            <a:r>
              <a:rPr lang="en-US" sz="1600" dirty="0" smtClean="0"/>
              <a:t>, and J. Zhang, “Cost-Minimizing Bandwidth Guarantee for Inter-Datacenter </a:t>
            </a:r>
            <a:r>
              <a:rPr lang="en-US" sz="1600" dirty="0" err="1" smtClean="0"/>
              <a:t>Traffic,”IEEE</a:t>
            </a:r>
            <a:r>
              <a:rPr lang="en-US" sz="1600" dirty="0" smtClean="0"/>
              <a:t> Transactions on Cloud Computing, 2016.</a:t>
            </a:r>
          </a:p>
          <a:p>
            <a:pPr>
              <a:buNone/>
            </a:pPr>
            <a:r>
              <a:rPr lang="en-US" sz="1600" dirty="0" smtClean="0"/>
              <a:t> </a:t>
            </a:r>
          </a:p>
          <a:p>
            <a:pPr algn="just">
              <a:buNone/>
            </a:pP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248400"/>
          </a:xfrm>
        </p:spPr>
        <p:txBody>
          <a:bodyPr>
            <a:normAutofit/>
          </a:bodyPr>
          <a:lstStyle/>
          <a:p>
            <a:pPr>
              <a:buNone/>
            </a:pPr>
            <a:r>
              <a:rPr lang="en-US" sz="1800" dirty="0" smtClean="0"/>
              <a:t> 6.Yang, Y. Cui, S. Xiao, X. Wang, M. Li, C. Li, and Y. Liu, “</a:t>
            </a:r>
            <a:r>
              <a:rPr lang="en-US" sz="1800" dirty="0" err="1" smtClean="0"/>
              <a:t>AchievingEfficient</a:t>
            </a:r>
            <a:r>
              <a:rPr lang="en-US" sz="1800" dirty="0" smtClean="0"/>
              <a:t> Routing in Reconfigurable </a:t>
            </a:r>
            <a:r>
              <a:rPr lang="en-US" sz="1800" dirty="0" err="1" smtClean="0"/>
              <a:t>DCNs,”Proceedings</a:t>
            </a:r>
            <a:r>
              <a:rPr lang="en-US" sz="1800" dirty="0" smtClean="0"/>
              <a:t> of the </a:t>
            </a:r>
            <a:r>
              <a:rPr lang="en-US" sz="1800" dirty="0" err="1" smtClean="0"/>
              <a:t>ACMon</a:t>
            </a:r>
            <a:r>
              <a:rPr lang="en-US" sz="1800" dirty="0" smtClean="0"/>
              <a:t> Measurement and Analysis of Computing Systems, vol. 3, no. 3, pp.1–30, 2019.</a:t>
            </a:r>
          </a:p>
          <a:p>
            <a:pPr>
              <a:buNone/>
            </a:pPr>
            <a:r>
              <a:rPr lang="en-US" sz="1800" dirty="0" smtClean="0"/>
              <a:t> </a:t>
            </a:r>
          </a:p>
          <a:p>
            <a:pPr>
              <a:buNone/>
            </a:pPr>
            <a:r>
              <a:rPr lang="en-US" sz="1800" dirty="0" smtClean="0"/>
              <a:t>7.Z. </a:t>
            </a:r>
            <a:r>
              <a:rPr lang="en-US" sz="1800" dirty="0" err="1" smtClean="0"/>
              <a:t>Zheng</a:t>
            </a:r>
            <a:r>
              <a:rPr lang="en-US" sz="1800" dirty="0" smtClean="0"/>
              <a:t>, R. </a:t>
            </a:r>
            <a:r>
              <a:rPr lang="en-US" sz="1800" dirty="0" err="1" smtClean="0"/>
              <a:t>Srikant</a:t>
            </a:r>
            <a:r>
              <a:rPr lang="en-US" sz="1800" dirty="0" smtClean="0"/>
              <a:t>, and G. Chen, “Pricing for Revenue </a:t>
            </a:r>
            <a:r>
              <a:rPr lang="en-US" sz="1800" dirty="0" err="1" smtClean="0"/>
              <a:t>Maximiza-tion</a:t>
            </a:r>
            <a:r>
              <a:rPr lang="en-US" sz="1800" dirty="0" smtClean="0"/>
              <a:t> in Inter-</a:t>
            </a:r>
            <a:r>
              <a:rPr lang="en-US" sz="1800" dirty="0" err="1" smtClean="0"/>
              <a:t>DataCenter</a:t>
            </a:r>
            <a:r>
              <a:rPr lang="en-US" sz="1800" dirty="0" smtClean="0"/>
              <a:t> Networks,” </a:t>
            </a:r>
            <a:r>
              <a:rPr lang="en-US" sz="1800" dirty="0" err="1" smtClean="0"/>
              <a:t>inIEEE</a:t>
            </a:r>
            <a:r>
              <a:rPr lang="en-US" sz="1800" dirty="0" smtClean="0"/>
              <a:t> INFOCOM, 2018.</a:t>
            </a:r>
          </a:p>
          <a:p>
            <a:pPr>
              <a:buNone/>
            </a:pPr>
            <a:r>
              <a:rPr lang="en-US" sz="1800" dirty="0" smtClean="0"/>
              <a:t> </a:t>
            </a:r>
          </a:p>
          <a:p>
            <a:pPr>
              <a:buNone/>
            </a:pPr>
            <a:r>
              <a:rPr lang="en-US" sz="1800" dirty="0" smtClean="0"/>
              <a:t>8.Y. </a:t>
            </a:r>
            <a:r>
              <a:rPr lang="en-US" sz="1800" dirty="0" err="1" smtClean="0"/>
              <a:t>Feng</a:t>
            </a:r>
            <a:r>
              <a:rPr lang="en-US" sz="1800" dirty="0" smtClean="0"/>
              <a:t>, B. Li, and B. Li, “Postcard: Minimizing Costs on Inter-Datacenter Traffic with Store-and-Forward,” </a:t>
            </a:r>
            <a:r>
              <a:rPr lang="en-US" sz="1800" dirty="0" err="1" smtClean="0"/>
              <a:t>inIEEE</a:t>
            </a:r>
            <a:r>
              <a:rPr lang="en-US" sz="1800" dirty="0" smtClean="0"/>
              <a:t> ICDCSW,2012.</a:t>
            </a:r>
          </a:p>
          <a:p>
            <a:pPr lvl="0">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953</TotalTime>
  <Words>879</Words>
  <Application>Microsoft Office PowerPoint</Application>
  <PresentationFormat>On-screen Show (4:3)</PresentationFormat>
  <Paragraphs>76</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Less is More Service Profit Maximization inGeo-Distributed Clouds</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REFERENCES</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481</cp:revision>
  <dcterms:created xsi:type="dcterms:W3CDTF">2006-08-16T00:00:00Z</dcterms:created>
  <dcterms:modified xsi:type="dcterms:W3CDTF">2021-01-28T13:41:54Z</dcterms:modified>
</cp:coreProperties>
</file>