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11" r:id="rId10"/>
    <p:sldId id="296" r:id="rId11"/>
    <p:sldId id="295" r:id="rId12"/>
    <p:sldId id="307" r:id="rId13"/>
    <p:sldId id="32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27-Jan-21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27-Jan-21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27-Jan-21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err="1" smtClean="0"/>
              <a:t>LayerChainA</a:t>
            </a:r>
            <a:r>
              <a:rPr lang="en-US" dirty="0" smtClean="0"/>
              <a:t> Hierarchical Edge-Cloud </a:t>
            </a:r>
            <a:r>
              <a:rPr lang="en-US" dirty="0" err="1" smtClean="0"/>
              <a:t>Blockchainfor</a:t>
            </a:r>
            <a:r>
              <a:rPr lang="en-US" dirty="0" smtClean="0"/>
              <a:t> Large-Scale Low-Delay </a:t>
            </a:r>
            <a:r>
              <a:rPr lang="en-US" dirty="0" err="1" smtClean="0"/>
              <a:t>IIoT</a:t>
            </a:r>
            <a:r>
              <a:rPr lang="en-US" dirty="0" smtClean="0"/>
              <a:t> Applications</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143000" y="457200"/>
            <a:ext cx="7790688" cy="6400800"/>
          </a:xfrm>
        </p:spPr>
        <p:txBody>
          <a:bodyPr>
            <a:noAutofit/>
          </a:bodyPr>
          <a:lstStyle/>
          <a:p>
            <a:pPr algn="just">
              <a:lnSpc>
                <a:spcPct val="150000"/>
              </a:lnSpc>
              <a:buFont typeface="Wingdings" pitchFamily="2" charset="2"/>
              <a:buChar char="Ø"/>
            </a:pPr>
            <a:r>
              <a:rPr lang="en-US" sz="1800" b="1" dirty="0" smtClean="0">
                <a:latin typeface="Times New Roman" pitchFamily="18" charset="0"/>
                <a:cs typeface="Times New Roman" pitchFamily="18" charset="0"/>
              </a:rPr>
              <a:t> </a:t>
            </a:r>
            <a:r>
              <a:rPr lang="en-US" sz="1800" dirty="0" smtClean="0"/>
              <a:t>The </a:t>
            </a:r>
            <a:r>
              <a:rPr lang="en-US" sz="1800" dirty="0" smtClean="0"/>
              <a:t>combination of pervasive edge computing and block chain technologies opens up significant possibilities for Industrial Internet of Things (</a:t>
            </a:r>
            <a:r>
              <a:rPr lang="en-US" sz="1800" dirty="0" err="1" smtClean="0"/>
              <a:t>IIoT</a:t>
            </a:r>
            <a:r>
              <a:rPr lang="en-US" sz="1800" dirty="0" smtClean="0"/>
              <a:t>) applications, but there are several critical limitations regarding efficient storage and rapid response for large-scale low-delay </a:t>
            </a:r>
            <a:r>
              <a:rPr lang="en-US" sz="1800" dirty="0" err="1" smtClean="0"/>
              <a:t>IIoT</a:t>
            </a:r>
            <a:r>
              <a:rPr lang="en-US" sz="1800" dirty="0" smtClean="0"/>
              <a:t> scenarios. To address these limitations, we propose a hierarchical edge-cloud block chain called Layer Chain. Specifically, to promote scalability, we design layered structure to hierarchically store the block chain data in multiple distributed clouds and edge nodes. </a:t>
            </a:r>
            <a:endParaRPr lang="en-US" sz="1800" dirty="0" smtClean="0"/>
          </a:p>
          <a:p>
            <a:pPr algn="just">
              <a:lnSpc>
                <a:spcPct val="150000"/>
              </a:lnSpc>
              <a:buFont typeface="Wingdings" pitchFamily="2" charset="2"/>
              <a:buChar char="Ø"/>
            </a:pPr>
            <a:r>
              <a:rPr lang="en-US" sz="1800" dirty="0" smtClean="0"/>
              <a:t>Next</a:t>
            </a:r>
            <a:r>
              <a:rPr lang="en-US" sz="1800" dirty="0" smtClean="0"/>
              <a:t>, we propose anode classification method to accommodate differences between the edge nodes when deploying the block chain. Moreover, to mitigate lengthy delays during block propagation, we </a:t>
            </a:r>
            <a:r>
              <a:rPr lang="en-US" sz="1800" dirty="0" err="1" smtClean="0"/>
              <a:t>proposea</a:t>
            </a:r>
            <a:r>
              <a:rPr lang="en-US" sz="1800" dirty="0" smtClean="0"/>
              <a:t> </a:t>
            </a:r>
            <a:r>
              <a:rPr lang="en-US" sz="1800" dirty="0" err="1" smtClean="0"/>
              <a:t>treebased</a:t>
            </a:r>
            <a:r>
              <a:rPr lang="en-US" sz="1800" dirty="0" smtClean="0"/>
              <a:t> clustering algorithm where blocks are propagated through different clusters with a compressed tree depth. Simulation results show that our Layer Chain efficiently reduces the system’s resource requirements and block propagation time, making it well-suited for large-scale low-delay </a:t>
            </a:r>
            <a:r>
              <a:rPr lang="en-US" sz="1800" dirty="0" err="1" smtClean="0"/>
              <a:t>IIoT</a:t>
            </a:r>
            <a:r>
              <a:rPr lang="en-US" sz="1800" dirty="0" smtClean="0"/>
              <a:t> applications</a:t>
            </a: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714488" cy="58674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The   integration   of   Industrial   Internet   of   Things(</a:t>
            </a:r>
            <a:r>
              <a:rPr lang="en-US" sz="2000" dirty="0" err="1" smtClean="0">
                <a:latin typeface="Times New Roman" pitchFamily="18" charset="0"/>
                <a:cs typeface="Times New Roman" pitchFamily="18" charset="0"/>
              </a:rPr>
              <a:t>IIoT</a:t>
            </a:r>
            <a:r>
              <a:rPr lang="en-US" sz="2000" dirty="0" smtClean="0">
                <a:latin typeface="Times New Roman" pitchFamily="18" charset="0"/>
                <a:cs typeface="Times New Roman" pitchFamily="18" charset="0"/>
              </a:rPr>
              <a:t>)-based  technologies  with  the  existing  industrial  manufacturing   processes   help   to   improve   on-site   safety   of   workers, reduce  downtime  of  machines,  improve  productivity  rate,  and minimize   near-miss   incidents   and   casualties.   However,   prior intimation of the various safety related information may minimize the  probability  of  accidents  on  the  factory  floor  and  casualty rates.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Typically</a:t>
            </a:r>
            <a:r>
              <a:rPr lang="en-US" sz="2000" dirty="0" smtClean="0">
                <a:latin typeface="Times New Roman" pitchFamily="18" charset="0"/>
                <a:cs typeface="Times New Roman" pitchFamily="18" charset="0"/>
              </a:rPr>
              <a:t>,  the  safety-as-a-service  (Safe-</a:t>
            </a:r>
            <a:r>
              <a:rPr lang="en-US" sz="2000" dirty="0" err="1" smtClean="0">
                <a:latin typeface="Times New Roman" pitchFamily="18" charset="0"/>
                <a:cs typeface="Times New Roman" pitchFamily="18" charset="0"/>
              </a:rPr>
              <a:t>aaS</a:t>
            </a:r>
            <a:r>
              <a:rPr lang="en-US" sz="2000" dirty="0" smtClean="0">
                <a:latin typeface="Times New Roman" pitchFamily="18" charset="0"/>
                <a:cs typeface="Times New Roman" pitchFamily="18" charset="0"/>
              </a:rPr>
              <a:t>)  infrastructure provides  customized  safety-related  decisions  to  the  registered end users. However, there exist certain problems associated with the  privacy  of  the  information  provided  by  end-users  during registration,  decision  parameters  requested  by  end-users,  and data   sensed   by   the   sensor   nodes</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fontScale="85000" lnSpcReduction="20000"/>
          </a:bodyPr>
          <a:lstStyle/>
          <a:p>
            <a:pPr lvl="0" algn="just">
              <a:lnSpc>
                <a:spcPct val="200000"/>
              </a:lnSpc>
              <a:buNone/>
            </a:pPr>
            <a:endParaRPr lang="en-US" sz="2000" dirty="0" smtClean="0">
              <a:latin typeface="Times New Roman" pitchFamily="18" charset="0"/>
              <a:cs typeface="Times New Roman" pitchFamily="18" charset="0"/>
            </a:endParaRPr>
          </a:p>
          <a:p>
            <a:pPr lvl="0" algn="just">
              <a:lnSpc>
                <a:spcPct val="150000"/>
              </a:lnSpc>
            </a:pPr>
            <a:r>
              <a:rPr lang="en-US" sz="2200" dirty="0" smtClean="0">
                <a:latin typeface="Times New Roman" pitchFamily="18" charset="0"/>
                <a:cs typeface="Times New Roman" pitchFamily="18" charset="0"/>
              </a:rPr>
              <a:t>The number of  nodes  acting  as miners is restricted, the permission consensus process in the </a:t>
            </a:r>
            <a:r>
              <a:rPr lang="en-US" sz="2200" dirty="0" err="1" smtClean="0">
                <a:latin typeface="Times New Roman" pitchFamily="18" charset="0"/>
                <a:cs typeface="Times New Roman" pitchFamily="18" charset="0"/>
              </a:rPr>
              <a:t>blockchain</a:t>
            </a:r>
            <a:r>
              <a:rPr lang="en-US" sz="2200" dirty="0" smtClean="0">
                <a:latin typeface="Times New Roman" pitchFamily="18" charset="0"/>
                <a:cs typeface="Times New Roman" pitchFamily="18" charset="0"/>
              </a:rPr>
              <a:t>-enabled Safe-</a:t>
            </a:r>
            <a:r>
              <a:rPr lang="en-US" sz="2200" dirty="0" err="1" smtClean="0">
                <a:latin typeface="Times New Roman" pitchFamily="18" charset="0"/>
                <a:cs typeface="Times New Roman" pitchFamily="18" charset="0"/>
              </a:rPr>
              <a:t>aaS</a:t>
            </a:r>
            <a:r>
              <a:rPr lang="en-US" sz="2200" dirty="0" smtClean="0">
                <a:latin typeface="Times New Roman" pitchFamily="18" charset="0"/>
                <a:cs typeface="Times New Roman" pitchFamily="18" charset="0"/>
              </a:rPr>
              <a:t> caters to the needs for scaling the miners’ resources.</a:t>
            </a:r>
          </a:p>
          <a:p>
            <a:pPr algn="just">
              <a:lnSpc>
                <a:spcPct val="150000"/>
              </a:lnSpc>
              <a:buNone/>
            </a:pPr>
            <a:r>
              <a:rPr lang="en-US" sz="2200" dirty="0" smtClean="0">
                <a:latin typeface="Times New Roman" pitchFamily="18" charset="0"/>
                <a:cs typeface="Times New Roman" pitchFamily="18" charset="0"/>
              </a:rPr>
              <a:t> </a:t>
            </a:r>
          </a:p>
          <a:p>
            <a:pPr lvl="0" algn="just">
              <a:lnSpc>
                <a:spcPct val="150000"/>
              </a:lnSpc>
            </a:pPr>
            <a:r>
              <a:rPr lang="en-US" sz="2200" dirty="0" smtClean="0">
                <a:latin typeface="Times New Roman" pitchFamily="18" charset="0"/>
                <a:cs typeface="Times New Roman" pitchFamily="18" charset="0"/>
              </a:rPr>
              <a:t>He permission consensus process in the block chain-enabled Safe-</a:t>
            </a:r>
            <a:r>
              <a:rPr lang="en-US" sz="2200" dirty="0" err="1" smtClean="0">
                <a:latin typeface="Times New Roman" pitchFamily="18" charset="0"/>
                <a:cs typeface="Times New Roman" pitchFamily="18" charset="0"/>
              </a:rPr>
              <a:t>aaS</a:t>
            </a:r>
            <a:r>
              <a:rPr lang="en-US" sz="2200" dirty="0" smtClean="0">
                <a:latin typeface="Times New Roman" pitchFamily="18" charset="0"/>
                <a:cs typeface="Times New Roman" pitchFamily="18" charset="0"/>
              </a:rPr>
              <a:t> caters to the needs for scaling </a:t>
            </a:r>
            <a:r>
              <a:rPr lang="en-US" sz="2200" dirty="0" err="1" smtClean="0">
                <a:latin typeface="Times New Roman" pitchFamily="18" charset="0"/>
                <a:cs typeface="Times New Roman" pitchFamily="18" charset="0"/>
              </a:rPr>
              <a:t>theminers</a:t>
            </a:r>
            <a:r>
              <a:rPr lang="en-US" sz="2200" dirty="0" smtClean="0">
                <a:latin typeface="Times New Roman" pitchFamily="18" charset="0"/>
                <a:cs typeface="Times New Roman" pitchFamily="18" charset="0"/>
              </a:rPr>
              <a:t>’ resources. Therefore, miners gain incentives. Further, the amount of resources required increases with the increase in the number of transactions.</a:t>
            </a:r>
          </a:p>
          <a:p>
            <a:pPr algn="just">
              <a:lnSpc>
                <a:spcPct val="150000"/>
              </a:lnSpc>
              <a:buNone/>
            </a:pPr>
            <a:r>
              <a:rPr lang="en-US" sz="2200" b="1" dirty="0" smtClean="0">
                <a:latin typeface="Times New Roman" pitchFamily="18" charset="0"/>
                <a:cs typeface="Times New Roman" pitchFamily="18" charset="0"/>
              </a:rPr>
              <a:t> </a:t>
            </a:r>
            <a:endParaRPr lang="en-US" sz="22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work,   we   provide architecture   of   Block chain   integration   into   the   Safe-</a:t>
            </a:r>
            <a:r>
              <a:rPr lang="en-US" sz="2000" dirty="0" err="1" smtClean="0">
                <a:latin typeface="Times New Roman" pitchFamily="18" charset="0"/>
                <a:cs typeface="Times New Roman" pitchFamily="18" charset="0"/>
              </a:rPr>
              <a:t>aaS</a:t>
            </a:r>
            <a:r>
              <a:rPr lang="en-US" sz="2000" dirty="0" smtClean="0">
                <a:latin typeface="Times New Roman" pitchFamily="18" charset="0"/>
                <a:cs typeface="Times New Roman" pitchFamily="18" charset="0"/>
              </a:rPr>
              <a:t> infrastructure.  Additionally,  we  discuss  the  implementation  and management  of  the  Block chain enabled  Safe-</a:t>
            </a:r>
            <a:r>
              <a:rPr lang="en-US" sz="2000" dirty="0" err="1" smtClean="0">
                <a:latin typeface="Times New Roman" pitchFamily="18" charset="0"/>
                <a:cs typeface="Times New Roman" pitchFamily="18" charset="0"/>
              </a:rPr>
              <a:t>aaS</a:t>
            </a:r>
            <a:r>
              <a:rPr lang="en-US" sz="2000" dirty="0" smtClean="0">
                <a:latin typeface="Times New Roman" pitchFamily="18" charset="0"/>
                <a:cs typeface="Times New Roman" pitchFamily="18" charset="0"/>
              </a:rPr>
              <a:t>  architecture. Extensive  analytical  results  show  that  the  profit  of  the  safety service provider (SSP) improves with the adoption of block chain technology  into  the  Safe-</a:t>
            </a:r>
            <a:r>
              <a:rPr lang="en-US" sz="2000" dirty="0" err="1" smtClean="0">
                <a:latin typeface="Times New Roman" pitchFamily="18" charset="0"/>
                <a:cs typeface="Times New Roman" pitchFamily="18" charset="0"/>
              </a:rPr>
              <a:t>aaS</a:t>
            </a:r>
            <a:r>
              <a:rPr lang="en-US" sz="2000" dirty="0" smtClean="0">
                <a:latin typeface="Times New Roman" pitchFamily="18" charset="0"/>
                <a:cs typeface="Times New Roman" pitchFamily="18" charset="0"/>
              </a:rPr>
              <a:t>  architecture.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	On  </a:t>
            </a:r>
            <a:r>
              <a:rPr lang="en-US" sz="2000" dirty="0" smtClean="0">
                <a:latin typeface="Times New Roman" pitchFamily="18" charset="0"/>
                <a:cs typeface="Times New Roman" pitchFamily="18" charset="0"/>
              </a:rPr>
              <a:t>the  other  hand, the  overall  throughput  in  our  proposed  architecture  follows  an increasing  trend,  with  the  increase  in  the  number  of  decisions successfully   delivered.   Additionally,   the   throughput   decreases with the increase in the number of registered end-users.</a:t>
            </a:r>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The integration of block chain improves the privacy for identity management of end-users and provides secure decisions to the  end-users  in  Safe-</a:t>
            </a:r>
            <a:r>
              <a:rPr lang="en-US" sz="2000" dirty="0" err="1" smtClean="0">
                <a:latin typeface="Times New Roman" pitchFamily="18" charset="0"/>
                <a:cs typeface="Times New Roman" pitchFamily="18" charset="0"/>
              </a:rPr>
              <a:t>aaS</a:t>
            </a:r>
            <a:r>
              <a:rPr lang="en-US" sz="2000" dirty="0" smtClean="0">
                <a:latin typeface="Times New Roman" pitchFamily="18" charset="0"/>
                <a:cs typeface="Times New Roman" pitchFamily="18" charset="0"/>
              </a:rPr>
              <a:t>.</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pPr>
            <a:r>
              <a:rPr lang="en-US" sz="2000" dirty="0" smtClean="0">
                <a:latin typeface="Times New Roman" pitchFamily="18" charset="0"/>
                <a:cs typeface="Times New Roman" pitchFamily="18" charset="0"/>
              </a:rPr>
              <a:t>This idea  puts forth the re-architecting of a distributed block chain-enabled decision virtualization layer, wherein the decisions are processed.</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20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descr="Figure 5 from Blockchain Meets IoT: An Architecture for Scalable Access  Management in IoT | Semantic Scholar"/>
          <p:cNvPicPr>
            <a:picLocks noGrp="1"/>
          </p:cNvPicPr>
          <p:nvPr>
            <p:ph idx="1"/>
          </p:nvPr>
        </p:nvPicPr>
        <p:blipFill>
          <a:blip r:embed="rId2"/>
          <a:srcRect/>
          <a:stretch>
            <a:fillRect/>
          </a:stretch>
        </p:blipFill>
        <p:spPr bwMode="auto">
          <a:xfrm>
            <a:off x="3101803" y="1447800"/>
            <a:ext cx="4165944" cy="48006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451151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6235">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a:t>
                      </a:r>
                      <a:r>
                        <a:rPr kumimoji="0" lang="en-US" sz="1600" kern="1200" dirty="0" err="1" smtClean="0">
                          <a:solidFill>
                            <a:schemeClr val="dk1"/>
                          </a:solidFill>
                          <a:latin typeface="Times New Roman" pitchFamily="18" charset="0"/>
                          <a:ea typeface="+mn-ea"/>
                          <a:cs typeface="Times New Roman" pitchFamily="18" charset="0"/>
                        </a:rPr>
                        <a:t>BuildingRedactable</a:t>
                      </a:r>
                      <a:r>
                        <a:rPr kumimoji="0" lang="en-US" sz="1600" kern="1200" dirty="0" smtClean="0">
                          <a:solidFill>
                            <a:schemeClr val="dk1"/>
                          </a:solidFill>
                          <a:latin typeface="Times New Roman" pitchFamily="18" charset="0"/>
                          <a:ea typeface="+mn-ea"/>
                          <a:cs typeface="Times New Roman" pitchFamily="18" charset="0"/>
                        </a:rPr>
                        <a:t> Consortium </a:t>
                      </a:r>
                      <a:r>
                        <a:rPr kumimoji="0" lang="en-US" sz="1600" kern="1200" dirty="0" err="1" smtClean="0">
                          <a:solidFill>
                            <a:schemeClr val="dk1"/>
                          </a:solidFill>
                          <a:latin typeface="Times New Roman" pitchFamily="18" charset="0"/>
                          <a:ea typeface="+mn-ea"/>
                          <a:cs typeface="Times New Roman" pitchFamily="18" charset="0"/>
                        </a:rPr>
                        <a:t>Blockchain</a:t>
                      </a:r>
                      <a:r>
                        <a:rPr kumimoji="0" lang="en-US" sz="1600" kern="1200" dirty="0" smtClean="0">
                          <a:solidFill>
                            <a:schemeClr val="dk1"/>
                          </a:solidFill>
                          <a:latin typeface="Times New Roman" pitchFamily="18" charset="0"/>
                          <a:ea typeface="+mn-ea"/>
                          <a:cs typeface="Times New Roman" pitchFamily="18" charset="0"/>
                        </a:rPr>
                        <a:t> for Industrial Internet-of-Things.</a:t>
                      </a: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K. Huang, X. Zhang, Y. Mu, X. Wang, G. Yang and X. Du,</a:t>
                      </a:r>
                      <a:endParaRPr lang="en-US" sz="1600" dirty="0">
                        <a:latin typeface="Times New Roman" pitchFamily="18" charset="0"/>
                        <a:cs typeface="Times New Roman" pitchFamily="18" charset="0"/>
                      </a:endParaRPr>
                    </a:p>
                  </a:txBody>
                  <a:tcPr/>
                </a:tc>
                <a:tc>
                  <a:txBody>
                    <a:bodyPr/>
                    <a:lstStyle/>
                    <a:p>
                      <a:pPr marL="0" marR="0" algn="just">
                        <a:lnSpc>
                          <a:spcPct val="100000"/>
                        </a:lnSpc>
                        <a:spcBef>
                          <a:spcPts val="0"/>
                        </a:spcBef>
                        <a:spcAft>
                          <a:spcPts val="0"/>
                        </a:spcAft>
                      </a:pPr>
                      <a:r>
                        <a:rPr kumimoji="0" lang="en-US" sz="1600" kern="1200" dirty="0" smtClean="0">
                          <a:solidFill>
                            <a:schemeClr val="dk1"/>
                          </a:solidFill>
                          <a:latin typeface="Times New Roman" pitchFamily="18" charset="0"/>
                          <a:ea typeface="+mn-ea"/>
                          <a:cs typeface="Times New Roman" pitchFamily="18" charset="0"/>
                        </a:rPr>
                        <a:t>Applying consortium block chain as a trust layer for heterogeneous industrial Internet-of-Things devices is cost-effective. However, with an increase in computing power, some powerful attacks (e.g., the 51% attack) are inevitable and will cause severe consequences. </a:t>
                      </a:r>
                    </a:p>
                  </a:txBody>
                  <a:tcPr marL="68580" marR="68580" marT="0" marB="0"/>
                </a:tc>
              </a:tr>
              <a:tr h="366235">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A Light weight </a:t>
                      </a:r>
                      <a:r>
                        <a:rPr kumimoji="0" lang="en-US" sz="1600" kern="1200" dirty="0" err="1" smtClean="0">
                          <a:solidFill>
                            <a:schemeClr val="dk1"/>
                          </a:solidFill>
                          <a:latin typeface="Times New Roman" pitchFamily="18" charset="0"/>
                          <a:ea typeface="+mn-ea"/>
                          <a:cs typeface="Times New Roman" pitchFamily="18" charset="0"/>
                        </a:rPr>
                        <a:t>Blockchain</a:t>
                      </a:r>
                      <a:r>
                        <a:rPr kumimoji="0" lang="en-US" sz="1600" kern="1200" dirty="0" smtClean="0">
                          <a:solidFill>
                            <a:schemeClr val="dk1"/>
                          </a:solidFill>
                          <a:latin typeface="Times New Roman" pitchFamily="18" charset="0"/>
                          <a:ea typeface="+mn-ea"/>
                          <a:cs typeface="Times New Roman" pitchFamily="18" charset="0"/>
                        </a:rPr>
                        <a:t> System for Industrial Internet of Things</a:t>
                      </a:r>
                      <a:endParaRPr lang="en-US" sz="1600" dirty="0">
                        <a:latin typeface="Times New Roman" pitchFamily="18" charset="0"/>
                        <a:cs typeface="Times New Roman" pitchFamily="18" charset="0"/>
                      </a:endParaRPr>
                    </a:p>
                  </a:txBody>
                  <a:tcPr/>
                </a:tc>
                <a:tc>
                  <a:txBody>
                    <a:bodyPr/>
                    <a:lstStyle/>
                    <a:p>
                      <a:pPr algn="just">
                        <a:lnSpc>
                          <a:spcPct val="100000"/>
                        </a:lnSpc>
                      </a:pPr>
                      <a:r>
                        <a:rPr kumimoji="0" lang="en-US" sz="1600" kern="1200" dirty="0" smtClean="0">
                          <a:solidFill>
                            <a:schemeClr val="dk1"/>
                          </a:solidFill>
                          <a:latin typeface="Times New Roman" pitchFamily="18" charset="0"/>
                          <a:ea typeface="+mn-ea"/>
                          <a:cs typeface="Times New Roman" pitchFamily="18" charset="0"/>
                        </a:rPr>
                        <a:t>Y. Liu, K. Wang, Y. Lin and W. </a:t>
                      </a:r>
                      <a:r>
                        <a:rPr kumimoji="0" lang="en-US" sz="1600" kern="1200" dirty="0" err="1" smtClean="0">
                          <a:solidFill>
                            <a:schemeClr val="dk1"/>
                          </a:solidFill>
                          <a:latin typeface="Times New Roman" pitchFamily="18" charset="0"/>
                          <a:ea typeface="+mn-ea"/>
                          <a:cs typeface="Times New Roman" pitchFamily="18" charset="0"/>
                        </a:rPr>
                        <a:t>Xu</a:t>
                      </a:r>
                      <a:r>
                        <a:rPr kumimoji="0" lang="en-US" sz="1600" kern="1200" dirty="0" smtClean="0">
                          <a:solidFill>
                            <a:schemeClr val="dk1"/>
                          </a:solidFill>
                          <a:latin typeface="Times New Roman" pitchFamily="18" charset="0"/>
                          <a:ea typeface="+mn-ea"/>
                          <a:cs typeface="Times New Roman" pitchFamily="18" charset="0"/>
                        </a:rPr>
                        <a:t>, “</a:t>
                      </a:r>
                      <a:r>
                        <a:rPr kumimoji="0" lang="en-US" sz="1600" kern="1200" dirty="0" err="1" smtClean="0">
                          <a:solidFill>
                            <a:schemeClr val="dk1"/>
                          </a:solidFill>
                          <a:latin typeface="Times New Roman" pitchFamily="18" charset="0"/>
                          <a:ea typeface="+mn-ea"/>
                          <a:cs typeface="Times New Roman" pitchFamily="18" charset="0"/>
                        </a:rPr>
                        <a:t>LightChain</a:t>
                      </a:r>
                      <a:endParaRPr lang="en-US" sz="1600" dirty="0">
                        <a:latin typeface="Times New Roman" pitchFamily="18" charset="0"/>
                        <a:cs typeface="Times New Roman" pitchFamily="18" charset="0"/>
                      </a:endParaRPr>
                    </a:p>
                  </a:txBody>
                  <a:tcPr/>
                </a:tc>
                <a:tc>
                  <a:txBody>
                    <a:bodyPr/>
                    <a:lstStyle/>
                    <a:p>
                      <a:pPr marL="0" marR="0" algn="just">
                        <a:lnSpc>
                          <a:spcPct val="100000"/>
                        </a:lnSpc>
                        <a:spcBef>
                          <a:spcPts val="0"/>
                        </a:spcBef>
                        <a:spcAft>
                          <a:spcPts val="1000"/>
                        </a:spcAft>
                      </a:pPr>
                      <a:r>
                        <a:rPr lang="en-US" sz="1600" dirty="0">
                          <a:latin typeface="Times New Roman" pitchFamily="18" charset="0"/>
                          <a:ea typeface="Calibri"/>
                          <a:cs typeface="Times New Roman" pitchFamily="18" charset="0"/>
                        </a:rPr>
                        <a:t>While the intersection of </a:t>
                      </a:r>
                      <a:r>
                        <a:rPr lang="en-US" sz="1600" dirty="0" err="1">
                          <a:latin typeface="Times New Roman" pitchFamily="18" charset="0"/>
                          <a:ea typeface="Calibri"/>
                          <a:cs typeface="Times New Roman" pitchFamily="18" charset="0"/>
                        </a:rPr>
                        <a:t>blockchain</a:t>
                      </a:r>
                      <a:r>
                        <a:rPr lang="en-US" sz="1600" dirty="0">
                          <a:latin typeface="Times New Roman" pitchFamily="18" charset="0"/>
                          <a:ea typeface="Calibri"/>
                          <a:cs typeface="Times New Roman" pitchFamily="18" charset="0"/>
                        </a:rPr>
                        <a:t> and Industrial Internet of Things (</a:t>
                      </a:r>
                      <a:r>
                        <a:rPr lang="en-US" sz="1600" dirty="0" err="1">
                          <a:latin typeface="Times New Roman" pitchFamily="18" charset="0"/>
                          <a:ea typeface="Calibri"/>
                          <a:cs typeface="Times New Roman" pitchFamily="18" charset="0"/>
                        </a:rPr>
                        <a:t>IIoT</a:t>
                      </a:r>
                      <a:r>
                        <a:rPr lang="en-US" sz="1600" dirty="0">
                          <a:latin typeface="Times New Roman" pitchFamily="18" charset="0"/>
                          <a:ea typeface="Calibri"/>
                          <a:cs typeface="Times New Roman" pitchFamily="18" charset="0"/>
                        </a:rPr>
                        <a:t>) has received </a:t>
                      </a:r>
                      <a:r>
                        <a:rPr lang="en-US" sz="1600" dirty="0" smtClean="0">
                          <a:latin typeface="Times New Roman" pitchFamily="18" charset="0"/>
                          <a:ea typeface="Calibri"/>
                          <a:cs typeface="Times New Roman" pitchFamily="18" charset="0"/>
                        </a:rPr>
                        <a:t>considerable research </a:t>
                      </a:r>
                      <a:r>
                        <a:rPr lang="en-US" sz="1600" dirty="0">
                          <a:latin typeface="Times New Roman" pitchFamily="18" charset="0"/>
                          <a:ea typeface="Calibri"/>
                          <a:cs typeface="Times New Roman" pitchFamily="18" charset="0"/>
                        </a:rPr>
                        <a:t>interest lately, the convict between the high resource  requirements of block chain and the </a:t>
                      </a:r>
                      <a:r>
                        <a:rPr lang="en-US" sz="1600" dirty="0" err="1" smtClean="0">
                          <a:latin typeface="Times New Roman" pitchFamily="18" charset="0"/>
                          <a:ea typeface="Calibri"/>
                          <a:cs typeface="Times New Roman" pitchFamily="18" charset="0"/>
                        </a:rPr>
                        <a:t>generallyinadequate</a:t>
                      </a:r>
                      <a:r>
                        <a:rPr lang="en-US" sz="1600" dirty="0" smtClean="0">
                          <a:latin typeface="Times New Roman" pitchFamily="18" charset="0"/>
                          <a:ea typeface="Calibri"/>
                          <a:cs typeface="Times New Roman" pitchFamily="18" charset="0"/>
                        </a:rPr>
                        <a:t> </a:t>
                      </a:r>
                      <a:r>
                        <a:rPr lang="en-US" sz="1600" dirty="0">
                          <a:latin typeface="Times New Roman" pitchFamily="18" charset="0"/>
                          <a:ea typeface="Calibri"/>
                          <a:cs typeface="Times New Roman" pitchFamily="18" charset="0"/>
                        </a:rPr>
                        <a:t>performance of </a:t>
                      </a:r>
                      <a:r>
                        <a:rPr lang="en-US" sz="1600" dirty="0" err="1">
                          <a:latin typeface="Times New Roman" pitchFamily="18" charset="0"/>
                          <a:ea typeface="Calibri"/>
                          <a:cs typeface="Times New Roman" pitchFamily="18" charset="0"/>
                        </a:rPr>
                        <a:t>IIoT</a:t>
                      </a:r>
                      <a:r>
                        <a:rPr lang="en-US" sz="1600" dirty="0">
                          <a:latin typeface="Times New Roman" pitchFamily="18" charset="0"/>
                          <a:ea typeface="Calibri"/>
                          <a:cs typeface="Times New Roman" pitchFamily="18" charset="0"/>
                        </a:rPr>
                        <a:t> devices has not been well tackled.</a:t>
                      </a:r>
                    </a:p>
                  </a:txBody>
                  <a:tcPr marL="114300" marR="11430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5804028"/>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8554">
                <a:tc>
                  <a:txBody>
                    <a:bodyPr/>
                    <a:lstStyle/>
                    <a:p>
                      <a:pPr algn="just"/>
                      <a:r>
                        <a:rPr kumimoji="0" lang="en-US" sz="1800" kern="1200" dirty="0" smtClean="0">
                          <a:solidFill>
                            <a:schemeClr val="dk1"/>
                          </a:solidFill>
                          <a:latin typeface="+mn-lt"/>
                          <a:ea typeface="+mn-ea"/>
                          <a:cs typeface="+mn-cs"/>
                        </a:rPr>
                        <a:t>“Performance </a:t>
                      </a:r>
                      <a:r>
                        <a:rPr kumimoji="0" lang="en-US" sz="1800" kern="1200" dirty="0" err="1" smtClean="0">
                          <a:solidFill>
                            <a:schemeClr val="dk1"/>
                          </a:solidFill>
                          <a:latin typeface="+mn-lt"/>
                          <a:ea typeface="+mn-ea"/>
                          <a:cs typeface="+mn-cs"/>
                        </a:rPr>
                        <a:t>Optimiza-tion</a:t>
                      </a:r>
                      <a:r>
                        <a:rPr kumimoji="0" lang="en-US" sz="1800" kern="1200" dirty="0" smtClean="0">
                          <a:solidFill>
                            <a:schemeClr val="dk1"/>
                          </a:solidFill>
                          <a:latin typeface="+mn-lt"/>
                          <a:ea typeface="+mn-ea"/>
                          <a:cs typeface="+mn-cs"/>
                        </a:rPr>
                        <a:t> for </a:t>
                      </a:r>
                      <a:r>
                        <a:rPr kumimoji="0" lang="en-US" sz="1800" kern="1200" dirty="0" err="1" smtClean="0">
                          <a:solidFill>
                            <a:schemeClr val="dk1"/>
                          </a:solidFill>
                          <a:latin typeface="+mn-lt"/>
                          <a:ea typeface="+mn-ea"/>
                          <a:cs typeface="+mn-cs"/>
                        </a:rPr>
                        <a:t>Blockchain</a:t>
                      </a:r>
                      <a:r>
                        <a:rPr kumimoji="0" lang="en-US" sz="1800" kern="1200" dirty="0" smtClean="0">
                          <a:solidFill>
                            <a:schemeClr val="dk1"/>
                          </a:solidFill>
                          <a:latin typeface="+mn-lt"/>
                          <a:ea typeface="+mn-ea"/>
                          <a:cs typeface="+mn-cs"/>
                        </a:rPr>
                        <a:t>-enabled Industrial Internet of </a:t>
                      </a:r>
                      <a:r>
                        <a:rPr kumimoji="0" lang="en-US" sz="1800" kern="1200" dirty="0" err="1" smtClean="0">
                          <a:solidFill>
                            <a:schemeClr val="dk1"/>
                          </a:solidFill>
                          <a:latin typeface="+mn-lt"/>
                          <a:ea typeface="+mn-ea"/>
                          <a:cs typeface="+mn-cs"/>
                        </a:rPr>
                        <a:t>Ihings</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IIoT</a:t>
                      </a:r>
                      <a:r>
                        <a:rPr kumimoji="0" lang="en-US" sz="1800" kern="1200" dirty="0" smtClean="0">
                          <a:solidFill>
                            <a:schemeClr val="dk1"/>
                          </a:solidFill>
                          <a:latin typeface="+mn-lt"/>
                          <a:ea typeface="+mn-ea"/>
                          <a:cs typeface="+mn-cs"/>
                        </a:rPr>
                        <a:t>) Systems.</a:t>
                      </a:r>
                      <a:endParaRPr lang="en-US" dirty="0"/>
                    </a:p>
                  </a:txBody>
                  <a:tcPr/>
                </a:tc>
                <a:tc>
                  <a:txBody>
                    <a:bodyPr/>
                    <a:lstStyle/>
                    <a:p>
                      <a:pPr algn="ctr"/>
                      <a:r>
                        <a:rPr kumimoji="0" lang="en-US" sz="1800" kern="1200" dirty="0" smtClean="0">
                          <a:solidFill>
                            <a:schemeClr val="dk1"/>
                          </a:solidFill>
                          <a:latin typeface="+mn-lt"/>
                          <a:ea typeface="+mn-ea"/>
                          <a:cs typeface="+mn-cs"/>
                        </a:rPr>
                        <a:t>M. Liu, R. Yu, Y. </a:t>
                      </a:r>
                      <a:r>
                        <a:rPr kumimoji="0" lang="en-US" sz="1800" kern="1200" dirty="0" err="1" smtClean="0">
                          <a:solidFill>
                            <a:schemeClr val="dk1"/>
                          </a:solidFill>
                          <a:latin typeface="+mn-lt"/>
                          <a:ea typeface="+mn-ea"/>
                          <a:cs typeface="+mn-cs"/>
                        </a:rPr>
                        <a:t>Teng</a:t>
                      </a:r>
                      <a:r>
                        <a:rPr kumimoji="0" lang="en-US" sz="1800" kern="1200" dirty="0" smtClean="0">
                          <a:solidFill>
                            <a:schemeClr val="dk1"/>
                          </a:solidFill>
                          <a:latin typeface="+mn-lt"/>
                          <a:ea typeface="+mn-ea"/>
                          <a:cs typeface="+mn-cs"/>
                        </a:rPr>
                        <a:t>, V. Leung and M. Song, </a:t>
                      </a:r>
                      <a:endParaRPr lang="en-US" dirty="0"/>
                    </a:p>
                  </a:txBody>
                  <a:tcPr/>
                </a:tc>
                <a:tc>
                  <a:txBody>
                    <a:bodyPr/>
                    <a:lstStyle/>
                    <a:p>
                      <a:pPr algn="just">
                        <a:lnSpc>
                          <a:spcPct val="150000"/>
                        </a:lnSpc>
                      </a:pPr>
                      <a:r>
                        <a:rPr kumimoji="0" lang="en-US" sz="1800" kern="1200" dirty="0" smtClean="0">
                          <a:solidFill>
                            <a:schemeClr val="dk1"/>
                          </a:solidFill>
                          <a:latin typeface="+mn-lt"/>
                          <a:ea typeface="+mn-ea"/>
                          <a:cs typeface="+mn-cs"/>
                        </a:rPr>
                        <a:t>The emerging block chain technology shows promising potential to enhance industrial systems and the Internet of things (</a:t>
                      </a:r>
                      <a:r>
                        <a:rPr kumimoji="0" lang="en-US" sz="1800" kern="1200" dirty="0" err="1" smtClean="0">
                          <a:solidFill>
                            <a:schemeClr val="dk1"/>
                          </a:solidFill>
                          <a:latin typeface="+mn-lt"/>
                          <a:ea typeface="+mn-ea"/>
                          <a:cs typeface="+mn-cs"/>
                        </a:rPr>
                        <a:t>IoT</a:t>
                      </a:r>
                      <a:r>
                        <a:rPr kumimoji="0" lang="en-US" sz="1800" kern="1200" dirty="0" smtClean="0">
                          <a:solidFill>
                            <a:schemeClr val="dk1"/>
                          </a:solidFill>
                          <a:latin typeface="+mn-lt"/>
                          <a:ea typeface="+mn-ea"/>
                          <a:cs typeface="+mn-cs"/>
                        </a:rPr>
                        <a:t>) by providing applications with redundancy, immutable storage, and encryption.</a:t>
                      </a:r>
                      <a:endParaRPr lang="en-US" dirty="0"/>
                    </a:p>
                  </a:txBody>
                  <a:tcPr/>
                </a:tc>
              </a:tr>
              <a:tr h="368554">
                <a:tc>
                  <a:txBody>
                    <a:bodyPr/>
                    <a:lstStyle/>
                    <a:p>
                      <a:pPr algn="just"/>
                      <a:r>
                        <a:rPr kumimoji="0" lang="en-US" sz="1800" kern="1200" dirty="0" smtClean="0">
                          <a:solidFill>
                            <a:schemeClr val="dk1"/>
                          </a:solidFill>
                          <a:latin typeface="+mn-lt"/>
                          <a:ea typeface="+mn-ea"/>
                          <a:cs typeface="+mn-cs"/>
                        </a:rPr>
                        <a:t>“Integrated Block chain and Edge Computing Systems: A Survey, Some Research Issues and Challenges,.</a:t>
                      </a:r>
                      <a:endParaRPr lang="en-US" dirty="0"/>
                    </a:p>
                  </a:txBody>
                  <a:tcPr/>
                </a:tc>
                <a:tc>
                  <a:txBody>
                    <a:bodyPr/>
                    <a:lstStyle/>
                    <a:p>
                      <a:pPr algn="ctr"/>
                      <a:r>
                        <a:rPr kumimoji="0" lang="en-US" sz="1800" kern="1200" dirty="0" smtClean="0">
                          <a:solidFill>
                            <a:schemeClr val="dk1"/>
                          </a:solidFill>
                          <a:latin typeface="+mn-lt"/>
                          <a:ea typeface="+mn-ea"/>
                          <a:cs typeface="+mn-cs"/>
                        </a:rPr>
                        <a:t>R. F. Yang, R. Yu, P. Si, Z. Yang and Y. Zhang,</a:t>
                      </a:r>
                      <a:endParaRPr lang="en-US" dirty="0"/>
                    </a:p>
                  </a:txBody>
                  <a:tcPr/>
                </a:tc>
                <a:tc>
                  <a:txBody>
                    <a:bodyPr/>
                    <a:lstStyle/>
                    <a:p>
                      <a:pPr algn="just">
                        <a:lnSpc>
                          <a:spcPct val="150000"/>
                        </a:lnSpc>
                      </a:pPr>
                      <a:r>
                        <a:rPr kumimoji="0" lang="en-US" sz="1800" kern="1200" dirty="0" smtClean="0">
                          <a:solidFill>
                            <a:schemeClr val="dk1"/>
                          </a:solidFill>
                          <a:latin typeface="+mn-lt"/>
                          <a:ea typeface="+mn-ea"/>
                          <a:cs typeface="+mn-cs"/>
                        </a:rPr>
                        <a:t>Block chain, as the underlying technology of crypto-currencies, has attracted significant attention. It has been adopted in numerous applications, such as smart grid and Internet-of-Things. </a:t>
                      </a:r>
                      <a:endParaRPr lang="en-US"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buNone/>
            </a:pPr>
            <a:r>
              <a:rPr lang="en-US" sz="18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248400"/>
          </a:xfrm>
        </p:spPr>
        <p:txBody>
          <a:bodyPr>
            <a:normAutofit/>
          </a:bodyPr>
          <a:lstStyle/>
          <a:p>
            <a:pPr lvl="0">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944</TotalTime>
  <Words>474</Words>
  <Application>Microsoft Office PowerPoint</Application>
  <PresentationFormat>On-screen Show (4:3)</PresentationFormat>
  <Paragraphs>65</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LayerChainA Hierarchical Edge-Cloud Blockchainfor Large-Scale Low-Delay IIoT Applications</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473</cp:revision>
  <dcterms:created xsi:type="dcterms:W3CDTF">2006-08-16T00:00:00Z</dcterms:created>
  <dcterms:modified xsi:type="dcterms:W3CDTF">2021-01-27T12:44:23Z</dcterms:modified>
</cp:coreProperties>
</file>