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3" r:id="rId4"/>
    <p:sldId id="260" r:id="rId5"/>
    <p:sldId id="262" r:id="rId6"/>
    <p:sldId id="26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26-Jan-21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err="1" smtClean="0"/>
              <a:t>HyCloud</a:t>
            </a:r>
            <a:r>
              <a:rPr lang="en-US" dirty="0" smtClean="0"/>
              <a:t> Tweaking Hybrid Cloud Storage </a:t>
            </a:r>
            <a:r>
              <a:rPr lang="en-US" dirty="0" smtClean="0"/>
              <a:t>Services for Cost-efficient </a:t>
            </a:r>
            <a:r>
              <a:rPr lang="en-US" dirty="0" err="1" smtClean="0"/>
              <a:t>Filesystem</a:t>
            </a:r>
            <a:r>
              <a:rPr lang="en-US" dirty="0" smtClean="0"/>
              <a:t> Hosting </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457200"/>
            <a:ext cx="7498080" cy="6172200"/>
          </a:xfrm>
        </p:spPr>
        <p:txBody>
          <a:bodyPr>
            <a:noAutofit/>
          </a:bodyPr>
          <a:lstStyle/>
          <a:p>
            <a:pPr algn="just">
              <a:lnSpc>
                <a:spcPct val="150000"/>
              </a:lnSpc>
              <a:buNone/>
            </a:pPr>
            <a:r>
              <a:rPr lang="en-US" sz="1800" dirty="0" smtClean="0"/>
              <a:t> </a:t>
            </a:r>
            <a:r>
              <a:rPr lang="en-US" sz="1800" dirty="0" smtClean="0"/>
              <a:t>	</a:t>
            </a:r>
            <a:r>
              <a:rPr lang="en-US" sz="1800" dirty="0" smtClean="0">
                <a:latin typeface="Times New Roman" pitchFamily="18" charset="0"/>
                <a:cs typeface="Times New Roman" pitchFamily="18" charset="0"/>
              </a:rPr>
              <a:t>Today’s </a:t>
            </a:r>
            <a:r>
              <a:rPr lang="en-US" sz="1800" dirty="0" smtClean="0">
                <a:latin typeface="Times New Roman" pitchFamily="18" charset="0"/>
                <a:cs typeface="Times New Roman" pitchFamily="18" charset="0"/>
              </a:rPr>
              <a:t>cloud storage infrastructures typically pro-vide two distinct types of services for hosting </a:t>
            </a:r>
            <a:r>
              <a:rPr lang="en-US" sz="1800" dirty="0" err="1" smtClean="0">
                <a:latin typeface="Times New Roman" pitchFamily="18" charset="0"/>
                <a:cs typeface="Times New Roman" pitchFamily="18" charset="0"/>
              </a:rPr>
              <a:t>files:object</a:t>
            </a:r>
            <a:r>
              <a:rPr lang="en-US" sz="1800" dirty="0" smtClean="0">
                <a:latin typeface="Times New Roman" pitchFamily="18" charset="0"/>
                <a:cs typeface="Times New Roman" pitchFamily="18" charset="0"/>
              </a:rPr>
              <a:t> storage like  Amazon  S3  and file system  storage like  Amazon  EFS.  The former  supports  simple,  flat  object  operations  with  a  low  unit storage  price,  while  the  latter  supports  complex,  </a:t>
            </a:r>
            <a:r>
              <a:rPr lang="en-US" sz="1800" dirty="0" err="1" smtClean="0">
                <a:latin typeface="Times New Roman" pitchFamily="18" charset="0"/>
                <a:cs typeface="Times New Roman" pitchFamily="18" charset="0"/>
              </a:rPr>
              <a:t>hierarchicalfilesystem</a:t>
            </a:r>
            <a:r>
              <a:rPr lang="en-US" sz="1800" dirty="0" smtClean="0">
                <a:latin typeface="Times New Roman" pitchFamily="18" charset="0"/>
                <a:cs typeface="Times New Roman" pitchFamily="18" charset="0"/>
              </a:rPr>
              <a:t> operations with a high unit storage price. In practice, however,  a  cloud  storage  user  often  desires  the  advantages  of both—efficient file system operations with a low unit storage price</a:t>
            </a:r>
            <a:r>
              <a:rPr lang="en-US" sz="1800" dirty="0" smtClean="0">
                <a:latin typeface="Times New Roman" pitchFamily="18" charset="0"/>
                <a:cs typeface="Times New Roman" pitchFamily="18" charset="0"/>
              </a:rPr>
              <a:t>.</a:t>
            </a:r>
          </a:p>
          <a:p>
            <a:pPr algn="just">
              <a:lnSpc>
                <a:spcPct val="150000"/>
              </a:lnSpc>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An  intuitive  approach  to  achieving  this  goal  is  to  combine  the two types of services, </a:t>
            </a:r>
            <a:r>
              <a:rPr lang="en-US" sz="1800" dirty="0" err="1" smtClean="0">
                <a:latin typeface="Times New Roman" pitchFamily="18" charset="0"/>
                <a:cs typeface="Times New Roman" pitchFamily="18" charset="0"/>
              </a:rPr>
              <a:t>e.g.,by</a:t>
            </a:r>
            <a:r>
              <a:rPr lang="en-US" sz="1800" dirty="0" smtClean="0">
                <a:latin typeface="Times New Roman" pitchFamily="18" charset="0"/>
                <a:cs typeface="Times New Roman" pitchFamily="18" charset="0"/>
              </a:rPr>
              <a:t> hosting large files in S3 and small files  together  with  directory  structures  in  EFS.  Unfortunately, our  benchmark  experiments  indicate  that  the  clients’  download performance  for  large  files  becomes  a  severe  system  bottleneck. In  this  paper,  we  attempt  to  address  the  bottleneck  with little overhead by carefully tweaking the usages of S3 and EFS. </a:t>
            </a: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435100" y="228600"/>
            <a:ext cx="7499350" cy="6019800"/>
          </a:xfrm>
        </p:spPr>
        <p:txBody>
          <a:bodyPr>
            <a:noAutofit/>
          </a:bodyPr>
          <a:lstStyle/>
          <a:p>
            <a:pPr algn="just">
              <a:lnSpc>
                <a:spcPct val="170000"/>
              </a:lnSpc>
            </a:pPr>
            <a:r>
              <a:rPr lang="en-US" sz="1800" dirty="0" smtClean="0">
                <a:latin typeface="Times New Roman" pitchFamily="18" charset="0"/>
                <a:cs typeface="Times New Roman" pitchFamily="18" charset="0"/>
              </a:rPr>
              <a:t>This attempt is enabled by two key observations. First, since S3and  EFS  have  the  same  unit  network-traffic  price  and  the  data transfer  between  S3  and  EFS  is  free  of  charge,  we  can  employers  as  a  relay  for  the  clients’  quickly  downloading  large  files. Second, noticing that significant similarity exists between the files hosted  at  the  cloud  and  its  users,  in  most  times  we  can  convert large size   file   downloads   into   small-size   file   synchronizations(through  delta  encoding  and  data  compression).  </a:t>
            </a:r>
            <a:endParaRPr lang="en-US" sz="1800" dirty="0" smtClean="0">
              <a:latin typeface="Times New Roman" pitchFamily="18" charset="0"/>
              <a:cs typeface="Times New Roman" pitchFamily="18" charset="0"/>
            </a:endParaRPr>
          </a:p>
          <a:p>
            <a:pPr algn="just">
              <a:lnSpc>
                <a:spcPct val="170000"/>
              </a:lnSpc>
            </a:pPr>
            <a:r>
              <a:rPr lang="en-US" sz="1800" dirty="0" smtClean="0">
                <a:latin typeface="Times New Roman" pitchFamily="18" charset="0"/>
                <a:cs typeface="Times New Roman" pitchFamily="18" charset="0"/>
              </a:rPr>
              <a:t>Guided </a:t>
            </a:r>
            <a:r>
              <a:rPr lang="en-US" sz="1800" dirty="0" smtClean="0">
                <a:latin typeface="Times New Roman" pitchFamily="18" charset="0"/>
                <a:cs typeface="Times New Roman" pitchFamily="18" charset="0"/>
              </a:rPr>
              <a:t>by the observations,  we  design  and  implement  an  open-source  system called </a:t>
            </a:r>
            <a:r>
              <a:rPr lang="en-US" sz="1800" dirty="0" err="1" smtClean="0">
                <a:latin typeface="Times New Roman" pitchFamily="18" charset="0"/>
                <a:cs typeface="Times New Roman" pitchFamily="18" charset="0"/>
              </a:rPr>
              <a:t>HyCloud</a:t>
            </a:r>
            <a:r>
              <a:rPr lang="en-US" sz="1800" dirty="0" smtClean="0">
                <a:latin typeface="Times New Roman" pitchFamily="18" charset="0"/>
                <a:cs typeface="Times New Roman" pitchFamily="18" charset="0"/>
              </a:rPr>
              <a:t>. It automatically invokes the data APIs of S3 and EFS on behalf of users, and handles the data transfer among S3,EFS  and  the  clients.  Real-world  evaluations  demonstrate  that the unit storage price of </a:t>
            </a:r>
            <a:r>
              <a:rPr lang="en-US" sz="1800" dirty="0" err="1" smtClean="0">
                <a:latin typeface="Times New Roman" pitchFamily="18" charset="0"/>
                <a:cs typeface="Times New Roman" pitchFamily="18" charset="0"/>
              </a:rPr>
              <a:t>HyCloud</a:t>
            </a:r>
            <a:r>
              <a:rPr lang="en-US" sz="1800" dirty="0" smtClean="0">
                <a:latin typeface="Times New Roman" pitchFamily="18" charset="0"/>
                <a:cs typeface="Times New Roman" pitchFamily="18" charset="0"/>
              </a:rPr>
              <a:t> is close to that of S3, and the file system operations are executed as quickly as in EFS in most times  (sometimes  even  more  quickly  than  in  EFS).</a:t>
            </a:r>
          </a:p>
          <a:p>
            <a:pPr algn="just">
              <a:lnSpc>
                <a:spcPct val="170000"/>
              </a:lnSpc>
            </a:pPr>
            <a:endParaRPr lang="en-US"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Recently  the  number  of  cloud  storage  users has increased abundantly. The  reason  is that the  Cloud  Storage </a:t>
            </a:r>
            <a:r>
              <a:rPr lang="en-US" sz="1800" dirty="0" smtClean="0">
                <a:latin typeface="Times New Roman" pitchFamily="18" charset="0"/>
                <a:cs typeface="Times New Roman" pitchFamily="18" charset="0"/>
              </a:rPr>
              <a:t>system reduces  </a:t>
            </a:r>
            <a:r>
              <a:rPr lang="en-US" sz="1800" dirty="0" smtClean="0">
                <a:latin typeface="Times New Roman" pitchFamily="18" charset="0"/>
                <a:cs typeface="Times New Roman" pitchFamily="18" charset="0"/>
              </a:rPr>
              <a:t>the  burden  of  maintenance  </a:t>
            </a:r>
            <a:r>
              <a:rPr lang="en-US" sz="1800" dirty="0" err="1" smtClean="0">
                <a:latin typeface="Times New Roman" pitchFamily="18" charset="0"/>
                <a:cs typeface="Times New Roman" pitchFamily="18" charset="0"/>
              </a:rPr>
              <a:t>andit</a:t>
            </a:r>
            <a:r>
              <a:rPr lang="en-US" sz="1800" dirty="0" smtClean="0">
                <a:latin typeface="Times New Roman" pitchFamily="18" charset="0"/>
                <a:cs typeface="Times New Roman" pitchFamily="18" charset="0"/>
              </a:rPr>
              <a:t>  has  less storage  cost compared  with  other  storage  methods.  It also provides  high   availability, reliability and   also   it   is   most suitable for  high volume  of data storage.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US" sz="1800" dirty="0" smtClean="0">
                <a:latin typeface="Times New Roman" pitchFamily="18" charset="0"/>
                <a:cs typeface="Times New Roman" pitchFamily="18" charset="0"/>
              </a:rPr>
              <a:t>In </a:t>
            </a:r>
            <a:r>
              <a:rPr lang="en-US" sz="1800" dirty="0" smtClean="0">
                <a:latin typeface="Times New Roman" pitchFamily="18" charset="0"/>
                <a:cs typeface="Times New Roman" pitchFamily="18" charset="0"/>
              </a:rPr>
              <a:t>order to  provide high   availability   and   reliability,   the   systems   introduce redundancy.  In replicated systems, the objects  are copied several times and each copy residing on different locations in distributed  computing. Therefore, the  Data  Replication  is rendering little bit threat about the Cloud Storage System for the users and for the providers it is a big challenge to provide efficient Data Storage.</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fontScale="85000" lnSpcReduction="10000"/>
          </a:bodyPr>
          <a:lstStyle/>
          <a:p>
            <a:pPr lvl="0" algn="just">
              <a:lnSpc>
                <a:spcPct val="150000"/>
              </a:lnSpc>
            </a:pPr>
            <a:r>
              <a:rPr lang="en-US" sz="2000" dirty="0" smtClean="0">
                <a:latin typeface="Times New Roman" pitchFamily="18" charset="0"/>
                <a:cs typeface="Times New Roman" pitchFamily="18" charset="0"/>
              </a:rPr>
              <a:t>There   are   two   major   strategies   used   to   obtain   a replication   system   in   cloud   storage.   They   are   Static mechanism and Dynamic mechanism.  In static method of replication the availability and reliability is high.</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pPr>
            <a:r>
              <a:rPr lang="en-US" sz="2000" dirty="0" smtClean="0">
                <a:latin typeface="Times New Roman" pitchFamily="18" charset="0"/>
                <a:cs typeface="Times New Roman" pitchFamily="18" charset="0"/>
              </a:rPr>
              <a:t>Unwanted use of storage, no flexibility, no scalability and high amount of cost received from the user for storage.</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There is number of dynamic heuristic methods used to reduce the percentages.</a:t>
            </a:r>
          </a:p>
          <a:p>
            <a:pPr lvl="0">
              <a:lnSpc>
                <a:spcPct val="200000"/>
              </a:lnSpc>
              <a:buNone/>
            </a:pPr>
            <a:endParaRPr lang="en-US" sz="2000" dirty="0" smtClean="0">
              <a:latin typeface="Times New Roman" pitchFamily="18" charset="0"/>
              <a:cs typeface="Times New Roman" pitchFamily="18" charset="0"/>
            </a:endParaRPr>
          </a:p>
          <a:p>
            <a:pPr lvl="0" algn="just">
              <a:lnSpc>
                <a:spcPct val="200000"/>
              </a:lnSpc>
              <a:buNone/>
            </a:pP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6565392"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790688" cy="6019800"/>
          </a:xfrm>
        </p:spPr>
        <p:txBody>
          <a:bodyPr>
            <a:noAutofit/>
          </a:bodyPr>
          <a:lstStyle/>
          <a:p>
            <a:pPr algn="just">
              <a:lnSpc>
                <a:spcPct val="150000"/>
              </a:lnSpc>
            </a:pPr>
            <a:r>
              <a:rPr lang="en-US" sz="2000" dirty="0" smtClean="0">
                <a:latin typeface="Times New Roman" pitchFamily="18" charset="0"/>
                <a:cs typeface="Times New Roman" pitchFamily="18" charset="0"/>
              </a:rPr>
              <a:t>This paper analyzed the various existing data replication strategies and pointed out the major issues   affected   by   the   Data   Replication. In   future,   the direction of this research work is aimed to reduce the number of replication without affecting the availability and reliability of the data.</a:t>
            </a:r>
          </a:p>
          <a:p>
            <a:pPr algn="just">
              <a:lnSpc>
                <a:spcPct val="150000"/>
              </a:lnSpc>
              <a:buNone/>
            </a:pPr>
            <a:r>
              <a:rPr lang="en-US" sz="2000" dirty="0" smtClean="0">
                <a:latin typeface="Times New Roman" pitchFamily="18" charset="0"/>
                <a:cs typeface="Times New Roman" pitchFamily="18" charset="0"/>
              </a:rPr>
              <a:t> </a:t>
            </a:r>
          </a:p>
          <a:p>
            <a:pPr algn="just">
              <a:lnSpc>
                <a:spcPct val="150000"/>
              </a:lnSpc>
            </a:pPr>
            <a:endParaRPr lang="en-US" sz="2000" dirty="0" smtClean="0"/>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algn="just">
              <a:lnSpc>
                <a:spcPct val="150000"/>
              </a:lnSpc>
            </a:pPr>
            <a:r>
              <a:rPr lang="en-US" sz="1800" b="1" dirty="0" smtClean="0">
                <a:latin typeface="Times New Roman" pitchFamily="18" charset="0"/>
                <a:cs typeface="Times New Roman" pitchFamily="18" charset="0"/>
              </a:rPr>
              <a:t>High Availability:</a:t>
            </a:r>
            <a:r>
              <a:rPr lang="en-US" sz="1800" dirty="0" smtClean="0">
                <a:latin typeface="Times New Roman" pitchFamily="18" charset="0"/>
                <a:cs typeface="Times New Roman" pitchFamily="18" charset="0"/>
              </a:rPr>
              <a:t> Data availability is one of the important key factors for cloud storage system. Data replication has been commonly used for increasing the availability in distributed storage</a:t>
            </a:r>
          </a:p>
          <a:p>
            <a:pPr algn="just">
              <a:lnSpc>
                <a:spcPct val="150000"/>
              </a:lnSpc>
            </a:pPr>
            <a:r>
              <a:rPr lang="en-US" sz="1800" dirty="0" smtClean="0">
                <a:latin typeface="Times New Roman" pitchFamily="18" charset="0"/>
                <a:cs typeface="Times New Roman" pitchFamily="18" charset="0"/>
              </a:rPr>
              <a:t> </a:t>
            </a:r>
            <a:r>
              <a:rPr lang="en-US" sz="1800" b="1" dirty="0" smtClean="0">
                <a:latin typeface="Times New Roman" pitchFamily="18" charset="0"/>
                <a:cs typeface="Times New Roman" pitchFamily="18" charset="0"/>
              </a:rPr>
              <a:t>High Reliability:</a:t>
            </a:r>
            <a:r>
              <a:rPr lang="en-US" sz="1800" dirty="0" smtClean="0">
                <a:latin typeface="Times New Roman" pitchFamily="18" charset="0"/>
                <a:cs typeface="Times New Roman" pitchFamily="18" charset="0"/>
              </a:rPr>
              <a:t> In distributed storage systems, failures of services are treated as reliability issue. It is clear that the reliability of a system will generally increase as the number of replication. Since more replicas will be able to mask more failures. </a:t>
            </a:r>
          </a:p>
          <a:p>
            <a:pPr algn="just">
              <a:lnSpc>
                <a:spcPct val="150000"/>
              </a:lnSpc>
            </a:pPr>
            <a:r>
              <a:rPr lang="en-US" sz="1800" b="1" dirty="0" smtClean="0">
                <a:latin typeface="Times New Roman" pitchFamily="18" charset="0"/>
                <a:cs typeface="Times New Roman" pitchFamily="18" charset="0"/>
              </a:rPr>
              <a:t>Minimum Data Loss:</a:t>
            </a:r>
            <a:r>
              <a:rPr lang="en-US" sz="1800" dirty="0" smtClean="0">
                <a:latin typeface="Times New Roman" pitchFamily="18" charset="0"/>
                <a:cs typeface="Times New Roman" pitchFamily="18" charset="0"/>
              </a:rPr>
              <a:t> If there is any technical problem or inconvenience in provider side the user can loss their information or go for offline. The replication system overcomes the above stated problem.</a:t>
            </a:r>
          </a:p>
          <a:p>
            <a:pPr lvl="0" algn="just">
              <a:lnSpc>
                <a:spcPct val="20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HyCloud: Tweaking Hybrid Cloud Storage Services for Cost-Efficient  Filesystem Hosting | Semantic Scholar"/>
          <p:cNvPicPr>
            <a:picLocks noGrp="1"/>
          </p:cNvPicPr>
          <p:nvPr>
            <p:ph idx="1"/>
          </p:nvPr>
        </p:nvPicPr>
        <p:blipFill>
          <a:blip r:embed="rId2"/>
          <a:srcRect/>
          <a:stretch>
            <a:fillRect/>
          </a:stretch>
        </p:blipFill>
        <p:spPr bwMode="auto">
          <a:xfrm>
            <a:off x="2117725" y="1762125"/>
            <a:ext cx="6134100" cy="417195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712394"/>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a:t>
                      </a:r>
                      <a:r>
                        <a:rPr kumimoji="0" lang="en-US" sz="1800" kern="1200" dirty="0" err="1" smtClean="0">
                          <a:solidFill>
                            <a:schemeClr val="dk1"/>
                          </a:solidFill>
                          <a:latin typeface="+mn-lt"/>
                          <a:ea typeface="+mn-ea"/>
                          <a:cs typeface="+mn-cs"/>
                        </a:rPr>
                        <a:t>CloudCmp</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ComparingPublic</a:t>
                      </a:r>
                      <a:r>
                        <a:rPr kumimoji="0" lang="en-US" sz="1800" kern="1200" dirty="0" smtClean="0">
                          <a:solidFill>
                            <a:schemeClr val="dk1"/>
                          </a:solidFill>
                          <a:latin typeface="+mn-lt"/>
                          <a:ea typeface="+mn-ea"/>
                          <a:cs typeface="+mn-cs"/>
                        </a:rPr>
                        <a:t> Cloud Providers,”</a:t>
                      </a:r>
                      <a:endParaRPr lang="en-US" sz="1800" dirty="0">
                        <a:latin typeface="Times New Roman" pitchFamily="18" charset="0"/>
                        <a:ea typeface="Calibri"/>
                        <a:cs typeface="Times New Roman" pitchFamily="18" charset="0"/>
                      </a:endParaRPr>
                    </a:p>
                  </a:txBody>
                  <a:tcPr marL="114300" marR="114300" marT="0" marB="0"/>
                </a:tc>
                <a:tc>
                  <a:txBody>
                    <a:bodyPr/>
                    <a:lstStyle/>
                    <a:p>
                      <a:pPr marL="0" marR="0" algn="l">
                        <a:lnSpc>
                          <a:spcPct val="150000"/>
                        </a:lnSpc>
                        <a:spcBef>
                          <a:spcPts val="0"/>
                        </a:spcBef>
                        <a:spcAft>
                          <a:spcPts val="1000"/>
                        </a:spcAft>
                      </a:pPr>
                      <a:r>
                        <a:rPr kumimoji="0" lang="en-US" sz="1800" kern="1200" dirty="0" smtClean="0">
                          <a:solidFill>
                            <a:schemeClr val="dk1"/>
                          </a:solidFill>
                          <a:latin typeface="+mn-lt"/>
                          <a:ea typeface="+mn-ea"/>
                          <a:cs typeface="+mn-cs"/>
                        </a:rPr>
                        <a:t>A. Li, X. Yang, S. </a:t>
                      </a:r>
                      <a:r>
                        <a:rPr kumimoji="0" lang="en-US" sz="1800" kern="1200" dirty="0" err="1" smtClean="0">
                          <a:solidFill>
                            <a:schemeClr val="dk1"/>
                          </a:solidFill>
                          <a:latin typeface="+mn-lt"/>
                          <a:ea typeface="+mn-ea"/>
                          <a:cs typeface="+mn-cs"/>
                        </a:rPr>
                        <a:t>Kandula</a:t>
                      </a:r>
                      <a:r>
                        <a:rPr kumimoji="0" lang="en-US" sz="1800" kern="1200" dirty="0" smtClean="0">
                          <a:solidFill>
                            <a:schemeClr val="dk1"/>
                          </a:solidFill>
                          <a:latin typeface="+mn-lt"/>
                          <a:ea typeface="+mn-ea"/>
                          <a:cs typeface="+mn-cs"/>
                        </a:rPr>
                        <a:t>, and M. Zhang, </a:t>
                      </a:r>
                      <a:endParaRPr lang="en-US" sz="1800" dirty="0">
                        <a:latin typeface="Times New Roman" pitchFamily="18" charset="0"/>
                        <a:ea typeface="Calibri"/>
                        <a:cs typeface="Times New Roman" pitchFamily="18" charset="0"/>
                      </a:endParaRPr>
                    </a:p>
                  </a:txBody>
                  <a:tcPr marL="114300" marR="114300" marT="0" marB="0"/>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While many public cloud providers offer pay-as-you-go computing, their varying approaches to infrastructure, virtualization, and software services lead to a problem of plenty. </a:t>
                      </a:r>
                      <a:endParaRPr lang="en-US" sz="1100" dirty="0">
                        <a:latin typeface="Calibri"/>
                        <a:ea typeface="Calibri"/>
                        <a:cs typeface="Times New Roman"/>
                      </a:endParaRPr>
                    </a:p>
                  </a:txBody>
                  <a:tcPr marL="68580" marR="68580" marT="0" marB="0"/>
                </a:tc>
              </a:tr>
              <a:tr h="1220991">
                <a:tc>
                  <a:txBody>
                    <a:bodyPr/>
                    <a:lstStyle/>
                    <a:p>
                      <a:r>
                        <a:rPr kumimoji="0" lang="en-US" sz="1800" kern="1200" dirty="0" smtClean="0">
                          <a:solidFill>
                            <a:schemeClr val="dk1"/>
                          </a:solidFill>
                          <a:latin typeface="Times New Roman" pitchFamily="18" charset="0"/>
                          <a:ea typeface="+mn-ea"/>
                          <a:cs typeface="Times New Roman" pitchFamily="18" charset="0"/>
                        </a:rPr>
                        <a:t>“</a:t>
                      </a:r>
                      <a:r>
                        <a:rPr kumimoji="0" lang="en-US" sz="1800" kern="1200" dirty="0" err="1" smtClean="0">
                          <a:solidFill>
                            <a:schemeClr val="dk1"/>
                          </a:solidFill>
                          <a:latin typeface="Times New Roman" pitchFamily="18" charset="0"/>
                          <a:ea typeface="+mn-ea"/>
                          <a:cs typeface="Times New Roman" pitchFamily="18" charset="0"/>
                        </a:rPr>
                        <a:t>DepSky:Dependable</a:t>
                      </a:r>
                      <a:r>
                        <a:rPr kumimoji="0" lang="en-US" sz="1800" kern="1200" dirty="0" smtClean="0">
                          <a:solidFill>
                            <a:schemeClr val="dk1"/>
                          </a:solidFill>
                          <a:latin typeface="Times New Roman" pitchFamily="18" charset="0"/>
                          <a:ea typeface="+mn-ea"/>
                          <a:cs typeface="Times New Roman" pitchFamily="18" charset="0"/>
                        </a:rPr>
                        <a:t> and Secure Storage in a Cloud-of-Clouds,”</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 </a:t>
                      </a:r>
                      <a:r>
                        <a:rPr kumimoji="0" lang="en-US" sz="1800" kern="1200" dirty="0" err="1" smtClean="0">
                          <a:solidFill>
                            <a:schemeClr val="dk1"/>
                          </a:solidFill>
                          <a:latin typeface="Times New Roman" pitchFamily="18" charset="0"/>
                          <a:ea typeface="+mn-ea"/>
                          <a:cs typeface="Times New Roman" pitchFamily="18" charset="0"/>
                        </a:rPr>
                        <a:t>Bessani</a:t>
                      </a:r>
                      <a:r>
                        <a:rPr kumimoji="0" lang="en-US" sz="1800" kern="1200" dirty="0" smtClean="0">
                          <a:solidFill>
                            <a:schemeClr val="dk1"/>
                          </a:solidFill>
                          <a:latin typeface="Times New Roman" pitchFamily="18" charset="0"/>
                          <a:ea typeface="+mn-ea"/>
                          <a:cs typeface="Times New Roman" pitchFamily="18" charset="0"/>
                        </a:rPr>
                        <a:t>, M. </a:t>
                      </a:r>
                      <a:r>
                        <a:rPr kumimoji="0" lang="en-US" sz="1800" kern="1200" dirty="0" err="1" smtClean="0">
                          <a:solidFill>
                            <a:schemeClr val="dk1"/>
                          </a:solidFill>
                          <a:latin typeface="Times New Roman" pitchFamily="18" charset="0"/>
                          <a:ea typeface="+mn-ea"/>
                          <a:cs typeface="Times New Roman" pitchFamily="18" charset="0"/>
                        </a:rPr>
                        <a:t>Correia</a:t>
                      </a:r>
                      <a:r>
                        <a:rPr kumimoji="0" lang="en-US" sz="1800" kern="1200" dirty="0" smtClean="0">
                          <a:solidFill>
                            <a:schemeClr val="dk1"/>
                          </a:solidFill>
                          <a:latin typeface="Times New Roman" pitchFamily="18" charset="0"/>
                          <a:ea typeface="+mn-ea"/>
                          <a:cs typeface="Times New Roman" pitchFamily="18" charset="0"/>
                        </a:rPr>
                        <a:t>, B. </a:t>
                      </a:r>
                      <a:r>
                        <a:rPr kumimoji="0" lang="en-US" sz="1800" kern="1200" dirty="0" err="1" smtClean="0">
                          <a:solidFill>
                            <a:schemeClr val="dk1"/>
                          </a:solidFill>
                          <a:latin typeface="Times New Roman" pitchFamily="18" charset="0"/>
                          <a:ea typeface="+mn-ea"/>
                          <a:cs typeface="Times New Roman" pitchFamily="18" charset="0"/>
                        </a:rPr>
                        <a:t>Quaresma</a:t>
                      </a:r>
                      <a:r>
                        <a:rPr kumimoji="0" lang="en-US" sz="1800" kern="1200" dirty="0" smtClean="0">
                          <a:solidFill>
                            <a:schemeClr val="dk1"/>
                          </a:solidFill>
                          <a:latin typeface="Times New Roman" pitchFamily="18" charset="0"/>
                          <a:ea typeface="+mn-ea"/>
                          <a:cs typeface="Times New Roman" pitchFamily="18" charset="0"/>
                        </a:rPr>
                        <a:t>, F. </a:t>
                      </a:r>
                      <a:r>
                        <a:rPr kumimoji="0" lang="en-US" sz="1800" kern="1200" dirty="0" err="1" smtClean="0">
                          <a:solidFill>
                            <a:schemeClr val="dk1"/>
                          </a:solidFill>
                          <a:latin typeface="Times New Roman" pitchFamily="18" charset="0"/>
                          <a:ea typeface="+mn-ea"/>
                          <a:cs typeface="Times New Roman" pitchFamily="18" charset="0"/>
                        </a:rPr>
                        <a:t>Andr</a:t>
                      </a:r>
                      <a:r>
                        <a:rPr kumimoji="0" lang="en-US" sz="1800" kern="1200" dirty="0" smtClean="0">
                          <a:solidFill>
                            <a:schemeClr val="dk1"/>
                          </a:solidFill>
                          <a:latin typeface="Times New Roman" pitchFamily="18" charset="0"/>
                          <a:ea typeface="+mn-ea"/>
                          <a:cs typeface="Times New Roman" pitchFamily="18" charset="0"/>
                        </a:rPr>
                        <a:t> ́e, and P. Sousa,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800" dirty="0">
                          <a:latin typeface="Times New Roman" pitchFamily="18" charset="0"/>
                          <a:ea typeface="Calibri"/>
                          <a:cs typeface="Times New Roman" pitchFamily="18" charset="0"/>
                        </a:rPr>
                        <a:t>The increasing popularity of cloud storage services has lead companies that handle critical data to think about using these services for their storage needs.</a:t>
                      </a: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295400" y="609600"/>
          <a:ext cx="7620000" cy="6123686"/>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mn-lt"/>
                          <a:ea typeface="+mn-ea"/>
                          <a:cs typeface="+mn-cs"/>
                        </a:rPr>
                        <a:t>“Benchmark-</a:t>
                      </a:r>
                      <a:r>
                        <a:rPr kumimoji="0" lang="en-US" sz="1800" kern="1200" dirty="0" err="1" smtClean="0">
                          <a:solidFill>
                            <a:schemeClr val="dk1"/>
                          </a:solidFill>
                          <a:latin typeface="+mn-lt"/>
                          <a:ea typeface="+mn-ea"/>
                          <a:cs typeface="+mn-cs"/>
                        </a:rPr>
                        <a:t>ing</a:t>
                      </a:r>
                      <a:r>
                        <a:rPr kumimoji="0" lang="en-US" sz="1800" kern="1200" dirty="0" smtClean="0">
                          <a:solidFill>
                            <a:schemeClr val="dk1"/>
                          </a:solidFill>
                          <a:latin typeface="+mn-lt"/>
                          <a:ea typeface="+mn-ea"/>
                          <a:cs typeface="+mn-cs"/>
                        </a:rPr>
                        <a:t> Personal Cloud Storage,”</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 I. </a:t>
                      </a:r>
                      <a:r>
                        <a:rPr kumimoji="0" lang="en-US" sz="1800" kern="1200" dirty="0" err="1" smtClean="0">
                          <a:solidFill>
                            <a:schemeClr val="dk1"/>
                          </a:solidFill>
                          <a:latin typeface="+mn-lt"/>
                          <a:ea typeface="+mn-ea"/>
                          <a:cs typeface="+mn-cs"/>
                        </a:rPr>
                        <a:t>Drago</a:t>
                      </a:r>
                      <a:r>
                        <a:rPr kumimoji="0" lang="en-US" sz="1800" kern="1200" dirty="0" smtClean="0">
                          <a:solidFill>
                            <a:schemeClr val="dk1"/>
                          </a:solidFill>
                          <a:latin typeface="+mn-lt"/>
                          <a:ea typeface="+mn-ea"/>
                          <a:cs typeface="+mn-cs"/>
                        </a:rPr>
                        <a:t>, E. </a:t>
                      </a:r>
                      <a:r>
                        <a:rPr kumimoji="0" lang="en-US" sz="1800" kern="1200" dirty="0" err="1" smtClean="0">
                          <a:solidFill>
                            <a:schemeClr val="dk1"/>
                          </a:solidFill>
                          <a:latin typeface="+mn-lt"/>
                          <a:ea typeface="+mn-ea"/>
                          <a:cs typeface="+mn-cs"/>
                        </a:rPr>
                        <a:t>Bocchi</a:t>
                      </a:r>
                      <a:r>
                        <a:rPr kumimoji="0" lang="en-US" sz="1800" kern="1200" dirty="0" smtClean="0">
                          <a:solidFill>
                            <a:schemeClr val="dk1"/>
                          </a:solidFill>
                          <a:latin typeface="+mn-lt"/>
                          <a:ea typeface="+mn-ea"/>
                          <a:cs typeface="+mn-cs"/>
                        </a:rPr>
                        <a:t>, M. </a:t>
                      </a:r>
                      <a:r>
                        <a:rPr kumimoji="0" lang="en-US" sz="1800" kern="1200" dirty="0" err="1" smtClean="0">
                          <a:solidFill>
                            <a:schemeClr val="dk1"/>
                          </a:solidFill>
                          <a:latin typeface="+mn-lt"/>
                          <a:ea typeface="+mn-ea"/>
                          <a:cs typeface="+mn-cs"/>
                        </a:rPr>
                        <a:t>Mellia</a:t>
                      </a:r>
                      <a:r>
                        <a:rPr kumimoji="0" lang="en-US" sz="1800" kern="1200" dirty="0" smtClean="0">
                          <a:solidFill>
                            <a:schemeClr val="dk1"/>
                          </a:solidFill>
                          <a:latin typeface="+mn-lt"/>
                          <a:ea typeface="+mn-ea"/>
                          <a:cs typeface="+mn-cs"/>
                        </a:rPr>
                        <a:t>, H. </a:t>
                      </a:r>
                      <a:r>
                        <a:rPr kumimoji="0" lang="en-US" sz="1800" kern="1200" dirty="0" err="1" smtClean="0">
                          <a:solidFill>
                            <a:schemeClr val="dk1"/>
                          </a:solidFill>
                          <a:latin typeface="+mn-lt"/>
                          <a:ea typeface="+mn-ea"/>
                          <a:cs typeface="+mn-cs"/>
                        </a:rPr>
                        <a:t>Slatman</a:t>
                      </a:r>
                      <a:r>
                        <a:rPr kumimoji="0" lang="en-US" sz="1800" kern="1200" dirty="0" smtClean="0">
                          <a:solidFill>
                            <a:schemeClr val="dk1"/>
                          </a:solidFill>
                          <a:latin typeface="+mn-lt"/>
                          <a:ea typeface="+mn-ea"/>
                          <a:cs typeface="+mn-cs"/>
                        </a:rPr>
                        <a:t>, and A. </a:t>
                      </a:r>
                      <a:r>
                        <a:rPr kumimoji="0" lang="en-US" sz="1800" kern="1200" dirty="0" err="1" smtClean="0">
                          <a:solidFill>
                            <a:schemeClr val="dk1"/>
                          </a:solidFill>
                          <a:latin typeface="+mn-lt"/>
                          <a:ea typeface="+mn-ea"/>
                          <a:cs typeface="+mn-cs"/>
                        </a:rPr>
                        <a:t>Pras</a:t>
                      </a:r>
                      <a:r>
                        <a:rPr kumimoji="0" lang="en-US" sz="1800" kern="1200" dirty="0" smtClean="0">
                          <a:solidFill>
                            <a:schemeClr val="dk1"/>
                          </a:solidFill>
                          <a:latin typeface="+mn-lt"/>
                          <a:ea typeface="+mn-ea"/>
                          <a:cs typeface="+mn-cs"/>
                        </a:rPr>
                        <a:t>, </a:t>
                      </a:r>
                      <a:endParaRPr lang="en-US"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mn-lt"/>
                          <a:ea typeface="+mn-ea"/>
                          <a:cs typeface="+mn-cs"/>
                        </a:rPr>
                        <a:t>The large amount of space offered by personal cloud storage services (e.g., Drop box and One Drive), together with the possibility of synchronizing devices seamlessly, keep attracting customers to the cloud.</a:t>
                      </a:r>
                      <a:endParaRPr lang="en-US" sz="16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mn-lt"/>
                          <a:ea typeface="+mn-ea"/>
                          <a:cs typeface="+mn-cs"/>
                        </a:rPr>
                        <a:t>“</a:t>
                      </a:r>
                      <a:r>
                        <a:rPr kumimoji="0" lang="en-US" sz="1800" kern="1200" dirty="0" err="1" smtClean="0">
                          <a:solidFill>
                            <a:schemeClr val="dk1"/>
                          </a:solidFill>
                          <a:latin typeface="+mn-lt"/>
                          <a:ea typeface="+mn-ea"/>
                          <a:cs typeface="+mn-cs"/>
                        </a:rPr>
                        <a:t>QuickSync</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ImprovingSynchronization</a:t>
                      </a:r>
                      <a:r>
                        <a:rPr kumimoji="0" lang="en-US" sz="1800" kern="1200" dirty="0" smtClean="0">
                          <a:solidFill>
                            <a:schemeClr val="dk1"/>
                          </a:solidFill>
                          <a:latin typeface="+mn-lt"/>
                          <a:ea typeface="+mn-ea"/>
                          <a:cs typeface="+mn-cs"/>
                        </a:rPr>
                        <a:t> Efficiency for Mobile Cloud Storage Services,”</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Y. Cui, Z. Lai, X. Wang, N. Dai, and C. Miao,.</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Mobile cloud storage services have gained phenomenal success in recent few years. In this paper, we identify, analyze and address the synchronization (sync) inefficiency problem of modern mobile cloud storage services.</a:t>
                      </a:r>
                      <a:endParaRPr lang="en-US" sz="16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lgn="just">
              <a:buNone/>
            </a:pPr>
            <a:r>
              <a:rPr lang="en-US" sz="18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1</a:t>
            </a:r>
            <a:r>
              <a:rPr lang="en-US" sz="1600" dirty="0" smtClean="0">
                <a:latin typeface="Times New Roman" pitchFamily="18" charset="0"/>
                <a:cs typeface="Times New Roman" pitchFamily="18" charset="0"/>
              </a:rPr>
              <a:t>] A. Li, X. Yang, S. </a:t>
            </a:r>
            <a:r>
              <a:rPr lang="en-US" sz="1600" dirty="0" err="1" smtClean="0">
                <a:latin typeface="Times New Roman" pitchFamily="18" charset="0"/>
                <a:cs typeface="Times New Roman" pitchFamily="18" charset="0"/>
              </a:rPr>
              <a:t>Kandula</a:t>
            </a:r>
            <a:r>
              <a:rPr lang="en-US" sz="1600" dirty="0" smtClean="0">
                <a:latin typeface="Times New Roman" pitchFamily="18" charset="0"/>
                <a:cs typeface="Times New Roman" pitchFamily="18" charset="0"/>
              </a:rPr>
              <a:t>, and M. Zhang, “</a:t>
            </a:r>
            <a:r>
              <a:rPr lang="en-US" sz="1600" dirty="0" err="1" smtClean="0">
                <a:latin typeface="Times New Roman" pitchFamily="18" charset="0"/>
                <a:cs typeface="Times New Roman" pitchFamily="18" charset="0"/>
              </a:rPr>
              <a:t>CloudCmp</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ComparingPublic</a:t>
            </a:r>
            <a:r>
              <a:rPr lang="en-US" sz="1600" dirty="0" smtClean="0">
                <a:latin typeface="Times New Roman" pitchFamily="18" charset="0"/>
                <a:cs typeface="Times New Roman" pitchFamily="18" charset="0"/>
              </a:rPr>
              <a:t> Cloud Providers,” </a:t>
            </a:r>
            <a:r>
              <a:rPr lang="en-US" sz="1600" dirty="0" err="1" smtClean="0">
                <a:latin typeface="Times New Roman" pitchFamily="18" charset="0"/>
                <a:cs typeface="Times New Roman" pitchFamily="18" charset="0"/>
              </a:rPr>
              <a:t>inProc</a:t>
            </a:r>
            <a:r>
              <a:rPr lang="en-US" sz="1600" dirty="0" smtClean="0">
                <a:latin typeface="Times New Roman" pitchFamily="18" charset="0"/>
                <a:cs typeface="Times New Roman" pitchFamily="18" charset="0"/>
              </a:rPr>
              <a:t>. of ACM Internet Measurement Con-</a:t>
            </a:r>
            <a:r>
              <a:rPr lang="en-US" sz="1600" dirty="0" err="1" smtClean="0">
                <a:latin typeface="Times New Roman" pitchFamily="18" charset="0"/>
                <a:cs typeface="Times New Roman" pitchFamily="18" charset="0"/>
              </a:rPr>
              <a:t>ference</a:t>
            </a:r>
            <a:r>
              <a:rPr lang="en-US" sz="1600" dirty="0" smtClean="0">
                <a:latin typeface="Times New Roman" pitchFamily="18" charset="0"/>
                <a:cs typeface="Times New Roman" pitchFamily="18" charset="0"/>
              </a:rPr>
              <a:t> (IMC), 2010, pp. 1–14</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[2] Y. Cui, Z. Lai, X. Wang, N. Dai, and C. Miao, “</a:t>
            </a:r>
            <a:r>
              <a:rPr lang="en-US" sz="1600" dirty="0" err="1" smtClean="0">
                <a:latin typeface="Times New Roman" pitchFamily="18" charset="0"/>
                <a:cs typeface="Times New Roman" pitchFamily="18" charset="0"/>
              </a:rPr>
              <a:t>QuickSync</a:t>
            </a:r>
            <a:r>
              <a:rPr lang="en-US" sz="1600" dirty="0" smtClean="0">
                <a:latin typeface="Times New Roman" pitchFamily="18" charset="0"/>
                <a:cs typeface="Times New Roman" pitchFamily="18" charset="0"/>
              </a:rPr>
              <a:t>: Improving Synchronization Efficiency for Mobile Cloud Storage Services,” </a:t>
            </a:r>
            <a:r>
              <a:rPr lang="en-US" sz="1600" dirty="0" err="1" smtClean="0">
                <a:latin typeface="Times New Roman" pitchFamily="18" charset="0"/>
                <a:cs typeface="Times New Roman" pitchFamily="18" charset="0"/>
              </a:rPr>
              <a:t>inProc.of</a:t>
            </a:r>
            <a:r>
              <a:rPr lang="en-US" sz="1600" dirty="0" smtClean="0">
                <a:latin typeface="Times New Roman" pitchFamily="18" charset="0"/>
                <a:cs typeface="Times New Roman" pitchFamily="18" charset="0"/>
              </a:rPr>
              <a:t> ACM International Conference on Mobile Computing and Networking(</a:t>
            </a:r>
            <a:r>
              <a:rPr lang="en-US" sz="1600" dirty="0" err="1" smtClean="0">
                <a:latin typeface="Times New Roman" pitchFamily="18" charset="0"/>
                <a:cs typeface="Times New Roman" pitchFamily="18" charset="0"/>
              </a:rPr>
              <a:t>MobiCom</a:t>
            </a:r>
            <a:r>
              <a:rPr lang="en-US" sz="1600" dirty="0" smtClean="0">
                <a:latin typeface="Times New Roman" pitchFamily="18" charset="0"/>
                <a:cs typeface="Times New Roman" pitchFamily="18" charset="0"/>
              </a:rPr>
              <a:t>), 2015, pp. 592–603.</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[3] Z. Li, C. Jin, T. </a:t>
            </a:r>
            <a:r>
              <a:rPr lang="en-US" sz="1600" dirty="0" err="1" smtClean="0">
                <a:latin typeface="Times New Roman" pitchFamily="18" charset="0"/>
                <a:cs typeface="Times New Roman" pitchFamily="18" charset="0"/>
              </a:rPr>
              <a:t>Xu</a:t>
            </a:r>
            <a:r>
              <a:rPr lang="en-US" sz="1600" dirty="0" smtClean="0">
                <a:latin typeface="Times New Roman" pitchFamily="18" charset="0"/>
                <a:cs typeface="Times New Roman" pitchFamily="18" charset="0"/>
              </a:rPr>
              <a:t>, C. Wilson, Y. Liu, L. Cheng, Y. Liu, Y. </a:t>
            </a:r>
            <a:r>
              <a:rPr lang="en-US" sz="1600" dirty="0" err="1" smtClean="0">
                <a:latin typeface="Times New Roman" pitchFamily="18" charset="0"/>
                <a:cs typeface="Times New Roman" pitchFamily="18" charset="0"/>
              </a:rPr>
              <a:t>Dai,and</a:t>
            </a:r>
            <a:r>
              <a:rPr lang="en-US" sz="1600" dirty="0" smtClean="0">
                <a:latin typeface="Times New Roman" pitchFamily="18" charset="0"/>
                <a:cs typeface="Times New Roman" pitchFamily="18" charset="0"/>
              </a:rPr>
              <a:t> Z.-L. Zhang, “Towards Network-level Efficiency for Cloud </a:t>
            </a:r>
            <a:r>
              <a:rPr lang="en-US" sz="1600" dirty="0" err="1" smtClean="0">
                <a:latin typeface="Times New Roman" pitchFamily="18" charset="0"/>
                <a:cs typeface="Times New Roman" pitchFamily="18" charset="0"/>
              </a:rPr>
              <a:t>StorageServices</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inProc</a:t>
            </a:r>
            <a:r>
              <a:rPr lang="en-US" sz="1600" dirty="0" smtClean="0">
                <a:latin typeface="Times New Roman" pitchFamily="18" charset="0"/>
                <a:cs typeface="Times New Roman" pitchFamily="18" charset="0"/>
              </a:rPr>
              <a:t>. of ACM Internet Measurement Conference (IMC),2014, pp. 115–128</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[4] A. </a:t>
            </a:r>
            <a:r>
              <a:rPr lang="en-US" sz="1600" dirty="0" err="1" smtClean="0">
                <a:latin typeface="Times New Roman" pitchFamily="18" charset="0"/>
                <a:cs typeface="Times New Roman" pitchFamily="18" charset="0"/>
              </a:rPr>
              <a:t>Bessani</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Correia</a:t>
            </a:r>
            <a:r>
              <a:rPr lang="en-US" sz="1600" dirty="0" smtClean="0">
                <a:latin typeface="Times New Roman" pitchFamily="18" charset="0"/>
                <a:cs typeface="Times New Roman" pitchFamily="18" charset="0"/>
              </a:rPr>
              <a:t>, B. </a:t>
            </a:r>
            <a:r>
              <a:rPr lang="en-US" sz="1600" dirty="0" err="1" smtClean="0">
                <a:latin typeface="Times New Roman" pitchFamily="18" charset="0"/>
                <a:cs typeface="Times New Roman" pitchFamily="18" charset="0"/>
              </a:rPr>
              <a:t>Quaresma</a:t>
            </a:r>
            <a:r>
              <a:rPr lang="en-US" sz="1600" dirty="0" smtClean="0">
                <a:latin typeface="Times New Roman" pitchFamily="18" charset="0"/>
                <a:cs typeface="Times New Roman" pitchFamily="18" charset="0"/>
              </a:rPr>
              <a:t>, F. </a:t>
            </a:r>
            <a:r>
              <a:rPr lang="en-US" sz="1600" dirty="0" err="1" smtClean="0">
                <a:latin typeface="Times New Roman" pitchFamily="18" charset="0"/>
                <a:cs typeface="Times New Roman" pitchFamily="18" charset="0"/>
              </a:rPr>
              <a:t>Andr</a:t>
            </a:r>
            <a:r>
              <a:rPr lang="en-US" sz="1600" dirty="0" smtClean="0">
                <a:latin typeface="Times New Roman" pitchFamily="18" charset="0"/>
                <a:cs typeface="Times New Roman" pitchFamily="18" charset="0"/>
              </a:rPr>
              <a:t> ́e, and P. Sousa, “</a:t>
            </a:r>
            <a:r>
              <a:rPr lang="en-US" sz="1600" dirty="0" err="1" smtClean="0">
                <a:latin typeface="Times New Roman" pitchFamily="18" charset="0"/>
                <a:cs typeface="Times New Roman" pitchFamily="18" charset="0"/>
              </a:rPr>
              <a:t>DepSky:Dependable</a:t>
            </a:r>
            <a:r>
              <a:rPr lang="en-US" sz="1600" dirty="0" smtClean="0">
                <a:latin typeface="Times New Roman" pitchFamily="18" charset="0"/>
                <a:cs typeface="Times New Roman" pitchFamily="18" charset="0"/>
              </a:rPr>
              <a:t> and Secure Storage in a Cloud-of-Clouds,” </a:t>
            </a:r>
            <a:r>
              <a:rPr lang="en-US" sz="1600" dirty="0" err="1" smtClean="0">
                <a:latin typeface="Times New Roman" pitchFamily="18" charset="0"/>
                <a:cs typeface="Times New Roman" pitchFamily="18" charset="0"/>
              </a:rPr>
              <a:t>inProc</a:t>
            </a:r>
            <a:r>
              <a:rPr lang="en-US" sz="1600" dirty="0" smtClean="0">
                <a:latin typeface="Times New Roman" pitchFamily="18" charset="0"/>
                <a:cs typeface="Times New Roman" pitchFamily="18" charset="0"/>
              </a:rPr>
              <a:t>. of </a:t>
            </a:r>
            <a:r>
              <a:rPr lang="en-US" sz="1600" dirty="0" err="1" smtClean="0">
                <a:latin typeface="Times New Roman" pitchFamily="18" charset="0"/>
                <a:cs typeface="Times New Roman" pitchFamily="18" charset="0"/>
              </a:rPr>
              <a:t>ACMEuropean</a:t>
            </a:r>
            <a:r>
              <a:rPr lang="en-US" sz="1600" dirty="0" smtClean="0">
                <a:latin typeface="Times New Roman" pitchFamily="18" charset="0"/>
                <a:cs typeface="Times New Roman" pitchFamily="18" charset="0"/>
              </a:rPr>
              <a:t> Conference on Computer Systems (</a:t>
            </a:r>
            <a:r>
              <a:rPr lang="en-US" sz="1600" dirty="0" err="1" smtClean="0">
                <a:latin typeface="Times New Roman" pitchFamily="18" charset="0"/>
                <a:cs typeface="Times New Roman" pitchFamily="18" charset="0"/>
              </a:rPr>
              <a:t>EuroSys</a:t>
            </a:r>
            <a:r>
              <a:rPr lang="en-US" sz="1600" dirty="0" smtClean="0">
                <a:latin typeface="Times New Roman" pitchFamily="18" charset="0"/>
                <a:cs typeface="Times New Roman" pitchFamily="18" charset="0"/>
              </a:rPr>
              <a:t>), 2011, pp. 31–46.</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[5] J. Y. Chung, C. Joe-Wong, S. Ha, J. W.-K. Hong, and M. </a:t>
            </a:r>
            <a:r>
              <a:rPr lang="en-US" sz="1600" dirty="0" err="1" smtClean="0">
                <a:latin typeface="Times New Roman" pitchFamily="18" charset="0"/>
                <a:cs typeface="Times New Roman" pitchFamily="18" charset="0"/>
              </a:rPr>
              <a:t>Chiang,“CYRUS</a:t>
            </a:r>
            <a:r>
              <a:rPr lang="en-US" sz="1600" dirty="0" smtClean="0">
                <a:latin typeface="Times New Roman" pitchFamily="18" charset="0"/>
                <a:cs typeface="Times New Roman" pitchFamily="18" charset="0"/>
              </a:rPr>
              <a:t>: Towards Client-Defined Cloud Storage,” </a:t>
            </a:r>
            <a:r>
              <a:rPr lang="en-US" sz="1600" dirty="0" err="1" smtClean="0">
                <a:latin typeface="Times New Roman" pitchFamily="18" charset="0"/>
                <a:cs typeface="Times New Roman" pitchFamily="18" charset="0"/>
              </a:rPr>
              <a:t>inProc</a:t>
            </a:r>
            <a:r>
              <a:rPr lang="en-US" sz="1600" dirty="0" smtClean="0">
                <a:latin typeface="Times New Roman" pitchFamily="18" charset="0"/>
                <a:cs typeface="Times New Roman" pitchFamily="18" charset="0"/>
              </a:rPr>
              <a:t>. of </a:t>
            </a:r>
            <a:r>
              <a:rPr lang="en-US" sz="1600" dirty="0" err="1" smtClean="0">
                <a:latin typeface="Times New Roman" pitchFamily="18" charset="0"/>
                <a:cs typeface="Times New Roman" pitchFamily="18" charset="0"/>
              </a:rPr>
              <a:t>ACMEuropean</a:t>
            </a:r>
            <a:r>
              <a:rPr lang="en-US" sz="1600" dirty="0" smtClean="0">
                <a:latin typeface="Times New Roman" pitchFamily="18" charset="0"/>
                <a:cs typeface="Times New Roman" pitchFamily="18" charset="0"/>
              </a:rPr>
              <a:t> Conference on Computer Systems (</a:t>
            </a:r>
            <a:r>
              <a:rPr lang="en-US" sz="1600" dirty="0" err="1" smtClean="0">
                <a:latin typeface="Times New Roman" pitchFamily="18" charset="0"/>
                <a:cs typeface="Times New Roman" pitchFamily="18" charset="0"/>
              </a:rPr>
              <a:t>EuroSys</a:t>
            </a:r>
            <a:r>
              <a:rPr lang="en-US" sz="1600" dirty="0" smtClean="0">
                <a:latin typeface="Times New Roman" pitchFamily="18" charset="0"/>
                <a:cs typeface="Times New Roman" pitchFamily="18" charset="0"/>
              </a:rPr>
              <a:t>), 2015, pp. 1–16.</a:t>
            </a:r>
          </a:p>
          <a:p>
            <a:pPr algn="just">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248400"/>
          </a:xfrm>
        </p:spPr>
        <p:txBody>
          <a:bodyPr>
            <a:normAutofit/>
          </a:bodyPr>
          <a:lstStyle/>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6</a:t>
            </a:r>
            <a:r>
              <a:rPr lang="en-US" sz="1800" dirty="0" smtClean="0">
                <a:latin typeface="Times New Roman" pitchFamily="18" charset="0"/>
                <a:cs typeface="Times New Roman" pitchFamily="18" charset="0"/>
              </a:rPr>
              <a:t>] Z. Li, C. Wilson, Z. Jiang, Y. Liu, B. Y. Zhao, C. Jin, Z.-L. Zhang, </a:t>
            </a:r>
            <a:r>
              <a:rPr lang="en-US" sz="1800" dirty="0" err="1" smtClean="0">
                <a:latin typeface="Times New Roman" pitchFamily="18" charset="0"/>
                <a:cs typeface="Times New Roman" pitchFamily="18" charset="0"/>
              </a:rPr>
              <a:t>andY</a:t>
            </a:r>
            <a:r>
              <a:rPr lang="en-US" sz="1800" dirty="0" smtClean="0">
                <a:latin typeface="Times New Roman" pitchFamily="18" charset="0"/>
                <a:cs typeface="Times New Roman" pitchFamily="18" charset="0"/>
              </a:rPr>
              <a:t>. Dai, “Efficient Batched Synchronization in </a:t>
            </a:r>
            <a:r>
              <a:rPr lang="en-US" sz="1800" dirty="0" err="1" smtClean="0">
                <a:latin typeface="Times New Roman" pitchFamily="18" charset="0"/>
                <a:cs typeface="Times New Roman" pitchFamily="18" charset="0"/>
              </a:rPr>
              <a:t>Dropbox</a:t>
            </a:r>
            <a:r>
              <a:rPr lang="en-US" sz="1800" dirty="0" smtClean="0">
                <a:latin typeface="Times New Roman" pitchFamily="18" charset="0"/>
                <a:cs typeface="Times New Roman" pitchFamily="18" charset="0"/>
              </a:rPr>
              <a:t>-like Cloud </a:t>
            </a:r>
            <a:r>
              <a:rPr lang="en-US" sz="1800" dirty="0" err="1" smtClean="0">
                <a:latin typeface="Times New Roman" pitchFamily="18" charset="0"/>
                <a:cs typeface="Times New Roman" pitchFamily="18" charset="0"/>
              </a:rPr>
              <a:t>Stor</a:t>
            </a:r>
            <a:r>
              <a:rPr lang="en-US" sz="1800" dirty="0" smtClean="0">
                <a:latin typeface="Times New Roman" pitchFamily="18" charset="0"/>
                <a:cs typeface="Times New Roman" pitchFamily="18" charset="0"/>
              </a:rPr>
              <a:t>-age Services,” </a:t>
            </a:r>
            <a:r>
              <a:rPr lang="en-US" sz="1800" dirty="0" err="1" smtClean="0">
                <a:latin typeface="Times New Roman" pitchFamily="18" charset="0"/>
                <a:cs typeface="Times New Roman" pitchFamily="18" charset="0"/>
              </a:rPr>
              <a:t>inProc</a:t>
            </a:r>
            <a:r>
              <a:rPr lang="en-US" sz="1800" dirty="0" smtClean="0">
                <a:latin typeface="Times New Roman" pitchFamily="18" charset="0"/>
                <a:cs typeface="Times New Roman" pitchFamily="18" charset="0"/>
              </a:rPr>
              <a:t>. of ACM International Middleware Conference(Middleware), 2013, pp. 307–327</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[7] B. Calder, J. Wang, A. </a:t>
            </a:r>
            <a:r>
              <a:rPr lang="en-US" sz="1800" dirty="0" err="1" smtClean="0">
                <a:latin typeface="Times New Roman" pitchFamily="18" charset="0"/>
                <a:cs typeface="Times New Roman" pitchFamily="18" charset="0"/>
              </a:rPr>
              <a:t>Ogus</a:t>
            </a:r>
            <a:r>
              <a:rPr lang="en-US" sz="1800" dirty="0" smtClean="0">
                <a:latin typeface="Times New Roman" pitchFamily="18" charset="0"/>
                <a:cs typeface="Times New Roman" pitchFamily="18" charset="0"/>
              </a:rPr>
              <a:t>, and N. </a:t>
            </a:r>
            <a:r>
              <a:rPr lang="en-US" sz="1800" dirty="0" err="1" smtClean="0">
                <a:latin typeface="Times New Roman" pitchFamily="18" charset="0"/>
                <a:cs typeface="Times New Roman" pitchFamily="18" charset="0"/>
              </a:rPr>
              <a:t>Nilakantan</a:t>
            </a:r>
            <a:r>
              <a:rPr lang="en-US" sz="1800" dirty="0" smtClean="0">
                <a:latin typeface="Times New Roman" pitchFamily="18" charset="0"/>
                <a:cs typeface="Times New Roman" pitchFamily="18" charset="0"/>
              </a:rPr>
              <a:t>, “Windows </a:t>
            </a:r>
            <a:r>
              <a:rPr lang="en-US" sz="1800" dirty="0" err="1" smtClean="0">
                <a:latin typeface="Times New Roman" pitchFamily="18" charset="0"/>
                <a:cs typeface="Times New Roman" pitchFamily="18" charset="0"/>
              </a:rPr>
              <a:t>AzureStorage</a:t>
            </a:r>
            <a:r>
              <a:rPr lang="en-US" sz="1800" dirty="0" smtClean="0">
                <a:latin typeface="Times New Roman" pitchFamily="18" charset="0"/>
                <a:cs typeface="Times New Roman" pitchFamily="18" charset="0"/>
              </a:rPr>
              <a:t>: A Highly Available Cloud Storage Service with Strong Con-</a:t>
            </a:r>
            <a:r>
              <a:rPr lang="en-US" sz="1800" dirty="0" err="1" smtClean="0">
                <a:latin typeface="Times New Roman" pitchFamily="18" charset="0"/>
                <a:cs typeface="Times New Roman" pitchFamily="18" charset="0"/>
              </a:rPr>
              <a:t>sistency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inProc</a:t>
            </a:r>
            <a:r>
              <a:rPr lang="en-US" sz="1800" dirty="0" smtClean="0">
                <a:latin typeface="Times New Roman" pitchFamily="18" charset="0"/>
                <a:cs typeface="Times New Roman" pitchFamily="18" charset="0"/>
              </a:rPr>
              <a:t>. of ACM Symposium on Operating Systems Principles(SOSP), 2011, pp. 143–157</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[8] I. </a:t>
            </a:r>
            <a:r>
              <a:rPr lang="en-US" sz="1800" dirty="0" err="1" smtClean="0">
                <a:latin typeface="Times New Roman" pitchFamily="18" charset="0"/>
                <a:cs typeface="Times New Roman" pitchFamily="18" charset="0"/>
              </a:rPr>
              <a:t>Drago</a:t>
            </a:r>
            <a:r>
              <a:rPr lang="en-US" sz="1800" dirty="0" smtClean="0">
                <a:latin typeface="Times New Roman" pitchFamily="18" charset="0"/>
                <a:cs typeface="Times New Roman" pitchFamily="18" charset="0"/>
              </a:rPr>
              <a:t>, E. </a:t>
            </a:r>
            <a:r>
              <a:rPr lang="en-US" sz="1800" dirty="0" err="1" smtClean="0">
                <a:latin typeface="Times New Roman" pitchFamily="18" charset="0"/>
                <a:cs typeface="Times New Roman" pitchFamily="18" charset="0"/>
              </a:rPr>
              <a:t>Bocchi</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Mellia</a:t>
            </a:r>
            <a:r>
              <a:rPr lang="en-US" sz="1800" dirty="0" smtClean="0">
                <a:latin typeface="Times New Roman" pitchFamily="18" charset="0"/>
                <a:cs typeface="Times New Roman" pitchFamily="18" charset="0"/>
              </a:rPr>
              <a:t>, H. </a:t>
            </a:r>
            <a:r>
              <a:rPr lang="en-US" sz="1800" dirty="0" err="1" smtClean="0">
                <a:latin typeface="Times New Roman" pitchFamily="18" charset="0"/>
                <a:cs typeface="Times New Roman" pitchFamily="18" charset="0"/>
              </a:rPr>
              <a:t>Slatman</a:t>
            </a:r>
            <a:r>
              <a:rPr lang="en-US" sz="1800" dirty="0" smtClean="0">
                <a:latin typeface="Times New Roman" pitchFamily="18" charset="0"/>
                <a:cs typeface="Times New Roman" pitchFamily="18" charset="0"/>
              </a:rPr>
              <a:t>, and A. </a:t>
            </a:r>
            <a:r>
              <a:rPr lang="en-US" sz="1800" dirty="0" err="1" smtClean="0">
                <a:latin typeface="Times New Roman" pitchFamily="18" charset="0"/>
                <a:cs typeface="Times New Roman" pitchFamily="18" charset="0"/>
              </a:rPr>
              <a:t>Pras</a:t>
            </a:r>
            <a:r>
              <a:rPr lang="en-US" sz="1800" dirty="0" smtClean="0">
                <a:latin typeface="Times New Roman" pitchFamily="18" charset="0"/>
                <a:cs typeface="Times New Roman" pitchFamily="18" charset="0"/>
              </a:rPr>
              <a:t>, “Benchmark-</a:t>
            </a:r>
            <a:r>
              <a:rPr lang="en-US" sz="1800" dirty="0" err="1" smtClean="0">
                <a:latin typeface="Times New Roman" pitchFamily="18" charset="0"/>
                <a:cs typeface="Times New Roman" pitchFamily="18" charset="0"/>
              </a:rPr>
              <a:t>ing</a:t>
            </a:r>
            <a:r>
              <a:rPr lang="en-US" sz="1800" dirty="0" smtClean="0">
                <a:latin typeface="Times New Roman" pitchFamily="18" charset="0"/>
                <a:cs typeface="Times New Roman" pitchFamily="18" charset="0"/>
              </a:rPr>
              <a:t> Personal Cloud Storage,” </a:t>
            </a:r>
            <a:r>
              <a:rPr lang="en-US" sz="1800" dirty="0" err="1" smtClean="0">
                <a:latin typeface="Times New Roman" pitchFamily="18" charset="0"/>
                <a:cs typeface="Times New Roman" pitchFamily="18" charset="0"/>
              </a:rPr>
              <a:t>inProc</a:t>
            </a:r>
            <a:r>
              <a:rPr lang="en-US" sz="1800" dirty="0" smtClean="0">
                <a:latin typeface="Times New Roman" pitchFamily="18" charset="0"/>
                <a:cs typeface="Times New Roman" pitchFamily="18" charset="0"/>
              </a:rPr>
              <a:t>. of ACM Internet </a:t>
            </a:r>
            <a:r>
              <a:rPr lang="en-US" sz="1800" dirty="0" err="1" smtClean="0">
                <a:latin typeface="Times New Roman" pitchFamily="18" charset="0"/>
                <a:cs typeface="Times New Roman" pitchFamily="18" charset="0"/>
              </a:rPr>
              <a:t>MeasurementConference</a:t>
            </a:r>
            <a:r>
              <a:rPr lang="en-US" sz="1800" dirty="0" smtClean="0">
                <a:latin typeface="Times New Roman" pitchFamily="18" charset="0"/>
                <a:cs typeface="Times New Roman" pitchFamily="18" charset="0"/>
              </a:rPr>
              <a:t> (IMC), 2013, pp. 205–212.</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[9] Y. </a:t>
            </a:r>
            <a:r>
              <a:rPr lang="en-US" sz="1800" dirty="0" err="1" smtClean="0">
                <a:latin typeface="Times New Roman" pitchFamily="18" charset="0"/>
                <a:cs typeface="Times New Roman" pitchFamily="18" charset="0"/>
              </a:rPr>
              <a:t>Hua</a:t>
            </a:r>
            <a:r>
              <a:rPr lang="en-US" sz="1800" dirty="0" smtClean="0">
                <a:latin typeface="Times New Roman" pitchFamily="18" charset="0"/>
                <a:cs typeface="Times New Roman" pitchFamily="18" charset="0"/>
              </a:rPr>
              <a:t>, X. Liu, and D. </a:t>
            </a:r>
            <a:r>
              <a:rPr lang="en-US" sz="1800" dirty="0" err="1" smtClean="0">
                <a:latin typeface="Times New Roman" pitchFamily="18" charset="0"/>
                <a:cs typeface="Times New Roman" pitchFamily="18" charset="0"/>
              </a:rPr>
              <a:t>Feng</a:t>
            </a:r>
            <a:r>
              <a:rPr lang="en-US" sz="1800" dirty="0" smtClean="0">
                <a:latin typeface="Times New Roman" pitchFamily="18" charset="0"/>
                <a:cs typeface="Times New Roman" pitchFamily="18" charset="0"/>
              </a:rPr>
              <a:t>, “Neptune: Efficient Remote </a:t>
            </a:r>
            <a:r>
              <a:rPr lang="en-US" sz="1800" dirty="0" err="1" smtClean="0">
                <a:latin typeface="Times New Roman" pitchFamily="18" charset="0"/>
                <a:cs typeface="Times New Roman" pitchFamily="18" charset="0"/>
              </a:rPr>
              <a:t>Commu-nication</a:t>
            </a:r>
            <a:r>
              <a:rPr lang="en-US" sz="1800" dirty="0" smtClean="0">
                <a:latin typeface="Times New Roman" pitchFamily="18" charset="0"/>
                <a:cs typeface="Times New Roman" pitchFamily="18" charset="0"/>
              </a:rPr>
              <a:t> Services for Cloud Backups,” </a:t>
            </a:r>
            <a:r>
              <a:rPr lang="en-US" sz="1800" dirty="0" err="1" smtClean="0">
                <a:latin typeface="Times New Roman" pitchFamily="18" charset="0"/>
                <a:cs typeface="Times New Roman" pitchFamily="18" charset="0"/>
              </a:rPr>
              <a:t>inProc</a:t>
            </a:r>
            <a:r>
              <a:rPr lang="en-US" sz="1800" dirty="0" smtClean="0">
                <a:latin typeface="Times New Roman" pitchFamily="18" charset="0"/>
                <a:cs typeface="Times New Roman" pitchFamily="18" charset="0"/>
              </a:rPr>
              <a:t>. of IEEE </a:t>
            </a:r>
            <a:r>
              <a:rPr lang="en-US" sz="1800" dirty="0" err="1" smtClean="0">
                <a:latin typeface="Times New Roman" pitchFamily="18" charset="0"/>
                <a:cs typeface="Times New Roman" pitchFamily="18" charset="0"/>
              </a:rPr>
              <a:t>InternationalConference</a:t>
            </a:r>
            <a:r>
              <a:rPr lang="en-US" sz="1800" dirty="0" smtClean="0">
                <a:latin typeface="Times New Roman" pitchFamily="18" charset="0"/>
                <a:cs typeface="Times New Roman" pitchFamily="18" charset="0"/>
              </a:rPr>
              <a:t> on Computer Communications (INFOCOM), 2014, pp. 844–852</a:t>
            </a:r>
          </a:p>
          <a:p>
            <a:pPr lvl="0">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924</TotalTime>
  <Words>768</Words>
  <Application>Microsoft Office PowerPoint</Application>
  <PresentationFormat>On-screen Show (4:3)</PresentationFormat>
  <Paragraphs>85</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HyCloud Tweaking Hybrid Cloud Storage Services for Cost-efficient Filesystem Hosting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464</cp:revision>
  <dcterms:created xsi:type="dcterms:W3CDTF">2006-08-16T00:00:00Z</dcterms:created>
  <dcterms:modified xsi:type="dcterms:W3CDTF">2021-01-26T11:35:56Z</dcterms:modified>
</cp:coreProperties>
</file>