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4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2335100-8D79-4302-96BC-E92B09D484F7}" type="datetimeFigureOut">
              <a:rPr lang="en-IN" smtClean="0"/>
              <a:t>03-08-2025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2875147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335100-8D79-4302-96BC-E92B09D484F7}" type="datetimeFigureOut">
              <a:rPr lang="en-IN" smtClean="0"/>
              <a:t>03-08-2025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32817265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335100-8D79-4302-96BC-E92B09D484F7}" type="datetimeFigureOut">
              <a:rPr lang="en-IN" smtClean="0"/>
              <a:t>03-08-2025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216099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2335100-8D79-4302-96BC-E92B09D484F7}" type="datetimeFigureOut">
              <a:rPr lang="en-IN" smtClean="0"/>
              <a:t>03-08-2025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3033503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335100-8D79-4302-96BC-E92B09D484F7}" type="datetimeFigureOut">
              <a:rPr lang="en-IN" smtClean="0"/>
              <a:t>03-08-2025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2974371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335100-8D79-4302-96BC-E92B09D484F7}" type="datetimeFigureOut">
              <a:rPr lang="en-IN" smtClean="0"/>
              <a:t>03-08-2025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2629097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335100-8D79-4302-96BC-E92B09D484F7}" type="datetimeFigureOut">
              <a:rPr lang="en-IN" smtClean="0"/>
              <a:t>03-08-2025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4155248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2335100-8D79-4302-96BC-E92B09D484F7}" type="datetimeFigureOut">
              <a:rPr lang="en-IN" smtClean="0"/>
              <a:t>03-08-2025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2706127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2335100-8D79-4302-96BC-E92B09D484F7}" type="datetimeFigureOut">
              <a:rPr lang="en-IN" smtClean="0"/>
              <a:t>03-08-2025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1507011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2335100-8D79-4302-96BC-E92B09D484F7}" type="datetimeFigureOut">
              <a:rPr lang="en-IN" smtClean="0"/>
              <a:t>03-08-2025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6012049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2335100-8D79-4302-96BC-E92B09D484F7}" type="datetimeFigureOut">
              <a:rPr lang="en-IN" smtClean="0"/>
              <a:t>03-08-2025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2541502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2335100-8D79-4302-96BC-E92B09D484F7}" type="datetimeFigureOut">
              <a:rPr lang="en-IN" smtClean="0"/>
              <a:t>03-08-2025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74B3FB-ACCE-4381-93AA-179EF703D3C3}"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144948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2335100-8D79-4302-96BC-E92B09D484F7}" type="datetimeFigureOut">
              <a:rPr lang="en-IN" smtClean="0"/>
              <a:t>03-08-2025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24163617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2335100-8D79-4302-96BC-E92B09D484F7}" type="datetimeFigureOut">
              <a:rPr lang="en-IN" smtClean="0"/>
              <a:t>03-08-2025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20108011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2335100-8D79-4302-96BC-E92B09D484F7}" type="datetimeFigureOut">
              <a:rPr lang="en-IN" smtClean="0"/>
              <a:t>03-08-2025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10666230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335100-8D79-4302-96BC-E92B09D484F7}" type="datetimeFigureOut">
              <a:rPr lang="en-IN" smtClean="0"/>
              <a:t>03-08-2025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35059022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335100-8D79-4302-96BC-E92B09D484F7}" type="datetimeFigureOut">
              <a:rPr lang="en-IN" smtClean="0"/>
              <a:t>03-08-2025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74B3FB-ACCE-4381-93AA-179EF703D3C3}" type="slidenum">
              <a:rPr lang="en-IN" smtClean="0"/>
              <a:t>‹#›</a:t>
            </a:fld>
            <a:endParaRPr lang="en-IN"/>
          </a:p>
        </p:txBody>
      </p:sp>
    </p:spTree>
    <p:extLst>
      <p:ext uri="{BB962C8B-B14F-4D97-AF65-F5344CB8AC3E}">
        <p14:creationId xmlns:p14="http://schemas.microsoft.com/office/powerpoint/2010/main" val="1250157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2335100-8D79-4302-96BC-E92B09D484F7}" type="datetimeFigureOut">
              <a:rPr lang="en-IN" smtClean="0"/>
              <a:t>03-08-2025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3C74B3FB-ACCE-4381-93AA-179EF703D3C3}" type="slidenum">
              <a:rPr lang="en-IN" smtClean="0"/>
              <a:t>‹#›</a:t>
            </a:fld>
            <a:endParaRPr lang="en-IN"/>
          </a:p>
        </p:txBody>
      </p:sp>
    </p:spTree>
    <p:extLst>
      <p:ext uri="{BB962C8B-B14F-4D97-AF65-F5344CB8AC3E}">
        <p14:creationId xmlns:p14="http://schemas.microsoft.com/office/powerpoint/2010/main" val="2422765352"/>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0D2B7EC-8B1C-A6BD-A841-BD6EAAAF0D32}"/>
              </a:ext>
            </a:extLst>
          </p:cNvPr>
          <p:cNvSpPr>
            <a:spLocks noGrp="1"/>
          </p:cNvSpPr>
          <p:nvPr>
            <p:ph type="title"/>
          </p:nvPr>
        </p:nvSpPr>
        <p:spPr>
          <a:xfrm>
            <a:off x="1090441" y="2667000"/>
            <a:ext cx="10353761" cy="1326321"/>
          </a:xfrm>
        </p:spPr>
        <p:txBody>
          <a:bodyPr>
            <a:normAutofit/>
          </a:bodyPr>
          <a:lstStyle/>
          <a:p>
            <a:r>
              <a:rPr lang="en-US" sz="2800" dirty="0"/>
              <a:t>Risk management in the </a:t>
            </a:r>
            <a:r>
              <a:rPr lang="en-US" sz="2800" dirty="0" err="1"/>
              <a:t>nigerian</a:t>
            </a:r>
            <a:r>
              <a:rPr lang="en-US" sz="2800" dirty="0"/>
              <a:t> financial institution</a:t>
            </a:r>
            <a:br>
              <a:rPr lang="en-US" sz="2800" dirty="0"/>
            </a:br>
            <a:endParaRPr lang="en-IN" sz="2800" dirty="0"/>
          </a:p>
        </p:txBody>
      </p:sp>
    </p:spTree>
    <p:extLst>
      <p:ext uri="{BB962C8B-B14F-4D97-AF65-F5344CB8AC3E}">
        <p14:creationId xmlns:p14="http://schemas.microsoft.com/office/powerpoint/2010/main" val="29369209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051E3-C916-6048-C32E-DB8BD744C8A6}"/>
              </a:ext>
            </a:extLst>
          </p:cNvPr>
          <p:cNvSpPr>
            <a:spLocks noGrp="1"/>
          </p:cNvSpPr>
          <p:nvPr>
            <p:ph type="title"/>
          </p:nvPr>
        </p:nvSpPr>
        <p:spPr>
          <a:xfrm>
            <a:off x="1111222" y="-259521"/>
            <a:ext cx="10353761" cy="1326321"/>
          </a:xfrm>
        </p:spPr>
        <p:txBody>
          <a:bodyPr>
            <a:normAutofit/>
          </a:bodyPr>
          <a:lstStyle/>
          <a:p>
            <a:r>
              <a:rPr lang="en-US" sz="3200" dirty="0">
                <a:effectLst/>
              </a:rPr>
              <a:t>INTRODUCTION </a:t>
            </a:r>
            <a:endParaRPr lang="en-IN" sz="3200" dirty="0"/>
          </a:p>
        </p:txBody>
      </p:sp>
      <p:sp>
        <p:nvSpPr>
          <p:cNvPr id="3" name="Content Placeholder 2">
            <a:extLst>
              <a:ext uri="{FF2B5EF4-FFF2-40B4-BE49-F238E27FC236}">
                <a16:creationId xmlns:a16="http://schemas.microsoft.com/office/drawing/2014/main" id="{AD4C2C48-90C5-EAA1-89D3-F939EE1650B8}"/>
              </a:ext>
            </a:extLst>
          </p:cNvPr>
          <p:cNvSpPr>
            <a:spLocks noGrp="1"/>
          </p:cNvSpPr>
          <p:nvPr>
            <p:ph idx="1"/>
          </p:nvPr>
        </p:nvSpPr>
        <p:spPr>
          <a:xfrm>
            <a:off x="259772" y="862445"/>
            <a:ext cx="11357264" cy="5434446"/>
          </a:xfrm>
        </p:spPr>
        <p:txBody>
          <a:bodyPr>
            <a:noAutofit/>
          </a:bodyPr>
          <a:lstStyle/>
          <a:p>
            <a:pPr algn="just">
              <a:lnSpc>
                <a:spcPct val="170000"/>
              </a:lnSpc>
            </a:pPr>
            <a:r>
              <a:rPr lang="en-US" sz="1800" dirty="0"/>
              <a:t>Risk management has emerged as a critical pillar in ensuring the stability and sustainability of financial institutions across the globe, and Nigeria is no exception. In an increasingly volatile economic landscape, Nigerian financial institutions—ranging from commercial banks to insurance companies, microfinance institutions, and investment firms—face a plethora of risks that can threaten their operations, profitability, and survival. </a:t>
            </a:r>
          </a:p>
          <a:p>
            <a:pPr algn="just">
              <a:lnSpc>
                <a:spcPct val="170000"/>
              </a:lnSpc>
            </a:pPr>
            <a:r>
              <a:rPr lang="en-US" sz="1800" dirty="0"/>
              <a:t>These risks include credit risk, market risk, operational risk, liquidity risk, compliance risk, and reputational risk, all of which must be carefully identified, assessed, and mitigated. </a:t>
            </a:r>
          </a:p>
          <a:p>
            <a:pPr algn="just">
              <a:lnSpc>
                <a:spcPct val="170000"/>
              </a:lnSpc>
            </a:pPr>
            <a:r>
              <a:rPr lang="en-US" sz="1800" dirty="0"/>
              <a:t>The global financial crises, episodes of currency devaluation, fluctuating oil prices, political instability, and regulatory inconsistencies have further heightened the importance of robust risk management </a:t>
            </a:r>
            <a:r>
              <a:rPr lang="en-US" sz="1800" dirty="0" err="1"/>
              <a:t>frameworks.In</a:t>
            </a:r>
            <a:r>
              <a:rPr lang="en-US" sz="1800" dirty="0"/>
              <a:t> the Nigerian context, risk management is not merely a regulatory requirement; it is a strategic imperative. </a:t>
            </a:r>
            <a:endParaRPr lang="en-IN" sz="1800" dirty="0"/>
          </a:p>
        </p:txBody>
      </p:sp>
    </p:spTree>
    <p:extLst>
      <p:ext uri="{BB962C8B-B14F-4D97-AF65-F5344CB8AC3E}">
        <p14:creationId xmlns:p14="http://schemas.microsoft.com/office/powerpoint/2010/main" val="25099279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6D8C60"/>
      </a:dk2>
      <a:lt2>
        <a:srgbClr val="B1D7A1"/>
      </a:lt2>
      <a:accent1>
        <a:srgbClr val="81B992"/>
      </a:accent1>
      <a:accent2>
        <a:srgbClr val="9ABC65"/>
      </a:accent2>
      <a:accent3>
        <a:srgbClr val="BDB564"/>
      </a:accent3>
      <a:accent4>
        <a:srgbClr val="BD8964"/>
      </a:accent4>
      <a:accent5>
        <a:srgbClr val="BD6466"/>
      </a:accent5>
      <a:accent6>
        <a:srgbClr val="64A4BD"/>
      </a:accent6>
      <a:hlink>
        <a:srgbClr val="8CCC71"/>
      </a:hlink>
      <a:folHlink>
        <a:srgbClr val="A4C795"/>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4539428D-6454-4FE6-B992-2D59F0AC2F89}"/>
    </a:ext>
  </a:extLst>
</a:theme>
</file>

<file path=docProps/app.xml><?xml version="1.0" encoding="utf-8"?>
<Properties xmlns="http://schemas.openxmlformats.org/officeDocument/2006/extended-properties" xmlns:vt="http://schemas.openxmlformats.org/officeDocument/2006/docPropsVTypes">
  <Template>Damask</Template>
  <TotalTime>10</TotalTime>
  <Words>164</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Bookman Old Style</vt:lpstr>
      <vt:lpstr>Rockwell</vt:lpstr>
      <vt:lpstr>Damask</vt:lpstr>
      <vt:lpstr>Risk management in the nigerian financial institution </vt:lpstr>
      <vt:lpstr>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2025-08-03T14:19:22Z</dcterms:created>
  <dcterms:modified xsi:type="dcterms:W3CDTF">2025-08-03T14:30:06Z</dcterms:modified>
</cp:coreProperties>
</file>