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5AA3AE-19D0-41C5-A081-1EA91DE957D4}"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584179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5AA3AE-19D0-41C5-A081-1EA91DE957D4}"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775174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5AA3AE-19D0-41C5-A081-1EA91DE957D4}"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843002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659678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5AA3AE-19D0-41C5-A081-1EA91DE957D4}" type="datetimeFigureOut">
              <a:rPr lang="en-IN" smtClean="0"/>
              <a:t>03-08-2025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076394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5AA3AE-19D0-41C5-A081-1EA91DE957D4}"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289948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5AA3AE-19D0-41C5-A081-1EA91DE957D4}" type="datetimeFigureOut">
              <a:rPr lang="en-IN" smtClean="0"/>
              <a:t>03-08-2025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414645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586974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1872233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310146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478402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65936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5AA3AE-19D0-41C5-A081-1EA91DE957D4}" type="datetimeFigureOut">
              <a:rPr lang="en-IN" smtClean="0"/>
              <a:t>03-08-2025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3338384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85AA3AE-19D0-41C5-A081-1EA91DE957D4}"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932719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85AA3AE-19D0-41C5-A081-1EA91DE957D4}" type="datetimeFigureOut">
              <a:rPr lang="en-IN" smtClean="0"/>
              <a:t>03-08-2025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2633384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5AA3AE-19D0-41C5-A081-1EA91DE957D4}"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1672171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5AA3AE-19D0-41C5-A081-1EA91DE957D4}" type="datetimeFigureOut">
              <a:rPr lang="en-IN" smtClean="0"/>
              <a:t>03-08-2025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1386A90-A75B-467E-8D92-6FD05575EAD3}" type="slidenum">
              <a:rPr lang="en-IN" smtClean="0"/>
              <a:t>‹#›</a:t>
            </a:fld>
            <a:endParaRPr lang="en-IN"/>
          </a:p>
        </p:txBody>
      </p:sp>
    </p:spTree>
    <p:extLst>
      <p:ext uri="{BB962C8B-B14F-4D97-AF65-F5344CB8AC3E}">
        <p14:creationId xmlns:p14="http://schemas.microsoft.com/office/powerpoint/2010/main" val="1120377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85AA3AE-19D0-41C5-A081-1EA91DE957D4}" type="datetimeFigureOut">
              <a:rPr lang="en-IN" smtClean="0"/>
              <a:t>03-08-2025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1386A90-A75B-467E-8D92-6FD05575EAD3}" type="slidenum">
              <a:rPr lang="en-IN" smtClean="0"/>
              <a:t>‹#›</a:t>
            </a:fld>
            <a:endParaRPr lang="en-IN"/>
          </a:p>
        </p:txBody>
      </p:sp>
    </p:spTree>
    <p:extLst>
      <p:ext uri="{BB962C8B-B14F-4D97-AF65-F5344CB8AC3E}">
        <p14:creationId xmlns:p14="http://schemas.microsoft.com/office/powerpoint/2010/main" val="326153429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BA2B620-D179-D1E6-E05F-FFBBD9B634BF}"/>
              </a:ext>
            </a:extLst>
          </p:cNvPr>
          <p:cNvSpPr>
            <a:spLocks noGrp="1"/>
          </p:cNvSpPr>
          <p:nvPr>
            <p:ph type="title"/>
          </p:nvPr>
        </p:nvSpPr>
        <p:spPr>
          <a:xfrm>
            <a:off x="1121613" y="2469573"/>
            <a:ext cx="10353761" cy="1326321"/>
          </a:xfrm>
        </p:spPr>
        <p:txBody>
          <a:bodyPr>
            <a:normAutofit/>
          </a:bodyPr>
          <a:lstStyle/>
          <a:p>
            <a:r>
              <a:rPr lang="en-US" sz="2800" dirty="0"/>
              <a:t>Insurance industry and risk management in </a:t>
            </a:r>
            <a:r>
              <a:rPr lang="en-US" sz="2800" dirty="0" err="1"/>
              <a:t>nigeria</a:t>
            </a:r>
            <a:r>
              <a:rPr lang="en-US" sz="2800" dirty="0"/>
              <a:t> </a:t>
            </a:r>
            <a:endParaRPr lang="en-IN" sz="2800" dirty="0"/>
          </a:p>
        </p:txBody>
      </p:sp>
    </p:spTree>
    <p:extLst>
      <p:ext uri="{BB962C8B-B14F-4D97-AF65-F5344CB8AC3E}">
        <p14:creationId xmlns:p14="http://schemas.microsoft.com/office/powerpoint/2010/main" val="3086176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3155A-34B1-4008-FCA8-0C4D15AEE04A}"/>
              </a:ext>
            </a:extLst>
          </p:cNvPr>
          <p:cNvSpPr>
            <a:spLocks noGrp="1"/>
          </p:cNvSpPr>
          <p:nvPr>
            <p:ph type="title"/>
          </p:nvPr>
        </p:nvSpPr>
        <p:spPr>
          <a:xfrm>
            <a:off x="965146" y="-259521"/>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A5A73C1D-0B4F-6069-B822-66C0F9B904D1}"/>
              </a:ext>
            </a:extLst>
          </p:cNvPr>
          <p:cNvSpPr>
            <a:spLocks noGrp="1"/>
          </p:cNvSpPr>
          <p:nvPr>
            <p:ph idx="1"/>
          </p:nvPr>
        </p:nvSpPr>
        <p:spPr>
          <a:xfrm>
            <a:off x="490104" y="800100"/>
            <a:ext cx="11386705" cy="5756564"/>
          </a:xfrm>
        </p:spPr>
        <p:txBody>
          <a:bodyPr>
            <a:normAutofit fontScale="62500" lnSpcReduction="20000"/>
          </a:bodyPr>
          <a:lstStyle/>
          <a:p>
            <a:pPr algn="just">
              <a:lnSpc>
                <a:spcPct val="170000"/>
              </a:lnSpc>
            </a:pPr>
            <a:r>
              <a:rPr lang="en-US" sz="2900" dirty="0"/>
              <a:t>The insurance industry serves as a vital pillar in the financial system by providing mechanisms for risk transfer and financial protection against uncertainties. In Nigeria, the insurance sector plays a critical role in promoting economic growth and development by mobilizing savings, protecting assets, and fostering investor confidence. </a:t>
            </a:r>
          </a:p>
          <a:p>
            <a:pPr algn="just">
              <a:lnSpc>
                <a:spcPct val="170000"/>
              </a:lnSpc>
            </a:pPr>
            <a:r>
              <a:rPr lang="en-US" sz="2900" dirty="0"/>
              <a:t>Over the years, the Nigerian insurance industry has undergone significant reforms aimed at strengthening its regulatory framework, improving market penetration, and enhancing the overall stability of the financial sector. </a:t>
            </a:r>
          </a:p>
          <a:p>
            <a:pPr algn="just">
              <a:lnSpc>
                <a:spcPct val="170000"/>
              </a:lnSpc>
            </a:pPr>
            <a:r>
              <a:rPr lang="en-US" sz="2900" dirty="0"/>
              <a:t>Despite these efforts, the industry faces numerous challenges including low insurance awareness among the populace, regulatory compliance issues, and the management of emerging and complex risks.</a:t>
            </a:r>
          </a:p>
          <a:p>
            <a:pPr algn="just">
              <a:lnSpc>
                <a:spcPct val="170000"/>
              </a:lnSpc>
            </a:pPr>
            <a:r>
              <a:rPr lang="en-US" sz="2900" dirty="0"/>
              <a:t>Risk management within the Nigerian insurance industry has become increasingly important due to the volatile economic environment marked by inflationary pressures, currency fluctuations, political instability, and fluctuating oil prices which significantly impact the nation’s economy.</a:t>
            </a:r>
          </a:p>
          <a:p>
            <a:endParaRPr lang="en-IN" dirty="0"/>
          </a:p>
        </p:txBody>
      </p:sp>
    </p:spTree>
    <p:extLst>
      <p:ext uri="{BB962C8B-B14F-4D97-AF65-F5344CB8AC3E}">
        <p14:creationId xmlns:p14="http://schemas.microsoft.com/office/powerpoint/2010/main" val="39367948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2</TotalTime>
  <Words>162</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Insurance industry and risk management in nigeria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2025-08-03T12:02:33Z</dcterms:created>
  <dcterms:modified xsi:type="dcterms:W3CDTF">2025-08-03T12:04:52Z</dcterms:modified>
</cp:coreProperties>
</file>