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FB2066D-E758-4CD3-A9D9-843A4FFE3201}" type="datetimeFigureOut">
              <a:rPr lang="en-IN" smtClean="0"/>
              <a:t>02-08-2025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961055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B2066D-E758-4CD3-A9D9-843A4FFE3201}" type="datetimeFigureOut">
              <a:rPr lang="en-IN" smtClean="0"/>
              <a:t>02-08-2025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298846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B2066D-E758-4CD3-A9D9-843A4FFE3201}" type="datetimeFigureOut">
              <a:rPr lang="en-IN" smtClean="0"/>
              <a:t>02-08-2025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1628229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B2066D-E758-4CD3-A9D9-843A4FFE3201}" type="datetimeFigureOut">
              <a:rPr lang="en-IN" smtClean="0"/>
              <a:t>02-08-2025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1873776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B2066D-E758-4CD3-A9D9-843A4FFE3201}" type="datetimeFigureOut">
              <a:rPr lang="en-IN" smtClean="0"/>
              <a:t>02-08-2025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2106898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B2066D-E758-4CD3-A9D9-843A4FFE3201}" type="datetimeFigureOut">
              <a:rPr lang="en-IN" smtClean="0"/>
              <a:t>02-08-2025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2747525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B2066D-E758-4CD3-A9D9-843A4FFE3201}" type="datetimeFigureOut">
              <a:rPr lang="en-IN" smtClean="0"/>
              <a:t>02-08-2025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251674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B2066D-E758-4CD3-A9D9-843A4FFE3201}" type="datetimeFigureOut">
              <a:rPr lang="en-IN" smtClean="0"/>
              <a:t>02-08-2025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2903010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B2066D-E758-4CD3-A9D9-843A4FFE3201}" type="datetimeFigureOut">
              <a:rPr lang="en-IN" smtClean="0"/>
              <a:t>02-08-2025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242799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B2066D-E758-4CD3-A9D9-843A4FFE3201}" type="datetimeFigureOut">
              <a:rPr lang="en-IN" smtClean="0"/>
              <a:t>02-08-2025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3664768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B2066D-E758-4CD3-A9D9-843A4FFE3201}" type="datetimeFigureOut">
              <a:rPr lang="en-IN" smtClean="0"/>
              <a:t>02-08-2025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22535801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B2066D-E758-4CD3-A9D9-843A4FFE3201}" type="datetimeFigureOut">
              <a:rPr lang="en-IN" smtClean="0"/>
              <a:t>02-08-2025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2A667-AA5B-4244-BB3F-248D70DCF02D}"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833146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B2066D-E758-4CD3-A9D9-843A4FFE3201}" type="datetimeFigureOut">
              <a:rPr lang="en-IN" smtClean="0"/>
              <a:t>02-08-2025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5369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FB2066D-E758-4CD3-A9D9-843A4FFE3201}" type="datetimeFigureOut">
              <a:rPr lang="en-IN" smtClean="0"/>
              <a:t>02-08-2025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19530169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FB2066D-E758-4CD3-A9D9-843A4FFE3201}" type="datetimeFigureOut">
              <a:rPr lang="en-IN" smtClean="0"/>
              <a:t>02-08-2025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40938679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B2066D-E758-4CD3-A9D9-843A4FFE3201}" type="datetimeFigureOut">
              <a:rPr lang="en-IN" smtClean="0"/>
              <a:t>02-08-2025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8391823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B2066D-E758-4CD3-A9D9-843A4FFE3201}" type="datetimeFigureOut">
              <a:rPr lang="en-IN" smtClean="0"/>
              <a:t>02-08-2025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52A667-AA5B-4244-BB3F-248D70DCF02D}" type="slidenum">
              <a:rPr lang="en-IN" smtClean="0"/>
              <a:t>‹#›</a:t>
            </a:fld>
            <a:endParaRPr lang="en-IN"/>
          </a:p>
        </p:txBody>
      </p:sp>
    </p:spTree>
    <p:extLst>
      <p:ext uri="{BB962C8B-B14F-4D97-AF65-F5344CB8AC3E}">
        <p14:creationId xmlns:p14="http://schemas.microsoft.com/office/powerpoint/2010/main" val="2686636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FB2066D-E758-4CD3-A9D9-843A4FFE3201}" type="datetimeFigureOut">
              <a:rPr lang="en-IN" smtClean="0"/>
              <a:t>02-08-2025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F52A667-AA5B-4244-BB3F-248D70DCF02D}" type="slidenum">
              <a:rPr lang="en-IN" smtClean="0"/>
              <a:t>‹#›</a:t>
            </a:fld>
            <a:endParaRPr lang="en-IN"/>
          </a:p>
        </p:txBody>
      </p:sp>
    </p:spTree>
    <p:extLst>
      <p:ext uri="{BB962C8B-B14F-4D97-AF65-F5344CB8AC3E}">
        <p14:creationId xmlns:p14="http://schemas.microsoft.com/office/powerpoint/2010/main" val="2535344702"/>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454F2A8-9D48-40EB-60CC-EC5F4417E0F5}"/>
              </a:ext>
            </a:extLst>
          </p:cNvPr>
          <p:cNvSpPr>
            <a:spLocks noGrp="1"/>
          </p:cNvSpPr>
          <p:nvPr>
            <p:ph type="title"/>
          </p:nvPr>
        </p:nvSpPr>
        <p:spPr>
          <a:xfrm>
            <a:off x="815210" y="2526849"/>
            <a:ext cx="10353761" cy="1326321"/>
          </a:xfrm>
        </p:spPr>
        <p:txBody>
          <a:bodyPr>
            <a:normAutofit/>
          </a:bodyPr>
          <a:lstStyle/>
          <a:p>
            <a:r>
              <a:rPr lang="en-IN" sz="2400" dirty="0">
                <a:effectLst/>
              </a:rPr>
              <a:t>The impact of corporate governance and risk management on bank performance</a:t>
            </a:r>
            <a:br>
              <a:rPr lang="en-IN" sz="2400" dirty="0">
                <a:effectLst/>
              </a:rPr>
            </a:br>
            <a:endParaRPr lang="en-IN" sz="2400" dirty="0"/>
          </a:p>
        </p:txBody>
      </p:sp>
    </p:spTree>
    <p:extLst>
      <p:ext uri="{BB962C8B-B14F-4D97-AF65-F5344CB8AC3E}">
        <p14:creationId xmlns:p14="http://schemas.microsoft.com/office/powerpoint/2010/main" val="10726530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8AEC2-879B-24FA-4C36-6D75A0C4A5FD}"/>
              </a:ext>
            </a:extLst>
          </p:cNvPr>
          <p:cNvSpPr>
            <a:spLocks noGrp="1"/>
          </p:cNvSpPr>
          <p:nvPr>
            <p:ph type="title"/>
          </p:nvPr>
        </p:nvSpPr>
        <p:spPr>
          <a:xfrm>
            <a:off x="913796" y="-259521"/>
            <a:ext cx="10353761" cy="1326321"/>
          </a:xfrm>
        </p:spPr>
        <p:txBody>
          <a:bodyPr>
            <a:normAutofit/>
          </a:bodyPr>
          <a:lstStyle/>
          <a:p>
            <a:r>
              <a:rPr lang="en-IN" sz="3200" dirty="0"/>
              <a:t>INTRODUCTION </a:t>
            </a:r>
          </a:p>
        </p:txBody>
      </p:sp>
      <p:sp>
        <p:nvSpPr>
          <p:cNvPr id="3" name="Content Placeholder 2">
            <a:extLst>
              <a:ext uri="{FF2B5EF4-FFF2-40B4-BE49-F238E27FC236}">
                <a16:creationId xmlns:a16="http://schemas.microsoft.com/office/drawing/2014/main" id="{A9FFCBCE-8975-74F6-D994-0EA643F11EC0}"/>
              </a:ext>
            </a:extLst>
          </p:cNvPr>
          <p:cNvSpPr>
            <a:spLocks noGrp="1"/>
          </p:cNvSpPr>
          <p:nvPr>
            <p:ph idx="1"/>
          </p:nvPr>
        </p:nvSpPr>
        <p:spPr>
          <a:xfrm>
            <a:off x="363682" y="789708"/>
            <a:ext cx="11284527" cy="5673437"/>
          </a:xfrm>
        </p:spPr>
        <p:txBody>
          <a:bodyPr>
            <a:normAutofit/>
          </a:bodyPr>
          <a:lstStyle/>
          <a:p>
            <a:pPr algn="just">
              <a:lnSpc>
                <a:spcPct val="170000"/>
              </a:lnSpc>
            </a:pPr>
            <a:r>
              <a:rPr lang="en-US" sz="1800" dirty="0"/>
              <a:t>The Nigerian banking sector has experienced significant transformations over the past few decades, marked by periods of rapid growth, financial crises, and regulatory reforms. Central to the stability and performance of these institutions are two critical factors: corporate governance and risk management. </a:t>
            </a:r>
          </a:p>
          <a:p>
            <a:pPr algn="just">
              <a:lnSpc>
                <a:spcPct val="170000"/>
              </a:lnSpc>
            </a:pPr>
            <a:r>
              <a:rPr lang="en-US" sz="1800" dirty="0"/>
              <a:t>Corporate governance encompasses the structures, policies, and practices that guide a bank's operations, ensuring accountability, transparency, and ethical conduct. Effective governance frameworks are instrumental in aligning the interests of stakeholders, mitigating conflicts, and fostering investor confidence. </a:t>
            </a:r>
          </a:p>
          <a:p>
            <a:pPr algn="just">
              <a:lnSpc>
                <a:spcPct val="170000"/>
              </a:lnSpc>
            </a:pPr>
            <a:r>
              <a:rPr lang="en-US" sz="1800" dirty="0"/>
              <a:t>Risk management, on the other hand, involves identifying, assessing, and mitigating potential threats that could adversely affect a bank's assets, operations, or reputation. In an environment characterized by economic volatility, regulatory changes, and technological advancements, robust risk management practices are indispensable for safeguarding financial stability.</a:t>
            </a:r>
            <a:endParaRPr lang="en-IN" sz="1800" dirty="0"/>
          </a:p>
        </p:txBody>
      </p:sp>
    </p:spTree>
    <p:extLst>
      <p:ext uri="{BB962C8B-B14F-4D97-AF65-F5344CB8AC3E}">
        <p14:creationId xmlns:p14="http://schemas.microsoft.com/office/powerpoint/2010/main" val="24606751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TotalTime>
  <Words>162</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The impact of corporate governance and risk management on bank performance </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2025-08-02T09:51:21Z</dcterms:created>
  <dcterms:modified xsi:type="dcterms:W3CDTF">2025-08-02T09:53:11Z</dcterms:modified>
</cp:coreProperties>
</file>