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4D6DA4-DD7E-497F-8686-D2540D9ACE54}"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1628393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4D6DA4-DD7E-497F-8686-D2540D9ACE54}"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1577924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4D6DA4-DD7E-497F-8686-D2540D9ACE54}"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3878186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4D6DA4-DD7E-497F-8686-D2540D9ACE54}"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3071192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4D6DA4-DD7E-497F-8686-D2540D9ACE54}" type="datetimeFigureOut">
              <a:rPr lang="en-IN" smtClean="0"/>
              <a:t>01-08-2025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1506422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4D6DA4-DD7E-497F-8686-D2540D9ACE54}" type="datetimeFigureOut">
              <a:rPr lang="en-IN" smtClean="0"/>
              <a:t>01-08-2025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1820503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4D6DA4-DD7E-497F-8686-D2540D9ACE54}" type="datetimeFigureOut">
              <a:rPr lang="en-IN" smtClean="0"/>
              <a:t>01-08-2025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161151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4D6DA4-DD7E-497F-8686-D2540D9ACE54}"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3136013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4D6DA4-DD7E-497F-8686-D2540D9ACE54}"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3546738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4D6DA4-DD7E-497F-8686-D2540D9ACE54}"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3545949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4D6DA4-DD7E-497F-8686-D2540D9ACE54}"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880603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4D6DA4-DD7E-497F-8686-D2540D9ACE54}"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66CEEF-667B-4AAF-A94F-6111873D39FB}"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179179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4D6DA4-DD7E-497F-8686-D2540D9ACE54}"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11552059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A4D6DA4-DD7E-497F-8686-D2540D9ACE54}" type="datetimeFigureOut">
              <a:rPr lang="en-IN" smtClean="0"/>
              <a:t>01-08-2025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23824479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A4D6DA4-DD7E-497F-8686-D2540D9ACE54}" type="datetimeFigureOut">
              <a:rPr lang="en-IN" smtClean="0"/>
              <a:t>01-08-2025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236269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4D6DA4-DD7E-497F-8686-D2540D9ACE54}"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11460674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4D6DA4-DD7E-497F-8686-D2540D9ACE54}"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866CEEF-667B-4AAF-A94F-6111873D39FB}" type="slidenum">
              <a:rPr lang="en-IN" smtClean="0"/>
              <a:t>‹#›</a:t>
            </a:fld>
            <a:endParaRPr lang="en-IN"/>
          </a:p>
        </p:txBody>
      </p:sp>
    </p:spTree>
    <p:extLst>
      <p:ext uri="{BB962C8B-B14F-4D97-AF65-F5344CB8AC3E}">
        <p14:creationId xmlns:p14="http://schemas.microsoft.com/office/powerpoint/2010/main" val="3238482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A4D6DA4-DD7E-497F-8686-D2540D9ACE54}" type="datetimeFigureOut">
              <a:rPr lang="en-IN" smtClean="0"/>
              <a:t>01-08-2025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866CEEF-667B-4AAF-A94F-6111873D39FB}" type="slidenum">
              <a:rPr lang="en-IN" smtClean="0"/>
              <a:t>‹#›</a:t>
            </a:fld>
            <a:endParaRPr lang="en-IN"/>
          </a:p>
        </p:txBody>
      </p:sp>
    </p:spTree>
    <p:extLst>
      <p:ext uri="{BB962C8B-B14F-4D97-AF65-F5344CB8AC3E}">
        <p14:creationId xmlns:p14="http://schemas.microsoft.com/office/powerpoint/2010/main" val="2782085770"/>
      </p:ext>
    </p:extLst>
  </p:cSld>
  <p:clrMap bg1="dk1" tx1="lt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FB321E4-4D5F-B265-9227-BCC9365917CC}"/>
              </a:ext>
            </a:extLst>
          </p:cNvPr>
          <p:cNvSpPr>
            <a:spLocks noGrp="1"/>
          </p:cNvSpPr>
          <p:nvPr>
            <p:ph type="title"/>
          </p:nvPr>
        </p:nvSpPr>
        <p:spPr>
          <a:xfrm>
            <a:off x="1246304" y="2521528"/>
            <a:ext cx="10353761" cy="1326321"/>
          </a:xfrm>
        </p:spPr>
        <p:txBody>
          <a:bodyPr>
            <a:normAutofit/>
          </a:bodyPr>
          <a:lstStyle/>
          <a:p>
            <a:r>
              <a:rPr lang="en-US" sz="3200" dirty="0"/>
              <a:t>Risk management a critical tool in </a:t>
            </a:r>
            <a:r>
              <a:rPr lang="en-US" sz="3200" dirty="0" err="1"/>
              <a:t>nigeria</a:t>
            </a:r>
            <a:r>
              <a:rPr lang="en-US" sz="3200" dirty="0"/>
              <a:t> banking institution</a:t>
            </a:r>
            <a:endParaRPr lang="en-IN" sz="3200" dirty="0"/>
          </a:p>
        </p:txBody>
      </p:sp>
    </p:spTree>
    <p:extLst>
      <p:ext uri="{BB962C8B-B14F-4D97-AF65-F5344CB8AC3E}">
        <p14:creationId xmlns:p14="http://schemas.microsoft.com/office/powerpoint/2010/main" val="3470548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1A2BF-827B-51A9-D56B-0977018397AB}"/>
              </a:ext>
            </a:extLst>
          </p:cNvPr>
          <p:cNvSpPr>
            <a:spLocks noGrp="1"/>
          </p:cNvSpPr>
          <p:nvPr>
            <p:ph type="title"/>
          </p:nvPr>
        </p:nvSpPr>
        <p:spPr>
          <a:xfrm>
            <a:off x="778713" y="-180109"/>
            <a:ext cx="10353761" cy="1326321"/>
          </a:xfrm>
        </p:spPr>
        <p:txBody>
          <a:bodyPr>
            <a:normAutofit/>
          </a:bodyPr>
          <a:lstStyle/>
          <a:p>
            <a:r>
              <a:rPr lang="en-IN" sz="3200" dirty="0"/>
              <a:t>INTRODUCTION </a:t>
            </a:r>
          </a:p>
        </p:txBody>
      </p:sp>
      <p:sp>
        <p:nvSpPr>
          <p:cNvPr id="3" name="Content Placeholder 2">
            <a:extLst>
              <a:ext uri="{FF2B5EF4-FFF2-40B4-BE49-F238E27FC236}">
                <a16:creationId xmlns:a16="http://schemas.microsoft.com/office/drawing/2014/main" id="{D7D30104-9A6F-B2A2-F436-FF87C8F40222}"/>
              </a:ext>
            </a:extLst>
          </p:cNvPr>
          <p:cNvSpPr>
            <a:spLocks noGrp="1"/>
          </p:cNvSpPr>
          <p:nvPr>
            <p:ph idx="1"/>
          </p:nvPr>
        </p:nvSpPr>
        <p:spPr>
          <a:xfrm>
            <a:off x="526472" y="820882"/>
            <a:ext cx="11139055" cy="5413663"/>
          </a:xfrm>
        </p:spPr>
        <p:txBody>
          <a:bodyPr>
            <a:noAutofit/>
          </a:bodyPr>
          <a:lstStyle/>
          <a:p>
            <a:pPr algn="just">
              <a:lnSpc>
                <a:spcPct val="170000"/>
              </a:lnSpc>
            </a:pPr>
            <a:r>
              <a:rPr lang="en-US" sz="1800" dirty="0"/>
              <a:t>Risk management has emerged as an indispensable tool for banking institutions in Nigeria, serving as a cornerstone for ensuring financial stability and sustainable growth in an increasingly volatile economic environment. </a:t>
            </a:r>
          </a:p>
          <a:p>
            <a:pPr algn="just">
              <a:lnSpc>
                <a:spcPct val="170000"/>
              </a:lnSpc>
            </a:pPr>
            <a:r>
              <a:rPr lang="en-US" sz="1800" dirty="0"/>
              <a:t>The Nigerian banking sector has undergone significant transformations, particularly following the financial crises of the late 1980s, early 1990s, and the 2009 banking crisis, which underscored the critical need for robust risk management frameworks. </a:t>
            </a:r>
          </a:p>
          <a:p>
            <a:pPr algn="just">
              <a:lnSpc>
                <a:spcPct val="170000"/>
              </a:lnSpc>
            </a:pPr>
            <a:r>
              <a:rPr lang="en-US" sz="1800" dirty="0"/>
              <a:t>These crises highlighted the vulnerabilities within the banking system, including rising non-performing loans, inadequate capital buffers, and weak governance structures, leading to widespread financial distress.</a:t>
            </a:r>
          </a:p>
          <a:p>
            <a:pPr algn="just">
              <a:lnSpc>
                <a:spcPct val="170000"/>
              </a:lnSpc>
            </a:pPr>
            <a:r>
              <a:rPr lang="en-US" sz="1800" dirty="0"/>
              <a:t>In response to these challenges, the Central Bank of Nigeria (CBN) instituted comprehensive regulatory reforms aimed at strengthening the banking sector's resilience. </a:t>
            </a:r>
            <a:endParaRPr lang="en-IN" sz="1800" dirty="0"/>
          </a:p>
        </p:txBody>
      </p:sp>
    </p:spTree>
    <p:extLst>
      <p:ext uri="{BB962C8B-B14F-4D97-AF65-F5344CB8AC3E}">
        <p14:creationId xmlns:p14="http://schemas.microsoft.com/office/powerpoint/2010/main" val="42749588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1015</TotalTime>
  <Words>137</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Risk management a critical tool in nigeria banking institution</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2025-08-01T16:21:31Z</dcterms:created>
  <dcterms:modified xsi:type="dcterms:W3CDTF">2025-08-02T09:16:45Z</dcterms:modified>
</cp:coreProperties>
</file>