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ECD1D20-FC8C-4904-B3F0-A83D363D3093}" type="datetimeFigureOut">
              <a:rPr lang="en-IN" smtClean="0"/>
              <a:t>28-07-2025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B3E929A-1C36-4E57-A144-3B30827DA143}" type="slidenum">
              <a:rPr lang="en-IN" smtClean="0"/>
              <a:t>‹#›</a:t>
            </a:fld>
            <a:endParaRPr lang="en-IN"/>
          </a:p>
        </p:txBody>
      </p:sp>
    </p:spTree>
    <p:extLst>
      <p:ext uri="{BB962C8B-B14F-4D97-AF65-F5344CB8AC3E}">
        <p14:creationId xmlns:p14="http://schemas.microsoft.com/office/powerpoint/2010/main" val="16053586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ECD1D20-FC8C-4904-B3F0-A83D363D3093}" type="datetimeFigureOut">
              <a:rPr lang="en-IN" smtClean="0"/>
              <a:t>28-07-2025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B3E929A-1C36-4E57-A144-3B30827DA143}" type="slidenum">
              <a:rPr lang="en-IN" smtClean="0"/>
              <a:t>‹#›</a:t>
            </a:fld>
            <a:endParaRPr lang="en-IN"/>
          </a:p>
        </p:txBody>
      </p:sp>
    </p:spTree>
    <p:extLst>
      <p:ext uri="{BB962C8B-B14F-4D97-AF65-F5344CB8AC3E}">
        <p14:creationId xmlns:p14="http://schemas.microsoft.com/office/powerpoint/2010/main" val="6002697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ECD1D20-FC8C-4904-B3F0-A83D363D3093}" type="datetimeFigureOut">
              <a:rPr lang="en-IN" smtClean="0"/>
              <a:t>28-07-2025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B3E929A-1C36-4E57-A144-3B30827DA143}" type="slidenum">
              <a:rPr lang="en-IN" smtClean="0"/>
              <a:t>‹#›</a:t>
            </a:fld>
            <a:endParaRPr lang="en-IN"/>
          </a:p>
        </p:txBody>
      </p:sp>
    </p:spTree>
    <p:extLst>
      <p:ext uri="{BB962C8B-B14F-4D97-AF65-F5344CB8AC3E}">
        <p14:creationId xmlns:p14="http://schemas.microsoft.com/office/powerpoint/2010/main" val="14855606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ECD1D20-FC8C-4904-B3F0-A83D363D3093}" type="datetimeFigureOut">
              <a:rPr lang="en-IN" smtClean="0"/>
              <a:t>28-07-2025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B3E929A-1C36-4E57-A144-3B30827DA143}" type="slidenum">
              <a:rPr lang="en-IN" smtClean="0"/>
              <a:t>‹#›</a:t>
            </a:fld>
            <a:endParaRPr lang="en-IN"/>
          </a:p>
        </p:txBody>
      </p:sp>
    </p:spTree>
    <p:extLst>
      <p:ext uri="{BB962C8B-B14F-4D97-AF65-F5344CB8AC3E}">
        <p14:creationId xmlns:p14="http://schemas.microsoft.com/office/powerpoint/2010/main" val="3760937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ECD1D20-FC8C-4904-B3F0-A83D363D3093}" type="datetimeFigureOut">
              <a:rPr lang="en-IN" smtClean="0"/>
              <a:t>28-07-2025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4B3E929A-1C36-4E57-A144-3B30827DA143}" type="slidenum">
              <a:rPr lang="en-IN" smtClean="0"/>
              <a:t>‹#›</a:t>
            </a:fld>
            <a:endParaRPr lang="en-IN"/>
          </a:p>
        </p:txBody>
      </p:sp>
    </p:spTree>
    <p:extLst>
      <p:ext uri="{BB962C8B-B14F-4D97-AF65-F5344CB8AC3E}">
        <p14:creationId xmlns:p14="http://schemas.microsoft.com/office/powerpoint/2010/main" val="40909833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ECD1D20-FC8C-4904-B3F0-A83D363D3093}" type="datetimeFigureOut">
              <a:rPr lang="en-IN" smtClean="0"/>
              <a:t>28-07-2025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4B3E929A-1C36-4E57-A144-3B30827DA143}" type="slidenum">
              <a:rPr lang="en-IN" smtClean="0"/>
              <a:t>‹#›</a:t>
            </a:fld>
            <a:endParaRPr lang="en-IN"/>
          </a:p>
        </p:txBody>
      </p:sp>
    </p:spTree>
    <p:extLst>
      <p:ext uri="{BB962C8B-B14F-4D97-AF65-F5344CB8AC3E}">
        <p14:creationId xmlns:p14="http://schemas.microsoft.com/office/powerpoint/2010/main" val="30135538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ECD1D20-FC8C-4904-B3F0-A83D363D3093}" type="datetimeFigureOut">
              <a:rPr lang="en-IN" smtClean="0"/>
              <a:t>28-07-2025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4B3E929A-1C36-4E57-A144-3B30827DA143}" type="slidenum">
              <a:rPr lang="en-IN" smtClean="0"/>
              <a:t>‹#›</a:t>
            </a:fld>
            <a:endParaRPr lang="en-IN"/>
          </a:p>
        </p:txBody>
      </p:sp>
    </p:spTree>
    <p:extLst>
      <p:ext uri="{BB962C8B-B14F-4D97-AF65-F5344CB8AC3E}">
        <p14:creationId xmlns:p14="http://schemas.microsoft.com/office/powerpoint/2010/main" val="36887778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ECD1D20-FC8C-4904-B3F0-A83D363D3093}" type="datetimeFigureOut">
              <a:rPr lang="en-IN" smtClean="0"/>
              <a:t>28-07-2025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B3E929A-1C36-4E57-A144-3B30827DA143}" type="slidenum">
              <a:rPr lang="en-IN" smtClean="0"/>
              <a:t>‹#›</a:t>
            </a:fld>
            <a:endParaRPr lang="en-IN"/>
          </a:p>
        </p:txBody>
      </p:sp>
    </p:spTree>
    <p:extLst>
      <p:ext uri="{BB962C8B-B14F-4D97-AF65-F5344CB8AC3E}">
        <p14:creationId xmlns:p14="http://schemas.microsoft.com/office/powerpoint/2010/main" val="22119229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ECD1D20-FC8C-4904-B3F0-A83D363D3093}" type="datetimeFigureOut">
              <a:rPr lang="en-IN" smtClean="0"/>
              <a:t>28-07-2025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B3E929A-1C36-4E57-A144-3B30827DA143}" type="slidenum">
              <a:rPr lang="en-IN" smtClean="0"/>
              <a:t>‹#›</a:t>
            </a:fld>
            <a:endParaRPr lang="en-IN"/>
          </a:p>
        </p:txBody>
      </p:sp>
    </p:spTree>
    <p:extLst>
      <p:ext uri="{BB962C8B-B14F-4D97-AF65-F5344CB8AC3E}">
        <p14:creationId xmlns:p14="http://schemas.microsoft.com/office/powerpoint/2010/main" val="32108350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ECD1D20-FC8C-4904-B3F0-A83D363D3093}" type="datetimeFigureOut">
              <a:rPr lang="en-IN" smtClean="0"/>
              <a:t>28-07-2025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B3E929A-1C36-4E57-A144-3B30827DA143}" type="slidenum">
              <a:rPr lang="en-IN" smtClean="0"/>
              <a:t>‹#›</a:t>
            </a:fld>
            <a:endParaRPr lang="en-IN"/>
          </a:p>
        </p:txBody>
      </p:sp>
    </p:spTree>
    <p:extLst>
      <p:ext uri="{BB962C8B-B14F-4D97-AF65-F5344CB8AC3E}">
        <p14:creationId xmlns:p14="http://schemas.microsoft.com/office/powerpoint/2010/main" val="31290968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ECD1D20-FC8C-4904-B3F0-A83D363D3093}" type="datetimeFigureOut">
              <a:rPr lang="en-IN" smtClean="0"/>
              <a:t>28-07-2025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B3E929A-1C36-4E57-A144-3B30827DA143}" type="slidenum">
              <a:rPr lang="en-IN" smtClean="0"/>
              <a:t>‹#›</a:t>
            </a:fld>
            <a:endParaRPr lang="en-IN"/>
          </a:p>
        </p:txBody>
      </p:sp>
    </p:spTree>
    <p:extLst>
      <p:ext uri="{BB962C8B-B14F-4D97-AF65-F5344CB8AC3E}">
        <p14:creationId xmlns:p14="http://schemas.microsoft.com/office/powerpoint/2010/main" val="40215806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ECD1D20-FC8C-4904-B3F0-A83D363D3093}" type="datetimeFigureOut">
              <a:rPr lang="en-IN" smtClean="0"/>
              <a:t>28-07-2025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B3E929A-1C36-4E57-A144-3B30827DA143}"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0481623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ECD1D20-FC8C-4904-B3F0-A83D363D3093}" type="datetimeFigureOut">
              <a:rPr lang="en-IN" smtClean="0"/>
              <a:t>28-07-2025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B3E929A-1C36-4E57-A144-3B30827DA143}" type="slidenum">
              <a:rPr lang="en-IN" smtClean="0"/>
              <a:t>‹#›</a:t>
            </a:fld>
            <a:endParaRPr lang="en-IN"/>
          </a:p>
        </p:txBody>
      </p:sp>
    </p:spTree>
    <p:extLst>
      <p:ext uri="{BB962C8B-B14F-4D97-AF65-F5344CB8AC3E}">
        <p14:creationId xmlns:p14="http://schemas.microsoft.com/office/powerpoint/2010/main" val="28008074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CECD1D20-FC8C-4904-B3F0-A83D363D3093}" type="datetimeFigureOut">
              <a:rPr lang="en-IN" smtClean="0"/>
              <a:t>28-07-2025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4B3E929A-1C36-4E57-A144-3B30827DA143}" type="slidenum">
              <a:rPr lang="en-IN" smtClean="0"/>
              <a:t>‹#›</a:t>
            </a:fld>
            <a:endParaRPr lang="en-IN"/>
          </a:p>
        </p:txBody>
      </p:sp>
    </p:spTree>
    <p:extLst>
      <p:ext uri="{BB962C8B-B14F-4D97-AF65-F5344CB8AC3E}">
        <p14:creationId xmlns:p14="http://schemas.microsoft.com/office/powerpoint/2010/main" val="30366464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CECD1D20-FC8C-4904-B3F0-A83D363D3093}" type="datetimeFigureOut">
              <a:rPr lang="en-IN" smtClean="0"/>
              <a:t>28-07-2025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4B3E929A-1C36-4E57-A144-3B30827DA143}" type="slidenum">
              <a:rPr lang="en-IN" smtClean="0"/>
              <a:t>‹#›</a:t>
            </a:fld>
            <a:endParaRPr lang="en-IN"/>
          </a:p>
        </p:txBody>
      </p:sp>
    </p:spTree>
    <p:extLst>
      <p:ext uri="{BB962C8B-B14F-4D97-AF65-F5344CB8AC3E}">
        <p14:creationId xmlns:p14="http://schemas.microsoft.com/office/powerpoint/2010/main" val="17259485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ECD1D20-FC8C-4904-B3F0-A83D363D3093}" type="datetimeFigureOut">
              <a:rPr lang="en-IN" smtClean="0"/>
              <a:t>28-07-2025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B3E929A-1C36-4E57-A144-3B30827DA143}" type="slidenum">
              <a:rPr lang="en-IN" smtClean="0"/>
              <a:t>‹#›</a:t>
            </a:fld>
            <a:endParaRPr lang="en-IN"/>
          </a:p>
        </p:txBody>
      </p:sp>
    </p:spTree>
    <p:extLst>
      <p:ext uri="{BB962C8B-B14F-4D97-AF65-F5344CB8AC3E}">
        <p14:creationId xmlns:p14="http://schemas.microsoft.com/office/powerpoint/2010/main" val="31064053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ECD1D20-FC8C-4904-B3F0-A83D363D3093}" type="datetimeFigureOut">
              <a:rPr lang="en-IN" smtClean="0"/>
              <a:t>28-07-2025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B3E929A-1C36-4E57-A144-3B30827DA143}" type="slidenum">
              <a:rPr lang="en-IN" smtClean="0"/>
              <a:t>‹#›</a:t>
            </a:fld>
            <a:endParaRPr lang="en-IN"/>
          </a:p>
        </p:txBody>
      </p:sp>
    </p:spTree>
    <p:extLst>
      <p:ext uri="{BB962C8B-B14F-4D97-AF65-F5344CB8AC3E}">
        <p14:creationId xmlns:p14="http://schemas.microsoft.com/office/powerpoint/2010/main" val="3793817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CECD1D20-FC8C-4904-B3F0-A83D363D3093}" type="datetimeFigureOut">
              <a:rPr lang="en-IN" smtClean="0"/>
              <a:t>28-07-2025</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4B3E929A-1C36-4E57-A144-3B30827DA143}" type="slidenum">
              <a:rPr lang="en-IN" smtClean="0"/>
              <a:t>‹#›</a:t>
            </a:fld>
            <a:endParaRPr lang="en-IN"/>
          </a:p>
        </p:txBody>
      </p:sp>
    </p:spTree>
    <p:extLst>
      <p:ext uri="{BB962C8B-B14F-4D97-AF65-F5344CB8AC3E}">
        <p14:creationId xmlns:p14="http://schemas.microsoft.com/office/powerpoint/2010/main" val="92103426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8436B1F-090B-4E99-4ABE-9A801729FD04}"/>
              </a:ext>
            </a:extLst>
          </p:cNvPr>
          <p:cNvSpPr>
            <a:spLocks noGrp="1"/>
          </p:cNvSpPr>
          <p:nvPr>
            <p:ph type="title"/>
          </p:nvPr>
        </p:nvSpPr>
        <p:spPr>
          <a:xfrm>
            <a:off x="1028095" y="2469573"/>
            <a:ext cx="10353761" cy="1326321"/>
          </a:xfrm>
        </p:spPr>
        <p:txBody>
          <a:bodyPr>
            <a:normAutofit/>
          </a:bodyPr>
          <a:lstStyle/>
          <a:p>
            <a:r>
              <a:rPr lang="en-US" sz="2400" dirty="0"/>
              <a:t>Credit risk management in commercial banks</a:t>
            </a:r>
            <a:endParaRPr lang="en-IN" sz="2400" dirty="0"/>
          </a:p>
        </p:txBody>
      </p:sp>
    </p:spTree>
    <p:extLst>
      <p:ext uri="{BB962C8B-B14F-4D97-AF65-F5344CB8AC3E}">
        <p14:creationId xmlns:p14="http://schemas.microsoft.com/office/powerpoint/2010/main" val="1483456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824E10-45B9-D6D6-1E90-ECBCAC935247}"/>
              </a:ext>
            </a:extLst>
          </p:cNvPr>
          <p:cNvSpPr>
            <a:spLocks noGrp="1"/>
          </p:cNvSpPr>
          <p:nvPr>
            <p:ph type="title"/>
          </p:nvPr>
        </p:nvSpPr>
        <p:spPr>
          <a:xfrm>
            <a:off x="649990" y="-259521"/>
            <a:ext cx="10353761" cy="1326321"/>
          </a:xfrm>
        </p:spPr>
        <p:txBody>
          <a:bodyPr>
            <a:normAutofit/>
          </a:bodyPr>
          <a:lstStyle/>
          <a:p>
            <a:r>
              <a:rPr lang="en-IN" sz="2800" dirty="0"/>
              <a:t>INTRODUCTION </a:t>
            </a:r>
          </a:p>
        </p:txBody>
      </p:sp>
      <p:sp>
        <p:nvSpPr>
          <p:cNvPr id="3" name="Content Placeholder 2">
            <a:extLst>
              <a:ext uri="{FF2B5EF4-FFF2-40B4-BE49-F238E27FC236}">
                <a16:creationId xmlns:a16="http://schemas.microsoft.com/office/drawing/2014/main" id="{435BDC3F-956C-0DAB-1EAD-F78B90C703D9}"/>
              </a:ext>
            </a:extLst>
          </p:cNvPr>
          <p:cNvSpPr>
            <a:spLocks noGrp="1"/>
          </p:cNvSpPr>
          <p:nvPr>
            <p:ph idx="1"/>
          </p:nvPr>
        </p:nvSpPr>
        <p:spPr>
          <a:xfrm>
            <a:off x="345062" y="890154"/>
            <a:ext cx="11501875" cy="5323609"/>
          </a:xfrm>
        </p:spPr>
        <p:txBody>
          <a:bodyPr>
            <a:noAutofit/>
          </a:bodyPr>
          <a:lstStyle/>
          <a:p>
            <a:pPr algn="just">
              <a:lnSpc>
                <a:spcPct val="150000"/>
              </a:lnSpc>
            </a:pPr>
            <a:r>
              <a:rPr lang="en-US" sz="1800" dirty="0"/>
              <a:t>Credit risk management in commercial banks is a fundamental aspect of financial stability and sustainable banking operations. Credit risk, which refers to the possibility that borrowers may fail to meet their obligations as agreed, is among the most significant risks faced by banks worldwide. </a:t>
            </a:r>
          </a:p>
          <a:p>
            <a:pPr algn="just">
              <a:lnSpc>
                <a:spcPct val="150000"/>
              </a:lnSpc>
            </a:pPr>
            <a:r>
              <a:rPr lang="en-US" sz="1800" dirty="0"/>
              <a:t>Given that lending activities constitute a core function of commercial banks, effective management of credit risk is crucial for minimizing potential losses and ensuring the overall health of the banking sector. </a:t>
            </a:r>
          </a:p>
          <a:p>
            <a:pPr algn="just">
              <a:lnSpc>
                <a:spcPct val="150000"/>
              </a:lnSpc>
            </a:pPr>
            <a:r>
              <a:rPr lang="en-US" sz="1800" dirty="0"/>
              <a:t>The importance of credit risk management has been underscored by numerous banking crises globally, where inadequate assessment and control of credit exposures have led to significant financial distress and, in extreme cases, bank failures. </a:t>
            </a:r>
          </a:p>
          <a:p>
            <a:pPr algn="just">
              <a:lnSpc>
                <a:spcPct val="150000"/>
              </a:lnSpc>
            </a:pPr>
            <a:r>
              <a:rPr lang="en-US" sz="1800" dirty="0"/>
              <a:t>In Nigeria, the commercial banking sector plays a pivotal role in economic development by mobilizing savings and allocating resources to productive sectors. However, the sector has faced persistent challenges related to non-performing loans (NPLs), which threaten its stability and growth. </a:t>
            </a:r>
            <a:endParaRPr lang="en-IN" sz="1800" dirty="0"/>
          </a:p>
        </p:txBody>
      </p:sp>
    </p:spTree>
    <p:extLst>
      <p:ext uri="{BB962C8B-B14F-4D97-AF65-F5344CB8AC3E}">
        <p14:creationId xmlns:p14="http://schemas.microsoft.com/office/powerpoint/2010/main" val="135160025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1</TotalTime>
  <Words>172</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Bookman Old Style</vt:lpstr>
      <vt:lpstr>Rockwell</vt:lpstr>
      <vt:lpstr>Damask</vt:lpstr>
      <vt:lpstr>Credit risk management in commercial banks</vt:lpstr>
      <vt:lpstr>INTRODUCTION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2025-07-28T16:00:13Z</dcterms:created>
  <dcterms:modified xsi:type="dcterms:W3CDTF">2025-07-28T16:01:44Z</dcterms:modified>
</cp:coreProperties>
</file>