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12DE802-8953-4D6A-A095-2C17A9D777DC}" type="datetimeFigureOut">
              <a:rPr lang="en-IN" smtClean="0"/>
              <a:t>27-07-2025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CF82BBD-7648-404B-9858-33BE4D26C4B3}" type="slidenum">
              <a:rPr lang="en-IN" smtClean="0"/>
              <a:t>‹#›</a:t>
            </a:fld>
            <a:endParaRPr lang="en-IN"/>
          </a:p>
        </p:txBody>
      </p:sp>
    </p:spTree>
    <p:extLst>
      <p:ext uri="{BB962C8B-B14F-4D97-AF65-F5344CB8AC3E}">
        <p14:creationId xmlns:p14="http://schemas.microsoft.com/office/powerpoint/2010/main" val="41462172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12DE802-8953-4D6A-A095-2C17A9D777DC}" type="datetimeFigureOut">
              <a:rPr lang="en-IN" smtClean="0"/>
              <a:t>27-07-2025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CF82BBD-7648-404B-9858-33BE4D26C4B3}" type="slidenum">
              <a:rPr lang="en-IN" smtClean="0"/>
              <a:t>‹#›</a:t>
            </a:fld>
            <a:endParaRPr lang="en-IN"/>
          </a:p>
        </p:txBody>
      </p:sp>
    </p:spTree>
    <p:extLst>
      <p:ext uri="{BB962C8B-B14F-4D97-AF65-F5344CB8AC3E}">
        <p14:creationId xmlns:p14="http://schemas.microsoft.com/office/powerpoint/2010/main" val="29519540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12DE802-8953-4D6A-A095-2C17A9D777DC}" type="datetimeFigureOut">
              <a:rPr lang="en-IN" smtClean="0"/>
              <a:t>27-07-2025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CF82BBD-7648-404B-9858-33BE4D26C4B3}" type="slidenum">
              <a:rPr lang="en-IN" smtClean="0"/>
              <a:t>‹#›</a:t>
            </a:fld>
            <a:endParaRPr lang="en-IN"/>
          </a:p>
        </p:txBody>
      </p:sp>
    </p:spTree>
    <p:extLst>
      <p:ext uri="{BB962C8B-B14F-4D97-AF65-F5344CB8AC3E}">
        <p14:creationId xmlns:p14="http://schemas.microsoft.com/office/powerpoint/2010/main" val="29060540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12DE802-8953-4D6A-A095-2C17A9D777DC}" type="datetimeFigureOut">
              <a:rPr lang="en-IN" smtClean="0"/>
              <a:t>27-07-2025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CF82BBD-7648-404B-9858-33BE4D26C4B3}" type="slidenum">
              <a:rPr lang="en-IN" smtClean="0"/>
              <a:t>‹#›</a:t>
            </a:fld>
            <a:endParaRPr lang="en-IN"/>
          </a:p>
        </p:txBody>
      </p:sp>
    </p:spTree>
    <p:extLst>
      <p:ext uri="{BB962C8B-B14F-4D97-AF65-F5344CB8AC3E}">
        <p14:creationId xmlns:p14="http://schemas.microsoft.com/office/powerpoint/2010/main" val="6195737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12DE802-8953-4D6A-A095-2C17A9D777DC}" type="datetimeFigureOut">
              <a:rPr lang="en-IN" smtClean="0"/>
              <a:t>27-07-2025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CCF82BBD-7648-404B-9858-33BE4D26C4B3}" type="slidenum">
              <a:rPr lang="en-IN" smtClean="0"/>
              <a:t>‹#›</a:t>
            </a:fld>
            <a:endParaRPr lang="en-IN"/>
          </a:p>
        </p:txBody>
      </p:sp>
    </p:spTree>
    <p:extLst>
      <p:ext uri="{BB962C8B-B14F-4D97-AF65-F5344CB8AC3E}">
        <p14:creationId xmlns:p14="http://schemas.microsoft.com/office/powerpoint/2010/main" val="25522621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12DE802-8953-4D6A-A095-2C17A9D777DC}" type="datetimeFigureOut">
              <a:rPr lang="en-IN" smtClean="0"/>
              <a:t>27-07-2025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CCF82BBD-7648-404B-9858-33BE4D26C4B3}" type="slidenum">
              <a:rPr lang="en-IN" smtClean="0"/>
              <a:t>‹#›</a:t>
            </a:fld>
            <a:endParaRPr lang="en-IN"/>
          </a:p>
        </p:txBody>
      </p:sp>
    </p:spTree>
    <p:extLst>
      <p:ext uri="{BB962C8B-B14F-4D97-AF65-F5344CB8AC3E}">
        <p14:creationId xmlns:p14="http://schemas.microsoft.com/office/powerpoint/2010/main" val="11111349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12DE802-8953-4D6A-A095-2C17A9D777DC}" type="datetimeFigureOut">
              <a:rPr lang="en-IN" smtClean="0"/>
              <a:t>27-07-2025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CCF82BBD-7648-404B-9858-33BE4D26C4B3}" type="slidenum">
              <a:rPr lang="en-IN" smtClean="0"/>
              <a:t>‹#›</a:t>
            </a:fld>
            <a:endParaRPr lang="en-IN"/>
          </a:p>
        </p:txBody>
      </p:sp>
    </p:spTree>
    <p:extLst>
      <p:ext uri="{BB962C8B-B14F-4D97-AF65-F5344CB8AC3E}">
        <p14:creationId xmlns:p14="http://schemas.microsoft.com/office/powerpoint/2010/main" val="16421337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12DE802-8953-4D6A-A095-2C17A9D777DC}" type="datetimeFigureOut">
              <a:rPr lang="en-IN" smtClean="0"/>
              <a:t>27-07-2025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CF82BBD-7648-404B-9858-33BE4D26C4B3}" type="slidenum">
              <a:rPr lang="en-IN" smtClean="0"/>
              <a:t>‹#›</a:t>
            </a:fld>
            <a:endParaRPr lang="en-IN"/>
          </a:p>
        </p:txBody>
      </p:sp>
    </p:spTree>
    <p:extLst>
      <p:ext uri="{BB962C8B-B14F-4D97-AF65-F5344CB8AC3E}">
        <p14:creationId xmlns:p14="http://schemas.microsoft.com/office/powerpoint/2010/main" val="37292247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12DE802-8953-4D6A-A095-2C17A9D777DC}" type="datetimeFigureOut">
              <a:rPr lang="en-IN" smtClean="0"/>
              <a:t>27-07-2025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CF82BBD-7648-404B-9858-33BE4D26C4B3}" type="slidenum">
              <a:rPr lang="en-IN" smtClean="0"/>
              <a:t>‹#›</a:t>
            </a:fld>
            <a:endParaRPr lang="en-IN"/>
          </a:p>
        </p:txBody>
      </p:sp>
    </p:spTree>
    <p:extLst>
      <p:ext uri="{BB962C8B-B14F-4D97-AF65-F5344CB8AC3E}">
        <p14:creationId xmlns:p14="http://schemas.microsoft.com/office/powerpoint/2010/main" val="21021555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12DE802-8953-4D6A-A095-2C17A9D777DC}" type="datetimeFigureOut">
              <a:rPr lang="en-IN" smtClean="0"/>
              <a:t>27-07-2025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CF82BBD-7648-404B-9858-33BE4D26C4B3}" type="slidenum">
              <a:rPr lang="en-IN" smtClean="0"/>
              <a:t>‹#›</a:t>
            </a:fld>
            <a:endParaRPr lang="en-IN"/>
          </a:p>
        </p:txBody>
      </p:sp>
    </p:spTree>
    <p:extLst>
      <p:ext uri="{BB962C8B-B14F-4D97-AF65-F5344CB8AC3E}">
        <p14:creationId xmlns:p14="http://schemas.microsoft.com/office/powerpoint/2010/main" val="18952391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12DE802-8953-4D6A-A095-2C17A9D777DC}" type="datetimeFigureOut">
              <a:rPr lang="en-IN" smtClean="0"/>
              <a:t>27-07-2025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CF82BBD-7648-404B-9858-33BE4D26C4B3}" type="slidenum">
              <a:rPr lang="en-IN" smtClean="0"/>
              <a:t>‹#›</a:t>
            </a:fld>
            <a:endParaRPr lang="en-IN"/>
          </a:p>
        </p:txBody>
      </p:sp>
    </p:spTree>
    <p:extLst>
      <p:ext uri="{BB962C8B-B14F-4D97-AF65-F5344CB8AC3E}">
        <p14:creationId xmlns:p14="http://schemas.microsoft.com/office/powerpoint/2010/main" val="21914594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12DE802-8953-4D6A-A095-2C17A9D777DC}" type="datetimeFigureOut">
              <a:rPr lang="en-IN" smtClean="0"/>
              <a:t>27-07-2025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CF82BBD-7648-404B-9858-33BE4D26C4B3}" type="slidenum">
              <a:rPr lang="en-IN" smtClean="0"/>
              <a:t>‹#›</a:t>
            </a:fld>
            <a:endParaRPr lang="en-IN"/>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8312952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12DE802-8953-4D6A-A095-2C17A9D777DC}" type="datetimeFigureOut">
              <a:rPr lang="en-IN" smtClean="0"/>
              <a:t>27-07-2025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CF82BBD-7648-404B-9858-33BE4D26C4B3}" type="slidenum">
              <a:rPr lang="en-IN" smtClean="0"/>
              <a:t>‹#›</a:t>
            </a:fld>
            <a:endParaRPr lang="en-IN"/>
          </a:p>
        </p:txBody>
      </p:sp>
    </p:spTree>
    <p:extLst>
      <p:ext uri="{BB962C8B-B14F-4D97-AF65-F5344CB8AC3E}">
        <p14:creationId xmlns:p14="http://schemas.microsoft.com/office/powerpoint/2010/main" val="15034669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012DE802-8953-4D6A-A095-2C17A9D777DC}" type="datetimeFigureOut">
              <a:rPr lang="en-IN" smtClean="0"/>
              <a:t>27-07-2025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CCF82BBD-7648-404B-9858-33BE4D26C4B3}" type="slidenum">
              <a:rPr lang="en-IN" smtClean="0"/>
              <a:t>‹#›</a:t>
            </a:fld>
            <a:endParaRPr lang="en-IN"/>
          </a:p>
        </p:txBody>
      </p:sp>
    </p:spTree>
    <p:extLst>
      <p:ext uri="{BB962C8B-B14F-4D97-AF65-F5344CB8AC3E}">
        <p14:creationId xmlns:p14="http://schemas.microsoft.com/office/powerpoint/2010/main" val="23252625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012DE802-8953-4D6A-A095-2C17A9D777DC}" type="datetimeFigureOut">
              <a:rPr lang="en-IN" smtClean="0"/>
              <a:t>27-07-2025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CCF82BBD-7648-404B-9858-33BE4D26C4B3}" type="slidenum">
              <a:rPr lang="en-IN" smtClean="0"/>
              <a:t>‹#›</a:t>
            </a:fld>
            <a:endParaRPr lang="en-IN"/>
          </a:p>
        </p:txBody>
      </p:sp>
    </p:spTree>
    <p:extLst>
      <p:ext uri="{BB962C8B-B14F-4D97-AF65-F5344CB8AC3E}">
        <p14:creationId xmlns:p14="http://schemas.microsoft.com/office/powerpoint/2010/main" val="36424953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12DE802-8953-4D6A-A095-2C17A9D777DC}" type="datetimeFigureOut">
              <a:rPr lang="en-IN" smtClean="0"/>
              <a:t>27-07-2025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CF82BBD-7648-404B-9858-33BE4D26C4B3}" type="slidenum">
              <a:rPr lang="en-IN" smtClean="0"/>
              <a:t>‹#›</a:t>
            </a:fld>
            <a:endParaRPr lang="en-IN"/>
          </a:p>
        </p:txBody>
      </p:sp>
    </p:spTree>
    <p:extLst>
      <p:ext uri="{BB962C8B-B14F-4D97-AF65-F5344CB8AC3E}">
        <p14:creationId xmlns:p14="http://schemas.microsoft.com/office/powerpoint/2010/main" val="20555547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12DE802-8953-4D6A-A095-2C17A9D777DC}" type="datetimeFigureOut">
              <a:rPr lang="en-IN" smtClean="0"/>
              <a:t>27-07-2025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CF82BBD-7648-404B-9858-33BE4D26C4B3}" type="slidenum">
              <a:rPr lang="en-IN" smtClean="0"/>
              <a:t>‹#›</a:t>
            </a:fld>
            <a:endParaRPr lang="en-IN"/>
          </a:p>
        </p:txBody>
      </p:sp>
    </p:spTree>
    <p:extLst>
      <p:ext uri="{BB962C8B-B14F-4D97-AF65-F5344CB8AC3E}">
        <p14:creationId xmlns:p14="http://schemas.microsoft.com/office/powerpoint/2010/main" val="12741471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012DE802-8953-4D6A-A095-2C17A9D777DC}" type="datetimeFigureOut">
              <a:rPr lang="en-IN" smtClean="0"/>
              <a:t>27-07-2025</a:t>
            </a:fld>
            <a:endParaRPr lang="en-IN"/>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CCF82BBD-7648-404B-9858-33BE4D26C4B3}" type="slidenum">
              <a:rPr lang="en-IN" smtClean="0"/>
              <a:t>‹#›</a:t>
            </a:fld>
            <a:endParaRPr lang="en-IN"/>
          </a:p>
        </p:txBody>
      </p:sp>
    </p:spTree>
    <p:extLst>
      <p:ext uri="{BB962C8B-B14F-4D97-AF65-F5344CB8AC3E}">
        <p14:creationId xmlns:p14="http://schemas.microsoft.com/office/powerpoint/2010/main" val="633734674"/>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6FCC1E5-99E1-52EF-EC7F-9DA207B73DAB}"/>
              </a:ext>
            </a:extLst>
          </p:cNvPr>
          <p:cNvSpPr>
            <a:spLocks noGrp="1"/>
          </p:cNvSpPr>
          <p:nvPr>
            <p:ph type="title"/>
          </p:nvPr>
        </p:nvSpPr>
        <p:spPr>
          <a:xfrm>
            <a:off x="1059268" y="2765839"/>
            <a:ext cx="10353761" cy="1326321"/>
          </a:xfrm>
        </p:spPr>
        <p:txBody>
          <a:bodyPr>
            <a:normAutofit/>
          </a:bodyPr>
          <a:lstStyle/>
          <a:p>
            <a:r>
              <a:rPr lang="en-US" sz="2800" dirty="0"/>
              <a:t>The impact of risk management on profitability of banks</a:t>
            </a:r>
            <a:endParaRPr lang="en-IN" sz="2800" dirty="0"/>
          </a:p>
        </p:txBody>
      </p:sp>
    </p:spTree>
    <p:extLst>
      <p:ext uri="{BB962C8B-B14F-4D97-AF65-F5344CB8AC3E}">
        <p14:creationId xmlns:p14="http://schemas.microsoft.com/office/powerpoint/2010/main" val="28042660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883782-2573-F42A-6FF3-90F6856EB16C}"/>
              </a:ext>
            </a:extLst>
          </p:cNvPr>
          <p:cNvSpPr>
            <a:spLocks noGrp="1"/>
          </p:cNvSpPr>
          <p:nvPr>
            <p:ph type="title"/>
          </p:nvPr>
        </p:nvSpPr>
        <p:spPr>
          <a:xfrm>
            <a:off x="1017704" y="-259521"/>
            <a:ext cx="10353761" cy="1326321"/>
          </a:xfrm>
        </p:spPr>
        <p:txBody>
          <a:bodyPr>
            <a:normAutofit/>
          </a:bodyPr>
          <a:lstStyle/>
          <a:p>
            <a:r>
              <a:rPr lang="en-IN" sz="2800" dirty="0"/>
              <a:t>introduction</a:t>
            </a:r>
          </a:p>
        </p:txBody>
      </p:sp>
      <p:sp>
        <p:nvSpPr>
          <p:cNvPr id="3" name="Content Placeholder 2">
            <a:extLst>
              <a:ext uri="{FF2B5EF4-FFF2-40B4-BE49-F238E27FC236}">
                <a16:creationId xmlns:a16="http://schemas.microsoft.com/office/drawing/2014/main" id="{7DD20793-F4D7-FF5B-76E1-2CD038CC2265}"/>
              </a:ext>
            </a:extLst>
          </p:cNvPr>
          <p:cNvSpPr>
            <a:spLocks noGrp="1"/>
          </p:cNvSpPr>
          <p:nvPr>
            <p:ph idx="1"/>
          </p:nvPr>
        </p:nvSpPr>
        <p:spPr>
          <a:xfrm>
            <a:off x="540326" y="945573"/>
            <a:ext cx="10831139" cy="5527963"/>
          </a:xfrm>
        </p:spPr>
        <p:txBody>
          <a:bodyPr>
            <a:normAutofit/>
          </a:bodyPr>
          <a:lstStyle/>
          <a:p>
            <a:pPr algn="just">
              <a:lnSpc>
                <a:spcPct val="170000"/>
              </a:lnSpc>
            </a:pPr>
            <a:r>
              <a:rPr lang="en-US" sz="1800" dirty="0"/>
              <a:t>In the contemporary banking environment, risk management has emerged as a fundamental pillar that significantly influences the sustainability and profitability of financial institutions. Banks operate in highly dynamic and volatile markets, facing a myriad of risks ranging from credit risk, market risk, operational risk, liquidity risk, to regulatory and reputational risks. </a:t>
            </a:r>
          </a:p>
          <a:p>
            <a:pPr algn="just">
              <a:lnSpc>
                <a:spcPct val="170000"/>
              </a:lnSpc>
            </a:pPr>
            <a:r>
              <a:rPr lang="en-US" sz="1800" dirty="0"/>
              <a:t>The ability of banks to identify, assess, and effectively manage these risks determines not only their financial stability but also their profitability and competitive advantage. </a:t>
            </a:r>
          </a:p>
          <a:p>
            <a:pPr algn="just">
              <a:lnSpc>
                <a:spcPct val="170000"/>
              </a:lnSpc>
            </a:pPr>
            <a:r>
              <a:rPr lang="en-US" sz="1800" dirty="0"/>
              <a:t>Over the years, the banking sector has witnessed numerous financial crises and failures, many of which were attributed to inadequate risk management practices. Consequently, regulatory bodies worldwide have emphasized the importance of robust risk management frameworks to safeguard banks’ assets and protect stakeholders’ interests. </a:t>
            </a:r>
            <a:endParaRPr lang="en-IN" sz="1800" dirty="0"/>
          </a:p>
        </p:txBody>
      </p:sp>
    </p:spTree>
    <p:extLst>
      <p:ext uri="{BB962C8B-B14F-4D97-AF65-F5344CB8AC3E}">
        <p14:creationId xmlns:p14="http://schemas.microsoft.com/office/powerpoint/2010/main" val="121565524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docProps/app.xml><?xml version="1.0" encoding="utf-8"?>
<Properties xmlns="http://schemas.openxmlformats.org/officeDocument/2006/extended-properties" xmlns:vt="http://schemas.openxmlformats.org/officeDocument/2006/docPropsVTypes">
  <Template>Damask</Template>
  <TotalTime>1</TotalTime>
  <Words>148</Words>
  <Application>Microsoft Office PowerPoint</Application>
  <PresentationFormat>Widescreen</PresentationFormat>
  <Paragraphs>5</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Bookman Old Style</vt:lpstr>
      <vt:lpstr>Rockwell</vt:lpstr>
      <vt:lpstr>Damask</vt:lpstr>
      <vt:lpstr>The impact of risk management on profitability of banks</vt:lpstr>
      <vt:lpstr>introduction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2025-07-27T11:43:33Z</dcterms:created>
  <dcterms:modified xsi:type="dcterms:W3CDTF">2025-07-27T11:45:09Z</dcterms:modified>
</cp:coreProperties>
</file>