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136952049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2960482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4229456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3A2541-C23A-49BF-97BB-DAD9944BFD28}"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2764628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3A2541-C23A-49BF-97BB-DAD9944BFD28}" type="datetimeFigureOut">
              <a:rPr lang="en-IN" smtClean="0"/>
              <a:t>27-07-2025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3690100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73A2541-C23A-49BF-97BB-DAD9944BFD28}" type="datetimeFigureOut">
              <a:rPr lang="en-IN" smtClean="0"/>
              <a:t>27-07-2025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1222124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73A2541-C23A-49BF-97BB-DAD9944BFD28}" type="datetimeFigureOut">
              <a:rPr lang="en-IN" smtClean="0"/>
              <a:t>27-07-2025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1339122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3A2541-C23A-49BF-97BB-DAD9944BFD28}"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207424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3A2541-C23A-49BF-97BB-DAD9944BFD28}"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888449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3A2541-C23A-49BF-97BB-DAD9944BFD28}"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729065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347201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11069179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34646849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32454961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26103759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5551666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3A2541-C23A-49BF-97BB-DAD9944BFD28}"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F8250-6F26-456D-9E75-E29E3E7D07EE}" type="slidenum">
              <a:rPr lang="en-IN" smtClean="0"/>
              <a:t>‹#›</a:t>
            </a:fld>
            <a:endParaRPr lang="en-IN"/>
          </a:p>
        </p:txBody>
      </p:sp>
    </p:spTree>
    <p:extLst>
      <p:ext uri="{BB962C8B-B14F-4D97-AF65-F5344CB8AC3E}">
        <p14:creationId xmlns:p14="http://schemas.microsoft.com/office/powerpoint/2010/main" val="2340547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73A2541-C23A-49BF-97BB-DAD9944BFD28}" type="datetimeFigureOut">
              <a:rPr lang="en-IN" smtClean="0"/>
              <a:t>27-07-2025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C0F8250-6F26-456D-9E75-E29E3E7D07EE}" type="slidenum">
              <a:rPr lang="en-IN" smtClean="0"/>
              <a:t>‹#›</a:t>
            </a:fld>
            <a:endParaRPr lang="en-IN"/>
          </a:p>
        </p:txBody>
      </p:sp>
    </p:spTree>
    <p:extLst>
      <p:ext uri="{BB962C8B-B14F-4D97-AF65-F5344CB8AC3E}">
        <p14:creationId xmlns:p14="http://schemas.microsoft.com/office/powerpoint/2010/main" val="389567298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D19B103-2325-6021-1632-B10DE4B5D6EA}"/>
              </a:ext>
            </a:extLst>
          </p:cNvPr>
          <p:cNvSpPr>
            <a:spLocks noGrp="1"/>
          </p:cNvSpPr>
          <p:nvPr>
            <p:ph type="title"/>
          </p:nvPr>
        </p:nvSpPr>
        <p:spPr>
          <a:xfrm>
            <a:off x="1153392" y="2615046"/>
            <a:ext cx="10131425" cy="1456267"/>
          </a:xfrm>
        </p:spPr>
        <p:txBody>
          <a:bodyPr/>
          <a:lstStyle/>
          <a:p>
            <a:pPr algn="ctr"/>
            <a:r>
              <a:rPr lang="en-US" b="1" dirty="0"/>
              <a:t>Flood hazard mapping and risk management in parts of </a:t>
            </a:r>
            <a:r>
              <a:rPr lang="en-US" b="1" dirty="0" err="1"/>
              <a:t>lagos</a:t>
            </a:r>
            <a:r>
              <a:rPr lang="en-US" b="1" dirty="0"/>
              <a:t> state</a:t>
            </a:r>
            <a:endParaRPr lang="en-IN" b="1" dirty="0"/>
          </a:p>
        </p:txBody>
      </p:sp>
    </p:spTree>
    <p:extLst>
      <p:ext uri="{BB962C8B-B14F-4D97-AF65-F5344CB8AC3E}">
        <p14:creationId xmlns:p14="http://schemas.microsoft.com/office/powerpoint/2010/main" val="287445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4FF74-0EB9-60AA-2758-A858D0BC5940}"/>
              </a:ext>
            </a:extLst>
          </p:cNvPr>
          <p:cNvSpPr>
            <a:spLocks noGrp="1"/>
          </p:cNvSpPr>
          <p:nvPr>
            <p:ph type="title"/>
          </p:nvPr>
        </p:nvSpPr>
        <p:spPr>
          <a:xfrm>
            <a:off x="31174" y="-389467"/>
            <a:ext cx="10131425" cy="1456267"/>
          </a:xfrm>
        </p:spPr>
        <p:txBody>
          <a:bodyPr/>
          <a:lstStyle/>
          <a:p>
            <a:r>
              <a:rPr lang="en-IN" dirty="0"/>
              <a:t>introduction </a:t>
            </a:r>
          </a:p>
        </p:txBody>
      </p:sp>
      <p:sp>
        <p:nvSpPr>
          <p:cNvPr id="3" name="Content Placeholder 2">
            <a:extLst>
              <a:ext uri="{FF2B5EF4-FFF2-40B4-BE49-F238E27FC236}">
                <a16:creationId xmlns:a16="http://schemas.microsoft.com/office/drawing/2014/main" id="{AD10CAD9-5969-71D7-39AD-CABF89FA703F}"/>
              </a:ext>
            </a:extLst>
          </p:cNvPr>
          <p:cNvSpPr>
            <a:spLocks noGrp="1"/>
          </p:cNvSpPr>
          <p:nvPr>
            <p:ph idx="1"/>
          </p:nvPr>
        </p:nvSpPr>
        <p:spPr>
          <a:xfrm>
            <a:off x="415637" y="659822"/>
            <a:ext cx="10858500" cy="5761759"/>
          </a:xfrm>
        </p:spPr>
        <p:txBody>
          <a:bodyPr>
            <a:noAutofit/>
          </a:bodyPr>
          <a:lstStyle/>
          <a:p>
            <a:pPr algn="just">
              <a:lnSpc>
                <a:spcPct val="160000"/>
              </a:lnSpc>
            </a:pPr>
            <a:r>
              <a:rPr lang="en-US" dirty="0"/>
              <a:t>Flooding is one of the most frequent and devastating natural disasters affecting urban environments, and Lagos State, Nigeria, is particularly vulnerable due to its low-lying coastal geography, rapid urbanization, poor drainage systems, and high population density. </a:t>
            </a:r>
          </a:p>
          <a:p>
            <a:pPr algn="just">
              <a:lnSpc>
                <a:spcPct val="160000"/>
              </a:lnSpc>
            </a:pPr>
            <a:r>
              <a:rPr lang="en-US" dirty="0"/>
              <a:t>The city, located along the Atlantic coast, experiences both coastal and pluvial (rain-related) flooding, which have led to significant socioeconomic losses, displacement of people, destruction of infrastructure, and environmental degradation. In recent decades, flooding in Lagos has intensified due to climate change, which is causing more erratic and intense rainfall, as well as sea-level rise. </a:t>
            </a:r>
          </a:p>
          <a:p>
            <a:pPr algn="just">
              <a:lnSpc>
                <a:spcPct val="160000"/>
              </a:lnSpc>
            </a:pPr>
            <a:r>
              <a:rPr lang="en-US" dirty="0"/>
              <a:t>This, combined with unregulated urban development, blocked waterways, and poor solid waste management, has exacerbated the city's exposure and vulnerability to flood </a:t>
            </a:r>
            <a:r>
              <a:rPr lang="en-US" dirty="0" err="1"/>
              <a:t>risks.The</a:t>
            </a:r>
            <a:r>
              <a:rPr lang="en-US" dirty="0"/>
              <a:t> need for a systematic and data-driven approach to flood hazard mapping and risk management has never been more urgent. </a:t>
            </a:r>
            <a:endParaRPr lang="en-IN" dirty="0"/>
          </a:p>
        </p:txBody>
      </p:sp>
    </p:spTree>
    <p:extLst>
      <p:ext uri="{BB962C8B-B14F-4D97-AF65-F5344CB8AC3E}">
        <p14:creationId xmlns:p14="http://schemas.microsoft.com/office/powerpoint/2010/main" val="5463474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TotalTime>
  <Words>172</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Flood hazard mapping and risk management in parts of lagos state</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2025-07-27T04:02:43Z</dcterms:created>
  <dcterms:modified xsi:type="dcterms:W3CDTF">2025-07-27T04:06:19Z</dcterms:modified>
</cp:coreProperties>
</file>