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EE17B6E-9A62-4957-ABFB-1B031A78DEC2}" type="datetimeFigureOut">
              <a:rPr lang="en-IN" smtClean="0"/>
              <a:t>16-07-2025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9D752D4-9D85-48F4-B689-452E1FD80792}" type="slidenum">
              <a:rPr lang="en-IN" smtClean="0"/>
              <a:t>‹#›</a:t>
            </a:fld>
            <a:endParaRPr lang="en-IN"/>
          </a:p>
        </p:txBody>
      </p:sp>
    </p:spTree>
    <p:extLst>
      <p:ext uri="{BB962C8B-B14F-4D97-AF65-F5344CB8AC3E}">
        <p14:creationId xmlns:p14="http://schemas.microsoft.com/office/powerpoint/2010/main" val="21221370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EE17B6E-9A62-4957-ABFB-1B031A78DEC2}" type="datetimeFigureOut">
              <a:rPr lang="en-IN" smtClean="0"/>
              <a:t>16-07-2025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9D752D4-9D85-48F4-B689-452E1FD80792}" type="slidenum">
              <a:rPr lang="en-IN" smtClean="0"/>
              <a:t>‹#›</a:t>
            </a:fld>
            <a:endParaRPr lang="en-IN"/>
          </a:p>
        </p:txBody>
      </p:sp>
    </p:spTree>
    <p:extLst>
      <p:ext uri="{BB962C8B-B14F-4D97-AF65-F5344CB8AC3E}">
        <p14:creationId xmlns:p14="http://schemas.microsoft.com/office/powerpoint/2010/main" val="3178405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EE17B6E-9A62-4957-ABFB-1B031A78DEC2}" type="datetimeFigureOut">
              <a:rPr lang="en-IN" smtClean="0"/>
              <a:t>16-07-2025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9D752D4-9D85-48F4-B689-452E1FD80792}" type="slidenum">
              <a:rPr lang="en-IN" smtClean="0"/>
              <a:t>‹#›</a:t>
            </a:fld>
            <a:endParaRPr lang="en-IN"/>
          </a:p>
        </p:txBody>
      </p:sp>
    </p:spTree>
    <p:extLst>
      <p:ext uri="{BB962C8B-B14F-4D97-AF65-F5344CB8AC3E}">
        <p14:creationId xmlns:p14="http://schemas.microsoft.com/office/powerpoint/2010/main" val="9729882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EE17B6E-9A62-4957-ABFB-1B031A78DEC2}" type="datetimeFigureOut">
              <a:rPr lang="en-IN" smtClean="0"/>
              <a:t>16-07-2025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9D752D4-9D85-48F4-B689-452E1FD80792}" type="slidenum">
              <a:rPr lang="en-IN" smtClean="0"/>
              <a:t>‹#›</a:t>
            </a:fld>
            <a:endParaRPr lang="en-IN"/>
          </a:p>
        </p:txBody>
      </p:sp>
    </p:spTree>
    <p:extLst>
      <p:ext uri="{BB962C8B-B14F-4D97-AF65-F5344CB8AC3E}">
        <p14:creationId xmlns:p14="http://schemas.microsoft.com/office/powerpoint/2010/main" val="14871654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EE17B6E-9A62-4957-ABFB-1B031A78DEC2}" type="datetimeFigureOut">
              <a:rPr lang="en-IN" smtClean="0"/>
              <a:t>16-07-2025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F9D752D4-9D85-48F4-B689-452E1FD80792}" type="slidenum">
              <a:rPr lang="en-IN" smtClean="0"/>
              <a:t>‹#›</a:t>
            </a:fld>
            <a:endParaRPr lang="en-IN"/>
          </a:p>
        </p:txBody>
      </p:sp>
    </p:spTree>
    <p:extLst>
      <p:ext uri="{BB962C8B-B14F-4D97-AF65-F5344CB8AC3E}">
        <p14:creationId xmlns:p14="http://schemas.microsoft.com/office/powerpoint/2010/main" val="2469622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EE17B6E-9A62-4957-ABFB-1B031A78DEC2}" type="datetimeFigureOut">
              <a:rPr lang="en-IN" smtClean="0"/>
              <a:t>16-07-2025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9D752D4-9D85-48F4-B689-452E1FD80792}" type="slidenum">
              <a:rPr lang="en-IN" smtClean="0"/>
              <a:t>‹#›</a:t>
            </a:fld>
            <a:endParaRPr lang="en-IN"/>
          </a:p>
        </p:txBody>
      </p:sp>
    </p:spTree>
    <p:extLst>
      <p:ext uri="{BB962C8B-B14F-4D97-AF65-F5344CB8AC3E}">
        <p14:creationId xmlns:p14="http://schemas.microsoft.com/office/powerpoint/2010/main" val="26077830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E17B6E-9A62-4957-ABFB-1B031A78DEC2}" type="datetimeFigureOut">
              <a:rPr lang="en-IN" smtClean="0"/>
              <a:t>16-07-2025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F9D752D4-9D85-48F4-B689-452E1FD80792}" type="slidenum">
              <a:rPr lang="en-IN" smtClean="0"/>
              <a:t>‹#›</a:t>
            </a:fld>
            <a:endParaRPr lang="en-IN"/>
          </a:p>
        </p:txBody>
      </p:sp>
    </p:spTree>
    <p:extLst>
      <p:ext uri="{BB962C8B-B14F-4D97-AF65-F5344CB8AC3E}">
        <p14:creationId xmlns:p14="http://schemas.microsoft.com/office/powerpoint/2010/main" val="17095157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EE17B6E-9A62-4957-ABFB-1B031A78DEC2}" type="datetimeFigureOut">
              <a:rPr lang="en-IN" smtClean="0"/>
              <a:t>16-07-2025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9D752D4-9D85-48F4-B689-452E1FD80792}" type="slidenum">
              <a:rPr lang="en-IN" smtClean="0"/>
              <a:t>‹#›</a:t>
            </a:fld>
            <a:endParaRPr lang="en-IN"/>
          </a:p>
        </p:txBody>
      </p:sp>
    </p:spTree>
    <p:extLst>
      <p:ext uri="{BB962C8B-B14F-4D97-AF65-F5344CB8AC3E}">
        <p14:creationId xmlns:p14="http://schemas.microsoft.com/office/powerpoint/2010/main" val="42111442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EE17B6E-9A62-4957-ABFB-1B031A78DEC2}" type="datetimeFigureOut">
              <a:rPr lang="en-IN" smtClean="0"/>
              <a:t>16-07-2025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9D752D4-9D85-48F4-B689-452E1FD80792}" type="slidenum">
              <a:rPr lang="en-IN" smtClean="0"/>
              <a:t>‹#›</a:t>
            </a:fld>
            <a:endParaRPr lang="en-IN"/>
          </a:p>
        </p:txBody>
      </p:sp>
    </p:spTree>
    <p:extLst>
      <p:ext uri="{BB962C8B-B14F-4D97-AF65-F5344CB8AC3E}">
        <p14:creationId xmlns:p14="http://schemas.microsoft.com/office/powerpoint/2010/main" val="17286512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EE17B6E-9A62-4957-ABFB-1B031A78DEC2}" type="datetimeFigureOut">
              <a:rPr lang="en-IN" smtClean="0"/>
              <a:t>16-07-2025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9D752D4-9D85-48F4-B689-452E1FD80792}" type="slidenum">
              <a:rPr lang="en-IN" smtClean="0"/>
              <a:t>‹#›</a:t>
            </a:fld>
            <a:endParaRPr lang="en-IN"/>
          </a:p>
        </p:txBody>
      </p:sp>
    </p:spTree>
    <p:extLst>
      <p:ext uri="{BB962C8B-B14F-4D97-AF65-F5344CB8AC3E}">
        <p14:creationId xmlns:p14="http://schemas.microsoft.com/office/powerpoint/2010/main" val="14715500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EE17B6E-9A62-4957-ABFB-1B031A78DEC2}" type="datetimeFigureOut">
              <a:rPr lang="en-IN" smtClean="0"/>
              <a:t>16-07-2025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9D752D4-9D85-48F4-B689-452E1FD80792}"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9545067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EE17B6E-9A62-4957-ABFB-1B031A78DEC2}" type="datetimeFigureOut">
              <a:rPr lang="en-IN" smtClean="0"/>
              <a:t>16-07-2025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9D752D4-9D85-48F4-B689-452E1FD80792}" type="slidenum">
              <a:rPr lang="en-IN" smtClean="0"/>
              <a:t>‹#›</a:t>
            </a:fld>
            <a:endParaRPr lang="en-IN"/>
          </a:p>
        </p:txBody>
      </p:sp>
    </p:spTree>
    <p:extLst>
      <p:ext uri="{BB962C8B-B14F-4D97-AF65-F5344CB8AC3E}">
        <p14:creationId xmlns:p14="http://schemas.microsoft.com/office/powerpoint/2010/main" val="32798050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EE17B6E-9A62-4957-ABFB-1B031A78DEC2}" type="datetimeFigureOut">
              <a:rPr lang="en-IN" smtClean="0"/>
              <a:t>16-07-2025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9D752D4-9D85-48F4-B689-452E1FD80792}"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6063047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EE17B6E-9A62-4957-ABFB-1B031A78DEC2}" type="datetimeFigureOut">
              <a:rPr lang="en-IN" smtClean="0"/>
              <a:t>16-07-2025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9D752D4-9D85-48F4-B689-452E1FD80792}" type="slidenum">
              <a:rPr lang="en-IN" smtClean="0"/>
              <a:t>‹#›</a:t>
            </a:fld>
            <a:endParaRPr lang="en-IN"/>
          </a:p>
        </p:txBody>
      </p:sp>
    </p:spTree>
    <p:extLst>
      <p:ext uri="{BB962C8B-B14F-4D97-AF65-F5344CB8AC3E}">
        <p14:creationId xmlns:p14="http://schemas.microsoft.com/office/powerpoint/2010/main" val="6824958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EE17B6E-9A62-4957-ABFB-1B031A78DEC2}" type="datetimeFigureOut">
              <a:rPr lang="en-IN" smtClean="0"/>
              <a:t>16-07-2025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9D752D4-9D85-48F4-B689-452E1FD80792}" type="slidenum">
              <a:rPr lang="en-IN" smtClean="0"/>
              <a:t>‹#›</a:t>
            </a:fld>
            <a:endParaRPr lang="en-IN"/>
          </a:p>
        </p:txBody>
      </p:sp>
    </p:spTree>
    <p:extLst>
      <p:ext uri="{BB962C8B-B14F-4D97-AF65-F5344CB8AC3E}">
        <p14:creationId xmlns:p14="http://schemas.microsoft.com/office/powerpoint/2010/main" val="30513659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EE17B6E-9A62-4957-ABFB-1B031A78DEC2}" type="datetimeFigureOut">
              <a:rPr lang="en-IN" smtClean="0"/>
              <a:t>16-07-2025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9D752D4-9D85-48F4-B689-452E1FD80792}" type="slidenum">
              <a:rPr lang="en-IN" smtClean="0"/>
              <a:t>‹#›</a:t>
            </a:fld>
            <a:endParaRPr lang="en-IN"/>
          </a:p>
        </p:txBody>
      </p:sp>
    </p:spTree>
    <p:extLst>
      <p:ext uri="{BB962C8B-B14F-4D97-AF65-F5344CB8AC3E}">
        <p14:creationId xmlns:p14="http://schemas.microsoft.com/office/powerpoint/2010/main" val="28740931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EE17B6E-9A62-4957-ABFB-1B031A78DEC2}" type="datetimeFigureOut">
              <a:rPr lang="en-IN" smtClean="0"/>
              <a:t>16-07-2025</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9D752D4-9D85-48F4-B689-452E1FD80792}" type="slidenum">
              <a:rPr lang="en-IN" smtClean="0"/>
              <a:t>‹#›</a:t>
            </a:fld>
            <a:endParaRPr lang="en-IN"/>
          </a:p>
        </p:txBody>
      </p:sp>
    </p:spTree>
    <p:extLst>
      <p:ext uri="{BB962C8B-B14F-4D97-AF65-F5344CB8AC3E}">
        <p14:creationId xmlns:p14="http://schemas.microsoft.com/office/powerpoint/2010/main" val="37756544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0E5B980-F882-1F21-6BC9-B6ECDB738109}"/>
              </a:ext>
            </a:extLst>
          </p:cNvPr>
          <p:cNvSpPr>
            <a:spLocks noGrp="1"/>
          </p:cNvSpPr>
          <p:nvPr>
            <p:ph type="title"/>
          </p:nvPr>
        </p:nvSpPr>
        <p:spPr>
          <a:xfrm>
            <a:off x="2225580" y="2594264"/>
            <a:ext cx="8596668" cy="1320800"/>
          </a:xfrm>
        </p:spPr>
        <p:txBody>
          <a:bodyPr/>
          <a:lstStyle/>
          <a:p>
            <a:r>
              <a:rPr lang="en-IN" b="1" dirty="0"/>
              <a:t>Market risk management</a:t>
            </a:r>
          </a:p>
        </p:txBody>
      </p:sp>
    </p:spTree>
    <p:extLst>
      <p:ext uri="{BB962C8B-B14F-4D97-AF65-F5344CB8AC3E}">
        <p14:creationId xmlns:p14="http://schemas.microsoft.com/office/powerpoint/2010/main" val="14814364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4F8426-8FD7-E352-66F7-1FE31FCC05BE}"/>
              </a:ext>
            </a:extLst>
          </p:cNvPr>
          <p:cNvSpPr>
            <a:spLocks noGrp="1"/>
          </p:cNvSpPr>
          <p:nvPr>
            <p:ph type="title"/>
          </p:nvPr>
        </p:nvSpPr>
        <p:spPr>
          <a:xfrm>
            <a:off x="-444884" y="0"/>
            <a:ext cx="8596668" cy="1320800"/>
          </a:xfrm>
        </p:spPr>
        <p:txBody>
          <a:bodyPr/>
          <a:lstStyle/>
          <a:p>
            <a:r>
              <a:rPr lang="en-IN" dirty="0"/>
              <a:t>	</a:t>
            </a:r>
            <a:r>
              <a:rPr lang="en-IN" b="1" dirty="0"/>
              <a:t>INTRODUCTION</a:t>
            </a:r>
            <a:endParaRPr lang="en-IN" dirty="0"/>
          </a:p>
        </p:txBody>
      </p:sp>
      <p:sp>
        <p:nvSpPr>
          <p:cNvPr id="3" name="Content Placeholder 2">
            <a:extLst>
              <a:ext uri="{FF2B5EF4-FFF2-40B4-BE49-F238E27FC236}">
                <a16:creationId xmlns:a16="http://schemas.microsoft.com/office/drawing/2014/main" id="{67863A8F-114A-4F0B-E7CE-0282157913D4}"/>
              </a:ext>
            </a:extLst>
          </p:cNvPr>
          <p:cNvSpPr>
            <a:spLocks noGrp="1"/>
          </p:cNvSpPr>
          <p:nvPr>
            <p:ph idx="1"/>
          </p:nvPr>
        </p:nvSpPr>
        <p:spPr>
          <a:xfrm>
            <a:off x="218210" y="654628"/>
            <a:ext cx="9320645" cy="5746173"/>
          </a:xfrm>
        </p:spPr>
        <p:txBody>
          <a:bodyPr>
            <a:normAutofit/>
          </a:bodyPr>
          <a:lstStyle/>
          <a:p>
            <a:pPr algn="just">
              <a:lnSpc>
                <a:spcPct val="150000"/>
              </a:lnSpc>
            </a:pPr>
            <a:r>
              <a:rPr lang="en-US" dirty="0"/>
              <a:t>In the ever-evolving global financial and commercial landscape, market risk has emerged as a central concern for businesses, investors, and regulatory bodies alike. Market risk, also known as systematic risk, refers to the potential for financial loss due to movements in market variables such as interest rates, currency exchange rates, commodity prices, and equity prices. </a:t>
            </a:r>
          </a:p>
          <a:p>
            <a:pPr algn="just">
              <a:lnSpc>
                <a:spcPct val="150000"/>
              </a:lnSpc>
            </a:pPr>
            <a:r>
              <a:rPr lang="en-US" dirty="0"/>
              <a:t>Unlike firm-specific risks, market risk affects a broad range of assets and cannot be mitigated through diversification alone. With increasing globalization and the interconnection of financial markets, businesses face heightened exposure to market volatility, making effective market risk management a strategic necessity.</a:t>
            </a:r>
          </a:p>
          <a:p>
            <a:pPr algn="just">
              <a:lnSpc>
                <a:spcPct val="150000"/>
              </a:lnSpc>
            </a:pPr>
            <a:r>
              <a:rPr lang="en-US" dirty="0"/>
              <a:t>Market risk management involves identifying, measuring, monitoring, and mitigating the impact of adverse market movements on an organization's financial health. It is a core component of enterprise risk management (ERM) and is particularly critical for industries such as banking, insurance, asset management, and international trade. </a:t>
            </a:r>
          </a:p>
          <a:p>
            <a:endParaRPr lang="en-IN" dirty="0"/>
          </a:p>
        </p:txBody>
      </p:sp>
    </p:spTree>
    <p:extLst>
      <p:ext uri="{BB962C8B-B14F-4D97-AF65-F5344CB8AC3E}">
        <p14:creationId xmlns:p14="http://schemas.microsoft.com/office/powerpoint/2010/main" val="135129866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TotalTime>
  <Words>172</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Trebuchet MS</vt:lpstr>
      <vt:lpstr>Wingdings 3</vt:lpstr>
      <vt:lpstr>Facet</vt:lpstr>
      <vt:lpstr>Market risk management</vt:lpstr>
      <vt:lpstr> 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2025-07-16T15:42:22Z</dcterms:created>
  <dcterms:modified xsi:type="dcterms:W3CDTF">2025-07-16T15:43:28Z</dcterms:modified>
</cp:coreProperties>
</file>