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E5CA5A9-8004-48C5-8BFA-712A59611A0E}"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E690E5-87BE-423C-947A-D9A93CFD1ACB}" type="slidenum">
              <a:rPr lang="en-IN" smtClean="0"/>
              <a:t>‹#›</a:t>
            </a:fld>
            <a:endParaRPr lang="en-IN"/>
          </a:p>
        </p:txBody>
      </p:sp>
    </p:spTree>
    <p:extLst>
      <p:ext uri="{BB962C8B-B14F-4D97-AF65-F5344CB8AC3E}">
        <p14:creationId xmlns:p14="http://schemas.microsoft.com/office/powerpoint/2010/main" val="3714446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5CA5A9-8004-48C5-8BFA-712A59611A0E}"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E690E5-87BE-423C-947A-D9A93CFD1ACB}" type="slidenum">
              <a:rPr lang="en-IN" smtClean="0"/>
              <a:t>‹#›</a:t>
            </a:fld>
            <a:endParaRPr lang="en-IN"/>
          </a:p>
        </p:txBody>
      </p:sp>
    </p:spTree>
    <p:extLst>
      <p:ext uri="{BB962C8B-B14F-4D97-AF65-F5344CB8AC3E}">
        <p14:creationId xmlns:p14="http://schemas.microsoft.com/office/powerpoint/2010/main" val="3665094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5CA5A9-8004-48C5-8BFA-712A59611A0E}"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E690E5-87BE-423C-947A-D9A93CFD1ACB}" type="slidenum">
              <a:rPr lang="en-IN" smtClean="0"/>
              <a:t>‹#›</a:t>
            </a:fld>
            <a:endParaRPr lang="en-IN"/>
          </a:p>
        </p:txBody>
      </p:sp>
    </p:spTree>
    <p:extLst>
      <p:ext uri="{BB962C8B-B14F-4D97-AF65-F5344CB8AC3E}">
        <p14:creationId xmlns:p14="http://schemas.microsoft.com/office/powerpoint/2010/main" val="1281860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E5CA5A9-8004-48C5-8BFA-712A59611A0E}" type="datetimeFigureOut">
              <a:rPr lang="en-IN" smtClean="0"/>
              <a:t>05-07-2025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E690E5-87BE-423C-947A-D9A93CFD1ACB}" type="slidenum">
              <a:rPr lang="en-IN" smtClean="0"/>
              <a:t>‹#›</a:t>
            </a:fld>
            <a:endParaRPr lang="en-IN"/>
          </a:p>
        </p:txBody>
      </p:sp>
    </p:spTree>
    <p:extLst>
      <p:ext uri="{BB962C8B-B14F-4D97-AF65-F5344CB8AC3E}">
        <p14:creationId xmlns:p14="http://schemas.microsoft.com/office/powerpoint/2010/main" val="39248767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E5CA5A9-8004-48C5-8BFA-712A59611A0E}" type="datetimeFigureOut">
              <a:rPr lang="en-IN" smtClean="0"/>
              <a:t>05-07-2025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4E690E5-87BE-423C-947A-D9A93CFD1ACB}" type="slidenum">
              <a:rPr lang="en-IN" smtClean="0"/>
              <a:t>‹#›</a:t>
            </a:fld>
            <a:endParaRPr lang="en-IN"/>
          </a:p>
        </p:txBody>
      </p:sp>
    </p:spTree>
    <p:extLst>
      <p:ext uri="{BB962C8B-B14F-4D97-AF65-F5344CB8AC3E}">
        <p14:creationId xmlns:p14="http://schemas.microsoft.com/office/powerpoint/2010/main" val="124694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E5CA5A9-8004-48C5-8BFA-712A59611A0E}" type="datetimeFigureOut">
              <a:rPr lang="en-IN" smtClean="0"/>
              <a:t>05-07-2025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4E690E5-87BE-423C-947A-D9A93CFD1ACB}" type="slidenum">
              <a:rPr lang="en-IN" smtClean="0"/>
              <a:t>‹#›</a:t>
            </a:fld>
            <a:endParaRPr lang="en-IN"/>
          </a:p>
        </p:txBody>
      </p:sp>
    </p:spTree>
    <p:extLst>
      <p:ext uri="{BB962C8B-B14F-4D97-AF65-F5344CB8AC3E}">
        <p14:creationId xmlns:p14="http://schemas.microsoft.com/office/powerpoint/2010/main" val="745889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5CA5A9-8004-48C5-8BFA-712A59611A0E}" type="datetimeFigureOut">
              <a:rPr lang="en-IN" smtClean="0"/>
              <a:t>05-07-2025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4E690E5-87BE-423C-947A-D9A93CFD1ACB}" type="slidenum">
              <a:rPr lang="en-IN" smtClean="0"/>
              <a:t>‹#›</a:t>
            </a:fld>
            <a:endParaRPr lang="en-IN"/>
          </a:p>
        </p:txBody>
      </p:sp>
    </p:spTree>
    <p:extLst>
      <p:ext uri="{BB962C8B-B14F-4D97-AF65-F5344CB8AC3E}">
        <p14:creationId xmlns:p14="http://schemas.microsoft.com/office/powerpoint/2010/main" val="21912167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E5CA5A9-8004-48C5-8BFA-712A59611A0E}" type="datetimeFigureOut">
              <a:rPr lang="en-IN" smtClean="0"/>
              <a:t>05-07-2025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E690E5-87BE-423C-947A-D9A93CFD1ACB}" type="slidenum">
              <a:rPr lang="en-IN" smtClean="0"/>
              <a:t>‹#›</a:t>
            </a:fld>
            <a:endParaRPr lang="en-IN"/>
          </a:p>
        </p:txBody>
      </p:sp>
    </p:spTree>
    <p:extLst>
      <p:ext uri="{BB962C8B-B14F-4D97-AF65-F5344CB8AC3E}">
        <p14:creationId xmlns:p14="http://schemas.microsoft.com/office/powerpoint/2010/main" val="3861847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E5CA5A9-8004-48C5-8BFA-712A59611A0E}" type="datetimeFigureOut">
              <a:rPr lang="en-IN" smtClean="0"/>
              <a:t>05-07-2025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E690E5-87BE-423C-947A-D9A93CFD1ACB}" type="slidenum">
              <a:rPr lang="en-IN" smtClean="0"/>
              <a:t>‹#›</a:t>
            </a:fld>
            <a:endParaRPr lang="en-IN"/>
          </a:p>
        </p:txBody>
      </p:sp>
    </p:spTree>
    <p:extLst>
      <p:ext uri="{BB962C8B-B14F-4D97-AF65-F5344CB8AC3E}">
        <p14:creationId xmlns:p14="http://schemas.microsoft.com/office/powerpoint/2010/main" val="258447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E5CA5A9-8004-48C5-8BFA-712A59611A0E}" type="datetimeFigureOut">
              <a:rPr lang="en-IN" smtClean="0"/>
              <a:t>05-07-2025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E690E5-87BE-423C-947A-D9A93CFD1ACB}" type="slidenum">
              <a:rPr lang="en-IN" smtClean="0"/>
              <a:t>‹#›</a:t>
            </a:fld>
            <a:endParaRPr lang="en-IN"/>
          </a:p>
        </p:txBody>
      </p:sp>
    </p:spTree>
    <p:extLst>
      <p:ext uri="{BB962C8B-B14F-4D97-AF65-F5344CB8AC3E}">
        <p14:creationId xmlns:p14="http://schemas.microsoft.com/office/powerpoint/2010/main" val="3627359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E5CA5A9-8004-48C5-8BFA-712A59611A0E}" type="datetimeFigureOut">
              <a:rPr lang="en-IN" smtClean="0"/>
              <a:t>05-07-2025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E690E5-87BE-423C-947A-D9A93CFD1ACB}" type="slidenum">
              <a:rPr lang="en-IN" smtClean="0"/>
              <a:t>‹#›</a:t>
            </a:fld>
            <a:endParaRPr lang="en-IN"/>
          </a:p>
        </p:txBody>
      </p:sp>
    </p:spTree>
    <p:extLst>
      <p:ext uri="{BB962C8B-B14F-4D97-AF65-F5344CB8AC3E}">
        <p14:creationId xmlns:p14="http://schemas.microsoft.com/office/powerpoint/2010/main" val="28515937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E5CA5A9-8004-48C5-8BFA-712A59611A0E}" type="datetimeFigureOut">
              <a:rPr lang="en-IN" smtClean="0"/>
              <a:t>05-07-2025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E690E5-87BE-423C-947A-D9A93CFD1ACB}"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4774108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E5CA5A9-8004-48C5-8BFA-712A59611A0E}" type="datetimeFigureOut">
              <a:rPr lang="en-IN" smtClean="0"/>
              <a:t>05-07-2025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E690E5-87BE-423C-947A-D9A93CFD1ACB}" type="slidenum">
              <a:rPr lang="en-IN" smtClean="0"/>
              <a:t>‹#›</a:t>
            </a:fld>
            <a:endParaRPr lang="en-IN"/>
          </a:p>
        </p:txBody>
      </p:sp>
    </p:spTree>
    <p:extLst>
      <p:ext uri="{BB962C8B-B14F-4D97-AF65-F5344CB8AC3E}">
        <p14:creationId xmlns:p14="http://schemas.microsoft.com/office/powerpoint/2010/main" val="353007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E5CA5A9-8004-48C5-8BFA-712A59611A0E}" type="datetimeFigureOut">
              <a:rPr lang="en-IN" smtClean="0"/>
              <a:t>05-07-2025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4E690E5-87BE-423C-947A-D9A93CFD1ACB}" type="slidenum">
              <a:rPr lang="en-IN" smtClean="0"/>
              <a:t>‹#›</a:t>
            </a:fld>
            <a:endParaRPr lang="en-IN"/>
          </a:p>
        </p:txBody>
      </p:sp>
    </p:spTree>
    <p:extLst>
      <p:ext uri="{BB962C8B-B14F-4D97-AF65-F5344CB8AC3E}">
        <p14:creationId xmlns:p14="http://schemas.microsoft.com/office/powerpoint/2010/main" val="15496986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E5CA5A9-8004-48C5-8BFA-712A59611A0E}" type="datetimeFigureOut">
              <a:rPr lang="en-IN" smtClean="0"/>
              <a:t>05-07-2025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4E690E5-87BE-423C-947A-D9A93CFD1ACB}" type="slidenum">
              <a:rPr lang="en-IN" smtClean="0"/>
              <a:t>‹#›</a:t>
            </a:fld>
            <a:endParaRPr lang="en-IN"/>
          </a:p>
        </p:txBody>
      </p:sp>
    </p:spTree>
    <p:extLst>
      <p:ext uri="{BB962C8B-B14F-4D97-AF65-F5344CB8AC3E}">
        <p14:creationId xmlns:p14="http://schemas.microsoft.com/office/powerpoint/2010/main" val="30912554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5CA5A9-8004-48C5-8BFA-712A59611A0E}"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E690E5-87BE-423C-947A-D9A93CFD1ACB}" type="slidenum">
              <a:rPr lang="en-IN" smtClean="0"/>
              <a:t>‹#›</a:t>
            </a:fld>
            <a:endParaRPr lang="en-IN"/>
          </a:p>
        </p:txBody>
      </p:sp>
    </p:spTree>
    <p:extLst>
      <p:ext uri="{BB962C8B-B14F-4D97-AF65-F5344CB8AC3E}">
        <p14:creationId xmlns:p14="http://schemas.microsoft.com/office/powerpoint/2010/main" val="13147301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5CA5A9-8004-48C5-8BFA-712A59611A0E}" type="datetimeFigureOut">
              <a:rPr lang="en-IN" smtClean="0"/>
              <a:t>05-07-2025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E690E5-87BE-423C-947A-D9A93CFD1ACB}" type="slidenum">
              <a:rPr lang="en-IN" smtClean="0"/>
              <a:t>‹#›</a:t>
            </a:fld>
            <a:endParaRPr lang="en-IN"/>
          </a:p>
        </p:txBody>
      </p:sp>
    </p:spTree>
    <p:extLst>
      <p:ext uri="{BB962C8B-B14F-4D97-AF65-F5344CB8AC3E}">
        <p14:creationId xmlns:p14="http://schemas.microsoft.com/office/powerpoint/2010/main" val="1405244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5E5CA5A9-8004-48C5-8BFA-712A59611A0E}" type="datetimeFigureOut">
              <a:rPr lang="en-IN" smtClean="0"/>
              <a:t>05-07-2025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14E690E5-87BE-423C-947A-D9A93CFD1ACB}" type="slidenum">
              <a:rPr lang="en-IN" smtClean="0"/>
              <a:t>‹#›</a:t>
            </a:fld>
            <a:endParaRPr lang="en-IN"/>
          </a:p>
        </p:txBody>
      </p:sp>
    </p:spTree>
    <p:extLst>
      <p:ext uri="{BB962C8B-B14F-4D97-AF65-F5344CB8AC3E}">
        <p14:creationId xmlns:p14="http://schemas.microsoft.com/office/powerpoint/2010/main" val="1650561610"/>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732F2F8-9554-5EAC-EAAE-22F1E859A941}"/>
              </a:ext>
            </a:extLst>
          </p:cNvPr>
          <p:cNvSpPr>
            <a:spLocks noGrp="1"/>
          </p:cNvSpPr>
          <p:nvPr>
            <p:ph type="title"/>
          </p:nvPr>
        </p:nvSpPr>
        <p:spPr>
          <a:xfrm>
            <a:off x="919119" y="2511137"/>
            <a:ext cx="10353761" cy="1326321"/>
          </a:xfrm>
        </p:spPr>
        <p:txBody>
          <a:bodyPr>
            <a:normAutofit/>
          </a:bodyPr>
          <a:lstStyle/>
          <a:p>
            <a:r>
              <a:rPr lang="en-US" sz="2800" dirty="0"/>
              <a:t>Video Marketing for Education Technology: A Study on Instagram Advertising</a:t>
            </a:r>
            <a:endParaRPr lang="en-IN" sz="2800" dirty="0"/>
          </a:p>
        </p:txBody>
      </p:sp>
    </p:spTree>
    <p:extLst>
      <p:ext uri="{BB962C8B-B14F-4D97-AF65-F5344CB8AC3E}">
        <p14:creationId xmlns:p14="http://schemas.microsoft.com/office/powerpoint/2010/main" val="3460295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96F489-5A51-6A30-56F5-0A2989744D51}"/>
              </a:ext>
            </a:extLst>
          </p:cNvPr>
          <p:cNvSpPr>
            <a:spLocks noGrp="1"/>
          </p:cNvSpPr>
          <p:nvPr>
            <p:ph type="title"/>
          </p:nvPr>
        </p:nvSpPr>
        <p:spPr>
          <a:xfrm>
            <a:off x="933973" y="-259521"/>
            <a:ext cx="10353761" cy="1326321"/>
          </a:xfrm>
        </p:spPr>
        <p:txBody>
          <a:bodyPr/>
          <a:lstStyle/>
          <a:p>
            <a:r>
              <a:rPr lang="en-IN" dirty="0"/>
              <a:t>introduction</a:t>
            </a:r>
          </a:p>
        </p:txBody>
      </p:sp>
      <p:sp>
        <p:nvSpPr>
          <p:cNvPr id="3" name="Content Placeholder 2">
            <a:extLst>
              <a:ext uri="{FF2B5EF4-FFF2-40B4-BE49-F238E27FC236}">
                <a16:creationId xmlns:a16="http://schemas.microsoft.com/office/drawing/2014/main" id="{51081633-DF17-F49F-161C-50EAE65AA7D6}"/>
              </a:ext>
            </a:extLst>
          </p:cNvPr>
          <p:cNvSpPr>
            <a:spLocks noGrp="1"/>
          </p:cNvSpPr>
          <p:nvPr>
            <p:ph idx="1"/>
          </p:nvPr>
        </p:nvSpPr>
        <p:spPr>
          <a:xfrm>
            <a:off x="904266" y="976746"/>
            <a:ext cx="10509021" cy="5105400"/>
          </a:xfrm>
        </p:spPr>
        <p:txBody>
          <a:bodyPr>
            <a:noAutofit/>
          </a:bodyPr>
          <a:lstStyle/>
          <a:p>
            <a:pPr algn="just">
              <a:lnSpc>
                <a:spcPct val="150000"/>
              </a:lnSpc>
            </a:pPr>
            <a:r>
              <a:rPr lang="en-US" sz="1800" dirty="0"/>
              <a:t>In the digital era, education technology (EdTech) has emerged as a transformative force in reshaping learning experiences, providing learners with flexible, accessible, and personalized education. </a:t>
            </a:r>
          </a:p>
          <a:p>
            <a:pPr algn="just">
              <a:lnSpc>
                <a:spcPct val="150000"/>
              </a:lnSpc>
            </a:pPr>
            <a:r>
              <a:rPr lang="en-US" sz="1800" dirty="0"/>
              <a:t>As this sector continues to evolve rapidly, companies operating within the EdTech landscape face mounting pressure to stand out in an increasingly competitive marketplace. </a:t>
            </a:r>
          </a:p>
          <a:p>
            <a:pPr algn="just">
              <a:lnSpc>
                <a:spcPct val="150000"/>
              </a:lnSpc>
            </a:pPr>
            <a:r>
              <a:rPr lang="en-US" sz="1800" dirty="0"/>
              <a:t>In this context, digital marketing has become an essential tool for promoting educational products and services, with video marketing gaining significant traction due to its capacity to deliver engaging, visually rich content that resonates with audiences. </a:t>
            </a:r>
          </a:p>
          <a:p>
            <a:pPr algn="just">
              <a:lnSpc>
                <a:spcPct val="150000"/>
              </a:lnSpc>
            </a:pPr>
            <a:r>
              <a:rPr lang="en-US" sz="1800" dirty="0"/>
              <a:t>Among various platforms available for digital advertising, Instagram stands out as a powerful social media channel, particularly for reaching younger demographics who are both active online learners and avid social media users.</a:t>
            </a:r>
            <a:endParaRPr lang="en-IN" sz="1800" dirty="0"/>
          </a:p>
        </p:txBody>
      </p:sp>
    </p:spTree>
    <p:extLst>
      <p:ext uri="{BB962C8B-B14F-4D97-AF65-F5344CB8AC3E}">
        <p14:creationId xmlns:p14="http://schemas.microsoft.com/office/powerpoint/2010/main" val="297659732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6D8C60"/>
      </a:dk2>
      <a:lt2>
        <a:srgbClr val="B1D7A1"/>
      </a:lt2>
      <a:accent1>
        <a:srgbClr val="81B992"/>
      </a:accent1>
      <a:accent2>
        <a:srgbClr val="9ABC65"/>
      </a:accent2>
      <a:accent3>
        <a:srgbClr val="BDB564"/>
      </a:accent3>
      <a:accent4>
        <a:srgbClr val="BD8964"/>
      </a:accent4>
      <a:accent5>
        <a:srgbClr val="BD6466"/>
      </a:accent5>
      <a:accent6>
        <a:srgbClr val="64A4BD"/>
      </a:accent6>
      <a:hlink>
        <a:srgbClr val="8CCC71"/>
      </a:hlink>
      <a:folHlink>
        <a:srgbClr val="A4C795"/>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4539428D-6454-4FE6-B992-2D59F0AC2F89}"/>
    </a:ext>
  </a:extLst>
</a:theme>
</file>

<file path=docProps/app.xml><?xml version="1.0" encoding="utf-8"?>
<Properties xmlns="http://schemas.openxmlformats.org/officeDocument/2006/extended-properties" xmlns:vt="http://schemas.openxmlformats.org/officeDocument/2006/docPropsVTypes">
  <Template>Damask</Template>
  <TotalTime>5</TotalTime>
  <Words>145</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Bookman Old Style</vt:lpstr>
      <vt:lpstr>Rockwell</vt:lpstr>
      <vt:lpstr>Damask</vt:lpstr>
      <vt:lpstr>Video Marketing for Education Technology: A Study on Instagram Advertising</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2025-07-05T04:15:59Z</dcterms:created>
  <dcterms:modified xsi:type="dcterms:W3CDTF">2025-07-05T04:21:40Z</dcterms:modified>
</cp:coreProperties>
</file>