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A13F3-99C0-47C7-AD65-2BAB1D6FC387}" type="datetimeFigureOut">
              <a:rPr lang="en-IN" smtClean="0"/>
              <a:t>28-06-2025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500-07DB-4407-987A-B4931999BDA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322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A13F3-99C0-47C7-AD65-2BAB1D6FC387}" type="datetimeFigureOut">
              <a:rPr lang="en-IN" smtClean="0"/>
              <a:t>28-06-2025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500-07DB-4407-987A-B4931999BDA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93057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A13F3-99C0-47C7-AD65-2BAB1D6FC387}" type="datetimeFigureOut">
              <a:rPr lang="en-IN" smtClean="0"/>
              <a:t>28-06-2025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500-07DB-4407-987A-B4931999BDA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81305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A13F3-99C0-47C7-AD65-2BAB1D6FC387}" type="datetimeFigureOut">
              <a:rPr lang="en-IN" smtClean="0"/>
              <a:t>28-06-2025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500-07DB-4407-987A-B4931999BDA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51862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A13F3-99C0-47C7-AD65-2BAB1D6FC387}" type="datetimeFigureOut">
              <a:rPr lang="en-IN" smtClean="0"/>
              <a:t>28-06-2025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500-07DB-4407-987A-B4931999BDA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04856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A13F3-99C0-47C7-AD65-2BAB1D6FC387}" type="datetimeFigureOut">
              <a:rPr lang="en-IN" smtClean="0"/>
              <a:t>28-06-2025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500-07DB-4407-987A-B4931999BDA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40077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A13F3-99C0-47C7-AD65-2BAB1D6FC387}" type="datetimeFigureOut">
              <a:rPr lang="en-IN" smtClean="0"/>
              <a:t>28-06-2025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500-07DB-4407-987A-B4931999BDA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80590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A13F3-99C0-47C7-AD65-2BAB1D6FC387}" type="datetimeFigureOut">
              <a:rPr lang="en-IN" smtClean="0"/>
              <a:t>28-06-2025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500-07DB-4407-987A-B4931999BDA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95604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A13F3-99C0-47C7-AD65-2BAB1D6FC387}" type="datetimeFigureOut">
              <a:rPr lang="en-IN" smtClean="0"/>
              <a:t>28-06-2025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500-07DB-4407-987A-B4931999BDA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62440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A13F3-99C0-47C7-AD65-2BAB1D6FC387}" type="datetimeFigureOut">
              <a:rPr lang="en-IN" smtClean="0"/>
              <a:t>28-06-2025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500-07DB-4407-987A-B4931999BDA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4987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A13F3-99C0-47C7-AD65-2BAB1D6FC387}" type="datetimeFigureOut">
              <a:rPr lang="en-IN" smtClean="0"/>
              <a:t>28-06-2025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500-07DB-4407-987A-B4931999BDA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409933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A13F3-99C0-47C7-AD65-2BAB1D6FC387}" type="datetimeFigureOut">
              <a:rPr lang="en-IN" smtClean="0"/>
              <a:t>28-06-2025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500-07DB-4407-987A-B4931999BDA3}" type="slidenum">
              <a:rPr lang="en-IN" smtClean="0"/>
              <a:t>‹#›</a:t>
            </a:fld>
            <a:endParaRPr lang="en-IN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294056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A13F3-99C0-47C7-AD65-2BAB1D6FC387}" type="datetimeFigureOut">
              <a:rPr lang="en-IN" smtClean="0"/>
              <a:t>28-06-2025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500-07DB-4407-987A-B4931999BDA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437378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A13F3-99C0-47C7-AD65-2BAB1D6FC387}" type="datetimeFigureOut">
              <a:rPr lang="en-IN" smtClean="0"/>
              <a:t>28-06-2025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500-07DB-4407-987A-B4931999BDA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321373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A13F3-99C0-47C7-AD65-2BAB1D6FC387}" type="datetimeFigureOut">
              <a:rPr lang="en-IN" smtClean="0"/>
              <a:t>28-06-2025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500-07DB-4407-987A-B4931999BDA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644444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A13F3-99C0-47C7-AD65-2BAB1D6FC387}" type="datetimeFigureOut">
              <a:rPr lang="en-IN" smtClean="0"/>
              <a:t>28-06-2025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500-07DB-4407-987A-B4931999BDA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710541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A13F3-99C0-47C7-AD65-2BAB1D6FC387}" type="datetimeFigureOut">
              <a:rPr lang="en-IN" smtClean="0"/>
              <a:t>28-06-2025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500-07DB-4407-987A-B4931999BDA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11553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31BA13F3-99C0-47C7-AD65-2BAB1D6FC387}" type="datetimeFigureOut">
              <a:rPr lang="en-IN" smtClean="0"/>
              <a:t>28-06-2025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2CC72500-07DB-4407-987A-B4931999BDA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75033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33CA68C-4016-9A1F-3C0C-FB196C0CB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7581" y="2412135"/>
            <a:ext cx="10515600" cy="1325563"/>
          </a:xfrm>
        </p:spPr>
        <p:txBody>
          <a:bodyPr>
            <a:normAutofit/>
          </a:bodyPr>
          <a:lstStyle/>
          <a:p>
            <a:r>
              <a:rPr lang="en-US" sz="2800" b="1" dirty="0"/>
              <a:t>The Impact of Personalized Marketing on Consumer Behavior</a:t>
            </a:r>
            <a:endParaRPr lang="en-IN" sz="2800" b="1" dirty="0"/>
          </a:p>
        </p:txBody>
      </p:sp>
    </p:spTree>
    <p:extLst>
      <p:ext uri="{BB962C8B-B14F-4D97-AF65-F5344CB8AC3E}">
        <p14:creationId xmlns:p14="http://schemas.microsoft.com/office/powerpoint/2010/main" val="1562717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A4B3C-1CA7-D739-93A7-A780C1665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9989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effectLst/>
                <a:ea typeface="Calibri" panose="020F0502020204030204" pitchFamily="34" charset="0"/>
              </a:rPr>
              <a:t>INTRODUCTION </a:t>
            </a:r>
            <a:endParaRPr lang="en-IN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3AAB6C-D72E-FF58-BDD3-36B4F27301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7818" y="727362"/>
            <a:ext cx="11585864" cy="6026729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 today’s rapidly evolving digital landscape, personalized marketing has emerged as a critical strategy for businesses aiming to connect with consumers more effectively. Unlike traditional marketing approaches that adopt a one-size-fits-all method, personalized marketing leverages data analytics, consumer insights, and technology to tailor marketing messages, offers, and experiences to individual preferences and </a:t>
            </a:r>
            <a:r>
              <a:rPr lang="en-IN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behaviors</a:t>
            </a: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This shift towards personalization is largely driven by advancements in digital technologies, such as artificial intelligence, machine learning, big data, and automation tools, which enable companies to </a:t>
            </a:r>
            <a:r>
              <a:rPr lang="en-IN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analyze</a:t>
            </a: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vast amounts of consumer data in real time. </a:t>
            </a:r>
          </a:p>
          <a:p>
            <a:pPr algn="just">
              <a:lnSpc>
                <a:spcPct val="150000"/>
              </a:lnSpc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core objective of personalized marketing is to create meaningful interactions that resonate with consumers on a personal level, fostering deeper engagement, satisfaction, and loyalty. As consumers are inundated with a plethora of advertising messages daily, personalized marketing offers a way to cut through the noise by delivering relevant content that meets their unique needs and interests.</a:t>
            </a:r>
          </a:p>
          <a:p>
            <a:pPr algn="just">
              <a:lnSpc>
                <a:spcPct val="150000"/>
              </a:lnSpc>
            </a:pPr>
            <a:r>
              <a:rPr lang="en-IN" sz="1800" dirty="0">
                <a:effectLst/>
                <a:ea typeface="Calibri" panose="020F0502020204030204" pitchFamily="34" charset="0"/>
              </a:rPr>
              <a:t>Understanding the impact of personalized marketing on consumer </a:t>
            </a:r>
            <a:r>
              <a:rPr lang="en-IN" sz="1800" dirty="0" err="1">
                <a:effectLst/>
                <a:ea typeface="Calibri" panose="020F0502020204030204" pitchFamily="34" charset="0"/>
              </a:rPr>
              <a:t>behavior</a:t>
            </a:r>
            <a:r>
              <a:rPr lang="en-IN" sz="1800" dirty="0">
                <a:effectLst/>
                <a:ea typeface="Calibri" panose="020F0502020204030204" pitchFamily="34" charset="0"/>
              </a:rPr>
              <a:t> is essential for marketers to design strategies that not only attract attention but also influence purchase decisions and brand loyalty. </a:t>
            </a:r>
            <a:endParaRPr lang="en-IN" sz="1800" dirty="0"/>
          </a:p>
        </p:txBody>
      </p:sp>
    </p:spTree>
    <p:extLst>
      <p:ext uri="{BB962C8B-B14F-4D97-AF65-F5344CB8AC3E}">
        <p14:creationId xmlns:p14="http://schemas.microsoft.com/office/powerpoint/2010/main" val="1704264304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816</TotalTime>
  <Words>205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Corbel</vt:lpstr>
      <vt:lpstr>Depth</vt:lpstr>
      <vt:lpstr>The Impact of Personalized Marketing on Consumer Behavior</vt:lpstr>
      <vt:lpstr>INTRODUCTION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2025-06-28T16:55:39Z</dcterms:created>
  <dcterms:modified xsi:type="dcterms:W3CDTF">2025-06-29T06:32:34Z</dcterms:modified>
</cp:coreProperties>
</file>