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8529977-AE9F-483F-9EE4-826B4A1B9BC4}"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7DB6622-7BC3-4D8D-9F02-A277413CD050}" type="slidenum">
              <a:rPr lang="en-IN" smtClean="0"/>
              <a:t>‹#›</a:t>
            </a:fld>
            <a:endParaRPr lang="en-IN"/>
          </a:p>
        </p:txBody>
      </p:sp>
    </p:spTree>
    <p:extLst>
      <p:ext uri="{BB962C8B-B14F-4D97-AF65-F5344CB8AC3E}">
        <p14:creationId xmlns:p14="http://schemas.microsoft.com/office/powerpoint/2010/main" val="37276509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529977-AE9F-483F-9EE4-826B4A1B9BC4}"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7DB6622-7BC3-4D8D-9F02-A277413CD050}" type="slidenum">
              <a:rPr lang="en-IN" smtClean="0"/>
              <a:t>‹#›</a:t>
            </a:fld>
            <a:endParaRPr lang="en-IN"/>
          </a:p>
        </p:txBody>
      </p:sp>
    </p:spTree>
    <p:extLst>
      <p:ext uri="{BB962C8B-B14F-4D97-AF65-F5344CB8AC3E}">
        <p14:creationId xmlns:p14="http://schemas.microsoft.com/office/powerpoint/2010/main" val="30624358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529977-AE9F-483F-9EE4-826B4A1B9BC4}"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7DB6622-7BC3-4D8D-9F02-A277413CD050}" type="slidenum">
              <a:rPr lang="en-IN" smtClean="0"/>
              <a:t>‹#›</a:t>
            </a:fld>
            <a:endParaRPr lang="en-IN"/>
          </a:p>
        </p:txBody>
      </p:sp>
    </p:spTree>
    <p:extLst>
      <p:ext uri="{BB962C8B-B14F-4D97-AF65-F5344CB8AC3E}">
        <p14:creationId xmlns:p14="http://schemas.microsoft.com/office/powerpoint/2010/main" val="6877060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8529977-AE9F-483F-9EE4-826B4A1B9BC4}"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7DB6622-7BC3-4D8D-9F02-A277413CD050}" type="slidenum">
              <a:rPr lang="en-IN" smtClean="0"/>
              <a:t>‹#›</a:t>
            </a:fld>
            <a:endParaRPr lang="en-IN"/>
          </a:p>
        </p:txBody>
      </p:sp>
    </p:spTree>
    <p:extLst>
      <p:ext uri="{BB962C8B-B14F-4D97-AF65-F5344CB8AC3E}">
        <p14:creationId xmlns:p14="http://schemas.microsoft.com/office/powerpoint/2010/main" val="29495897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8529977-AE9F-483F-9EE4-826B4A1B9BC4}" type="datetimeFigureOut">
              <a:rPr lang="en-IN" smtClean="0"/>
              <a:t>14-06-2025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7DB6622-7BC3-4D8D-9F02-A277413CD050}" type="slidenum">
              <a:rPr lang="en-IN" smtClean="0"/>
              <a:t>‹#›</a:t>
            </a:fld>
            <a:endParaRPr lang="en-IN"/>
          </a:p>
        </p:txBody>
      </p:sp>
    </p:spTree>
    <p:extLst>
      <p:ext uri="{BB962C8B-B14F-4D97-AF65-F5344CB8AC3E}">
        <p14:creationId xmlns:p14="http://schemas.microsoft.com/office/powerpoint/2010/main" val="1679513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8529977-AE9F-483F-9EE4-826B4A1B9BC4}" type="datetimeFigureOut">
              <a:rPr lang="en-IN" smtClean="0"/>
              <a:t>14-06-2025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7DB6622-7BC3-4D8D-9F02-A277413CD050}" type="slidenum">
              <a:rPr lang="en-IN" smtClean="0"/>
              <a:t>‹#›</a:t>
            </a:fld>
            <a:endParaRPr lang="en-IN"/>
          </a:p>
        </p:txBody>
      </p:sp>
    </p:spTree>
    <p:extLst>
      <p:ext uri="{BB962C8B-B14F-4D97-AF65-F5344CB8AC3E}">
        <p14:creationId xmlns:p14="http://schemas.microsoft.com/office/powerpoint/2010/main" val="27943534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529977-AE9F-483F-9EE4-826B4A1B9BC4}" type="datetimeFigureOut">
              <a:rPr lang="en-IN" smtClean="0"/>
              <a:t>14-06-2025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B7DB6622-7BC3-4D8D-9F02-A277413CD050}" type="slidenum">
              <a:rPr lang="en-IN" smtClean="0"/>
              <a:t>‹#›</a:t>
            </a:fld>
            <a:endParaRPr lang="en-IN"/>
          </a:p>
        </p:txBody>
      </p:sp>
    </p:spTree>
    <p:extLst>
      <p:ext uri="{BB962C8B-B14F-4D97-AF65-F5344CB8AC3E}">
        <p14:creationId xmlns:p14="http://schemas.microsoft.com/office/powerpoint/2010/main" val="13456268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8529977-AE9F-483F-9EE4-826B4A1B9BC4}"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7DB6622-7BC3-4D8D-9F02-A277413CD050}" type="slidenum">
              <a:rPr lang="en-IN" smtClean="0"/>
              <a:t>‹#›</a:t>
            </a:fld>
            <a:endParaRPr lang="en-IN"/>
          </a:p>
        </p:txBody>
      </p:sp>
    </p:spTree>
    <p:extLst>
      <p:ext uri="{BB962C8B-B14F-4D97-AF65-F5344CB8AC3E}">
        <p14:creationId xmlns:p14="http://schemas.microsoft.com/office/powerpoint/2010/main" val="30026067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8529977-AE9F-483F-9EE4-826B4A1B9BC4}"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7DB6622-7BC3-4D8D-9F02-A277413CD050}" type="slidenum">
              <a:rPr lang="en-IN" smtClean="0"/>
              <a:t>‹#›</a:t>
            </a:fld>
            <a:endParaRPr lang="en-IN"/>
          </a:p>
        </p:txBody>
      </p:sp>
    </p:spTree>
    <p:extLst>
      <p:ext uri="{BB962C8B-B14F-4D97-AF65-F5344CB8AC3E}">
        <p14:creationId xmlns:p14="http://schemas.microsoft.com/office/powerpoint/2010/main" val="13510799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8529977-AE9F-483F-9EE4-826B4A1B9BC4}"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7DB6622-7BC3-4D8D-9F02-A277413CD050}" type="slidenum">
              <a:rPr lang="en-IN" smtClean="0"/>
              <a:t>‹#›</a:t>
            </a:fld>
            <a:endParaRPr lang="en-IN"/>
          </a:p>
        </p:txBody>
      </p:sp>
    </p:spTree>
    <p:extLst>
      <p:ext uri="{BB962C8B-B14F-4D97-AF65-F5344CB8AC3E}">
        <p14:creationId xmlns:p14="http://schemas.microsoft.com/office/powerpoint/2010/main" val="7227798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8529977-AE9F-483F-9EE4-826B4A1B9BC4}"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7DB6622-7BC3-4D8D-9F02-A277413CD050}" type="slidenum">
              <a:rPr lang="en-IN" smtClean="0"/>
              <a:t>‹#›</a:t>
            </a:fld>
            <a:endParaRPr lang="en-IN"/>
          </a:p>
        </p:txBody>
      </p:sp>
    </p:spTree>
    <p:extLst>
      <p:ext uri="{BB962C8B-B14F-4D97-AF65-F5344CB8AC3E}">
        <p14:creationId xmlns:p14="http://schemas.microsoft.com/office/powerpoint/2010/main" val="16804226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8529977-AE9F-483F-9EE4-826B4A1B9BC4}"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7DB6622-7BC3-4D8D-9F02-A277413CD050}"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1328502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8529977-AE9F-483F-9EE4-826B4A1B9BC4}"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7DB6622-7BC3-4D8D-9F02-A277413CD050}" type="slidenum">
              <a:rPr lang="en-IN" smtClean="0"/>
              <a:t>‹#›</a:t>
            </a:fld>
            <a:endParaRPr lang="en-IN"/>
          </a:p>
        </p:txBody>
      </p:sp>
    </p:spTree>
    <p:extLst>
      <p:ext uri="{BB962C8B-B14F-4D97-AF65-F5344CB8AC3E}">
        <p14:creationId xmlns:p14="http://schemas.microsoft.com/office/powerpoint/2010/main" val="6842351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98529977-AE9F-483F-9EE4-826B4A1B9BC4}" type="datetimeFigureOut">
              <a:rPr lang="en-IN" smtClean="0"/>
              <a:t>14-06-2025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7DB6622-7BC3-4D8D-9F02-A277413CD050}" type="slidenum">
              <a:rPr lang="en-IN" smtClean="0"/>
              <a:t>‹#›</a:t>
            </a:fld>
            <a:endParaRPr lang="en-IN"/>
          </a:p>
        </p:txBody>
      </p:sp>
    </p:spTree>
    <p:extLst>
      <p:ext uri="{BB962C8B-B14F-4D97-AF65-F5344CB8AC3E}">
        <p14:creationId xmlns:p14="http://schemas.microsoft.com/office/powerpoint/2010/main" val="2941273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98529977-AE9F-483F-9EE4-826B4A1B9BC4}" type="datetimeFigureOut">
              <a:rPr lang="en-IN" smtClean="0"/>
              <a:t>14-06-2025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7DB6622-7BC3-4D8D-9F02-A277413CD050}" type="slidenum">
              <a:rPr lang="en-IN" smtClean="0"/>
              <a:t>‹#›</a:t>
            </a:fld>
            <a:endParaRPr lang="en-IN"/>
          </a:p>
        </p:txBody>
      </p:sp>
    </p:spTree>
    <p:extLst>
      <p:ext uri="{BB962C8B-B14F-4D97-AF65-F5344CB8AC3E}">
        <p14:creationId xmlns:p14="http://schemas.microsoft.com/office/powerpoint/2010/main" val="22030103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529977-AE9F-483F-9EE4-826B4A1B9BC4}"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7DB6622-7BC3-4D8D-9F02-A277413CD050}" type="slidenum">
              <a:rPr lang="en-IN" smtClean="0"/>
              <a:t>‹#›</a:t>
            </a:fld>
            <a:endParaRPr lang="en-IN"/>
          </a:p>
        </p:txBody>
      </p:sp>
    </p:spTree>
    <p:extLst>
      <p:ext uri="{BB962C8B-B14F-4D97-AF65-F5344CB8AC3E}">
        <p14:creationId xmlns:p14="http://schemas.microsoft.com/office/powerpoint/2010/main" val="38268169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529977-AE9F-483F-9EE4-826B4A1B9BC4}"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7DB6622-7BC3-4D8D-9F02-A277413CD050}" type="slidenum">
              <a:rPr lang="en-IN" smtClean="0"/>
              <a:t>‹#›</a:t>
            </a:fld>
            <a:endParaRPr lang="en-IN"/>
          </a:p>
        </p:txBody>
      </p:sp>
    </p:spTree>
    <p:extLst>
      <p:ext uri="{BB962C8B-B14F-4D97-AF65-F5344CB8AC3E}">
        <p14:creationId xmlns:p14="http://schemas.microsoft.com/office/powerpoint/2010/main" val="41507912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8529977-AE9F-483F-9EE4-826B4A1B9BC4}" type="datetimeFigureOut">
              <a:rPr lang="en-IN" smtClean="0"/>
              <a:t>14-06-2025</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B7DB6622-7BC3-4D8D-9F02-A277413CD050}" type="slidenum">
              <a:rPr lang="en-IN" smtClean="0"/>
              <a:t>‹#›</a:t>
            </a:fld>
            <a:endParaRPr lang="en-IN"/>
          </a:p>
        </p:txBody>
      </p:sp>
    </p:spTree>
    <p:extLst>
      <p:ext uri="{BB962C8B-B14F-4D97-AF65-F5344CB8AC3E}">
        <p14:creationId xmlns:p14="http://schemas.microsoft.com/office/powerpoint/2010/main" val="190302693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31EEB7F-B03E-8D00-06B7-EECD20712A28}"/>
              </a:ext>
            </a:extLst>
          </p:cNvPr>
          <p:cNvSpPr>
            <a:spLocks noGrp="1"/>
          </p:cNvSpPr>
          <p:nvPr>
            <p:ph type="title"/>
          </p:nvPr>
        </p:nvSpPr>
        <p:spPr>
          <a:xfrm>
            <a:off x="778714" y="2615045"/>
            <a:ext cx="10353761" cy="1326321"/>
          </a:xfrm>
        </p:spPr>
        <p:txBody>
          <a:bodyPr>
            <a:normAutofit/>
          </a:bodyPr>
          <a:lstStyle/>
          <a:p>
            <a:r>
              <a:rPr lang="en-US" sz="3200" dirty="0"/>
              <a:t>A STUDY ON RATIO ANALYSIS OF PAPER INDUSTRY </a:t>
            </a:r>
            <a:endParaRPr lang="en-IN" sz="3200" dirty="0"/>
          </a:p>
        </p:txBody>
      </p:sp>
    </p:spTree>
    <p:extLst>
      <p:ext uri="{BB962C8B-B14F-4D97-AF65-F5344CB8AC3E}">
        <p14:creationId xmlns:p14="http://schemas.microsoft.com/office/powerpoint/2010/main" val="32570183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2AC5BA-BD72-1260-3938-E102FA829D64}"/>
              </a:ext>
            </a:extLst>
          </p:cNvPr>
          <p:cNvSpPr>
            <a:spLocks noGrp="1"/>
          </p:cNvSpPr>
          <p:nvPr>
            <p:ph type="title"/>
          </p:nvPr>
        </p:nvSpPr>
        <p:spPr>
          <a:xfrm>
            <a:off x="1038486" y="-259521"/>
            <a:ext cx="10353761" cy="1326321"/>
          </a:xfrm>
        </p:spPr>
        <p:txBody>
          <a:bodyPr>
            <a:normAutofit/>
          </a:bodyPr>
          <a:lstStyle/>
          <a:p>
            <a:r>
              <a:rPr lang="en-US" sz="3200" b="1" dirty="0">
                <a:effectLst/>
                <a:ea typeface="Calibri" panose="020F0502020204030204" pitchFamily="34" charset="0"/>
              </a:rPr>
              <a:t>INTRODUCTION</a:t>
            </a:r>
            <a:endParaRPr lang="en-IN" sz="3200" dirty="0"/>
          </a:p>
        </p:txBody>
      </p:sp>
      <p:sp>
        <p:nvSpPr>
          <p:cNvPr id="3" name="Content Placeholder 2">
            <a:extLst>
              <a:ext uri="{FF2B5EF4-FFF2-40B4-BE49-F238E27FC236}">
                <a16:creationId xmlns:a16="http://schemas.microsoft.com/office/drawing/2014/main" id="{AB4400F4-52B1-9170-5EDA-2F7759C32E8E}"/>
              </a:ext>
            </a:extLst>
          </p:cNvPr>
          <p:cNvSpPr>
            <a:spLocks noGrp="1"/>
          </p:cNvSpPr>
          <p:nvPr>
            <p:ph idx="1"/>
          </p:nvPr>
        </p:nvSpPr>
        <p:spPr>
          <a:xfrm>
            <a:off x="301337" y="654628"/>
            <a:ext cx="11367654" cy="5829300"/>
          </a:xfrm>
        </p:spPr>
        <p:txBody>
          <a:bodyPr>
            <a:normAutofit/>
          </a:bodyPr>
          <a:lstStyle/>
          <a:p>
            <a:pPr algn="just">
              <a:lnSpc>
                <a:spcPct val="160000"/>
              </a:lnSpc>
              <a:spcAft>
                <a:spcPts val="800"/>
              </a:spcAft>
            </a:pPr>
            <a:r>
              <a:rPr lang="en-IN" sz="1800" kern="100" dirty="0">
                <a:effectLst/>
                <a:ea typeface="Calibri" panose="020F0502020204030204" pitchFamily="34" charset="0"/>
                <a:cs typeface="Times New Roman" panose="02020603050405020304" pitchFamily="18" charset="0"/>
              </a:rPr>
              <a:t>The paper industry plays a vital role in the economic development of many countries, providing essential raw materials for various sectors including publishing, packaging, and hygiene products. Over the years, the demand for paper has steadily increased due to population growth, urbanization, and rising literacy rates. </a:t>
            </a:r>
          </a:p>
          <a:p>
            <a:pPr algn="just">
              <a:lnSpc>
                <a:spcPct val="160000"/>
              </a:lnSpc>
              <a:spcAft>
                <a:spcPts val="800"/>
              </a:spcAft>
            </a:pPr>
            <a:r>
              <a:rPr lang="en-IN" sz="1800" kern="100" dirty="0">
                <a:effectLst/>
                <a:ea typeface="Calibri" panose="020F0502020204030204" pitchFamily="34" charset="0"/>
                <a:cs typeface="Times New Roman" panose="02020603050405020304" pitchFamily="18" charset="0"/>
              </a:rPr>
              <a:t>However, the paper industry faces intense competition, fluctuating raw material costs, environmental regulations, and changing consumer preferences, which significantly affect the financial performance of paper manufacturing companies. Understanding the financial health of these companies is crucial for stakeholders such as investors, creditors, management, and policymakers to make informed decisions.</a:t>
            </a:r>
          </a:p>
          <a:p>
            <a:pPr algn="just">
              <a:lnSpc>
                <a:spcPct val="160000"/>
              </a:lnSpc>
            </a:pPr>
            <a:r>
              <a:rPr lang="en-IN" sz="1800" dirty="0">
                <a:effectLst/>
                <a:ea typeface="Calibri" panose="020F0502020204030204" pitchFamily="34" charset="0"/>
              </a:rPr>
              <a:t>Ratio analysis is a widely used tool for evaluating the financial performance of a company. It involves the calculation and interpretation of various financial ratios derived from the company’s financial statements, such as the balance sheet and income statement. </a:t>
            </a:r>
            <a:endParaRPr lang="en-IN" dirty="0"/>
          </a:p>
        </p:txBody>
      </p:sp>
    </p:spTree>
    <p:extLst>
      <p:ext uri="{BB962C8B-B14F-4D97-AF65-F5344CB8AC3E}">
        <p14:creationId xmlns:p14="http://schemas.microsoft.com/office/powerpoint/2010/main" val="286502068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2</TotalTime>
  <Words>164</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Bookman Old Style</vt:lpstr>
      <vt:lpstr>Calibri</vt:lpstr>
      <vt:lpstr>Rockwell</vt:lpstr>
      <vt:lpstr>Damask</vt:lpstr>
      <vt:lpstr>A STUDY ON RATIO ANALYSIS OF PAPER INDUSTRY </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2025-06-14T11:18:45Z</dcterms:created>
  <dcterms:modified xsi:type="dcterms:W3CDTF">2025-06-14T11:20:46Z</dcterms:modified>
</cp:coreProperties>
</file>