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0B1652-AA3D-45B1-91A1-393A30A62C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4181404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0B1652-AA3D-45B1-91A1-393A30A62C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1056631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B1652-AA3D-45B1-91A1-393A30A62C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3101925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0B1652-AA3D-45B1-91A1-393A30A62C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3751020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0B1652-AA3D-45B1-91A1-393A30A62CC4}"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143138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0B1652-AA3D-45B1-91A1-393A30A62CC4}"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188568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0B1652-AA3D-45B1-91A1-393A30A62CC4}"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153983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0B1652-AA3D-45B1-91A1-393A30A62C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2782230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0B1652-AA3D-45B1-91A1-393A30A62C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3032524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0B1652-AA3D-45B1-91A1-393A30A62C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3854373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0B1652-AA3D-45B1-91A1-393A30A62C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2297255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0B1652-AA3D-45B1-91A1-393A30A62C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527BFC9-95E2-4FC2-A4AA-54233D89B224}"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162492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0B1652-AA3D-45B1-91A1-393A30A62CC4}"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12600442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E0B1652-AA3D-45B1-91A1-393A30A62CC4}"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1396748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E0B1652-AA3D-45B1-91A1-393A30A62CC4}"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26239897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0B1652-AA3D-45B1-91A1-393A30A62C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80694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0B1652-AA3D-45B1-91A1-393A30A62CC4}"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527BFC9-95E2-4FC2-A4AA-54233D89B224}" type="slidenum">
              <a:rPr lang="en-IN" smtClean="0"/>
              <a:t>‹#›</a:t>
            </a:fld>
            <a:endParaRPr lang="en-IN"/>
          </a:p>
        </p:txBody>
      </p:sp>
    </p:spTree>
    <p:extLst>
      <p:ext uri="{BB962C8B-B14F-4D97-AF65-F5344CB8AC3E}">
        <p14:creationId xmlns:p14="http://schemas.microsoft.com/office/powerpoint/2010/main" val="1555646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E0B1652-AA3D-45B1-91A1-393A30A62CC4}" type="datetimeFigureOut">
              <a:rPr lang="en-IN" smtClean="0"/>
              <a:t>14-06-2025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527BFC9-95E2-4FC2-A4AA-54233D89B224}" type="slidenum">
              <a:rPr lang="en-IN" smtClean="0"/>
              <a:t>‹#›</a:t>
            </a:fld>
            <a:endParaRPr lang="en-IN"/>
          </a:p>
        </p:txBody>
      </p:sp>
    </p:spTree>
    <p:extLst>
      <p:ext uri="{BB962C8B-B14F-4D97-AF65-F5344CB8AC3E}">
        <p14:creationId xmlns:p14="http://schemas.microsoft.com/office/powerpoint/2010/main" val="59290867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A9C172-D2F8-E8D7-E53D-A1A73AEC0F2E}"/>
              </a:ext>
            </a:extLst>
          </p:cNvPr>
          <p:cNvSpPr>
            <a:spLocks noGrp="1"/>
          </p:cNvSpPr>
          <p:nvPr>
            <p:ph type="title"/>
          </p:nvPr>
        </p:nvSpPr>
        <p:spPr>
          <a:xfrm>
            <a:off x="1132003" y="2272145"/>
            <a:ext cx="10353761" cy="1326321"/>
          </a:xfrm>
        </p:spPr>
        <p:txBody>
          <a:bodyPr>
            <a:normAutofit/>
          </a:bodyPr>
          <a:lstStyle/>
          <a:p>
            <a:r>
              <a:rPr lang="en-US" sz="3200" dirty="0"/>
              <a:t>A STUDY ON LABOUR WELFARE TOWARDS FOOD INDUSTRIES </a:t>
            </a:r>
            <a:endParaRPr lang="en-IN" sz="3200" dirty="0"/>
          </a:p>
        </p:txBody>
      </p:sp>
    </p:spTree>
    <p:extLst>
      <p:ext uri="{BB962C8B-B14F-4D97-AF65-F5344CB8AC3E}">
        <p14:creationId xmlns:p14="http://schemas.microsoft.com/office/powerpoint/2010/main" val="2419296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604B-71A7-1F0E-2D57-3E6EAE82AA39}"/>
              </a:ext>
            </a:extLst>
          </p:cNvPr>
          <p:cNvSpPr>
            <a:spLocks noGrp="1"/>
          </p:cNvSpPr>
          <p:nvPr>
            <p:ph type="title"/>
          </p:nvPr>
        </p:nvSpPr>
        <p:spPr>
          <a:xfrm>
            <a:off x="913796" y="-180109"/>
            <a:ext cx="10353761" cy="1326321"/>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F47A1D6F-3E95-7522-88B7-0AA3A76F4710}"/>
              </a:ext>
            </a:extLst>
          </p:cNvPr>
          <p:cNvSpPr>
            <a:spLocks noGrp="1"/>
          </p:cNvSpPr>
          <p:nvPr>
            <p:ph idx="1"/>
          </p:nvPr>
        </p:nvSpPr>
        <p:spPr>
          <a:xfrm>
            <a:off x="474646" y="758537"/>
            <a:ext cx="11242707" cy="5777345"/>
          </a:xfrm>
        </p:spPr>
        <p:txBody>
          <a:bodyPr>
            <a:normAutofit/>
          </a:bodyPr>
          <a:lstStyle/>
          <a:p>
            <a:pPr algn="just">
              <a:lnSpc>
                <a:spcPct val="150000"/>
              </a:lnSpc>
            </a:pPr>
            <a:r>
              <a:rPr lang="en-IN" sz="1800" kern="100" dirty="0">
                <a:effectLst/>
                <a:ea typeface="Calibri" panose="020F0502020204030204" pitchFamily="34" charset="0"/>
                <a:cs typeface="Times New Roman" panose="02020603050405020304" pitchFamily="18" charset="0"/>
              </a:rPr>
              <a:t>Labour welfare has emerged as a critical aspect of industrial growth and sustainability, especially in sectors that are </a:t>
            </a:r>
            <a:r>
              <a:rPr lang="en-IN" sz="1800" kern="100" dirty="0" err="1">
                <a:effectLst/>
                <a:ea typeface="Calibri" panose="020F0502020204030204" pitchFamily="34" charset="0"/>
                <a:cs typeface="Times New Roman" panose="02020603050405020304" pitchFamily="18" charset="0"/>
              </a:rPr>
              <a:t>labor-intensive</a:t>
            </a:r>
            <a:r>
              <a:rPr lang="en-IN" sz="1800" kern="100" dirty="0">
                <a:effectLst/>
                <a:ea typeface="Calibri" panose="020F0502020204030204" pitchFamily="34" charset="0"/>
                <a:cs typeface="Times New Roman" panose="02020603050405020304" pitchFamily="18" charset="0"/>
              </a:rPr>
              <a:t> such as the food industry. The food industry plays a vital role in the economic development of any country by providing employment to a large segment of the workforce and contributing significantly to the GDP. </a:t>
            </a:r>
          </a:p>
          <a:p>
            <a:pPr algn="just">
              <a:lnSpc>
                <a:spcPct val="150000"/>
              </a:lnSpc>
            </a:pPr>
            <a:r>
              <a:rPr lang="en-IN" sz="1800" kern="100" dirty="0">
                <a:effectLst/>
                <a:ea typeface="Calibri" panose="020F0502020204030204" pitchFamily="34" charset="0"/>
                <a:cs typeface="Times New Roman" panose="02020603050405020304" pitchFamily="18" charset="0"/>
              </a:rPr>
              <a:t>Given the nature of work in food industries, which often involves manual </a:t>
            </a:r>
            <a:r>
              <a:rPr lang="en-IN" sz="1800" kern="100" dirty="0" err="1">
                <a:effectLst/>
                <a:ea typeface="Calibri" panose="020F0502020204030204" pitchFamily="34" charset="0"/>
                <a:cs typeface="Times New Roman" panose="02020603050405020304" pitchFamily="18" charset="0"/>
              </a:rPr>
              <a:t>labor</a:t>
            </a:r>
            <a:r>
              <a:rPr lang="en-IN" sz="1800" kern="100" dirty="0">
                <a:effectLst/>
                <a:ea typeface="Calibri" panose="020F0502020204030204" pitchFamily="34" charset="0"/>
                <a:cs typeface="Times New Roman" panose="02020603050405020304" pitchFamily="18" charset="0"/>
              </a:rPr>
              <a:t>, repetitive tasks, and exposure to varying environmental conditions, the welfare of workers becomes a primary concern. </a:t>
            </a:r>
          </a:p>
          <a:p>
            <a:pPr algn="just">
              <a:lnSpc>
                <a:spcPct val="150000"/>
              </a:lnSpc>
            </a:pPr>
            <a:r>
              <a:rPr lang="en-IN" sz="1800" kern="100" dirty="0">
                <a:effectLst/>
                <a:ea typeface="Calibri" panose="020F0502020204030204" pitchFamily="34" charset="0"/>
                <a:cs typeface="Times New Roman" panose="02020603050405020304" pitchFamily="18" charset="0"/>
              </a:rPr>
              <a:t>Labour welfare encompasses a broad spectrum of activities, facilities, and services designed to improve the well-being, health, safety, and morale of employees. It aims not only to safeguard the rights and interests of workers but also to enhance their efficiency and productivity by creating a supportive work environment.</a:t>
            </a:r>
          </a:p>
          <a:p>
            <a:pPr algn="just">
              <a:lnSpc>
                <a:spcPct val="150000"/>
              </a:lnSpc>
            </a:pPr>
            <a:r>
              <a:rPr lang="en-IN" sz="1800" dirty="0">
                <a:effectLst/>
                <a:ea typeface="SimSun-ExtB" panose="02010609060101010101" pitchFamily="49" charset="-122"/>
              </a:rPr>
              <a:t>The importance of labour welfare in the food industry can be traced to the challenges faced by workers such as long working hours, physically demanding tasks, inadequate rest periods, and health hazards related to hygiene and food handling. </a:t>
            </a:r>
            <a:endParaRPr lang="en-IN" dirty="0">
              <a:ea typeface="SimSun-ExtB" panose="02010609060101010101" pitchFamily="49" charset="-122"/>
            </a:endParaRPr>
          </a:p>
        </p:txBody>
      </p:sp>
    </p:spTree>
    <p:extLst>
      <p:ext uri="{BB962C8B-B14F-4D97-AF65-F5344CB8AC3E}">
        <p14:creationId xmlns:p14="http://schemas.microsoft.com/office/powerpoint/2010/main" val="24734548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17</TotalTime>
  <Words>197</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SimSun-ExtB</vt:lpstr>
      <vt:lpstr>Arial</vt:lpstr>
      <vt:lpstr>Bookman Old Style</vt:lpstr>
      <vt:lpstr>Calibri</vt:lpstr>
      <vt:lpstr>Rockwell</vt:lpstr>
      <vt:lpstr>Damask</vt:lpstr>
      <vt:lpstr>A STUDY ON LABOUR WELFARE TOWARDS FOOD INDUSTRIES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2025-06-14T16:56:18Z</dcterms:created>
  <dcterms:modified xsi:type="dcterms:W3CDTF">2025-06-14T17:13:47Z</dcterms:modified>
</cp:coreProperties>
</file>