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873519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1587901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800762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89436F-15FB-4F84-8343-841EF9D72BBC}"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763437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89436F-15FB-4F84-8343-841EF9D72BBC}"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355990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89436F-15FB-4F84-8343-841EF9D72BBC}"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366758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89436F-15FB-4F84-8343-841EF9D72BBC}"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3346740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89436F-15FB-4F84-8343-841EF9D72BBC}"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335441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89436F-15FB-4F84-8343-841EF9D72BBC}"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346151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697528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297203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36333572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01727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585024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27024881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89436F-15FB-4F84-8343-841EF9D72BBC}"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B46FEE9-BCDF-4281-B000-AFECD3919D67}" type="slidenum">
              <a:rPr lang="en-IN" smtClean="0"/>
              <a:t>‹#›</a:t>
            </a:fld>
            <a:endParaRPr lang="en-IN"/>
          </a:p>
        </p:txBody>
      </p:sp>
    </p:spTree>
    <p:extLst>
      <p:ext uri="{BB962C8B-B14F-4D97-AF65-F5344CB8AC3E}">
        <p14:creationId xmlns:p14="http://schemas.microsoft.com/office/powerpoint/2010/main" val="778308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89436F-15FB-4F84-8343-841EF9D72BBC}" type="datetimeFigureOut">
              <a:rPr lang="en-IN" smtClean="0"/>
              <a:t>14-06-2025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B46FEE9-BCDF-4281-B000-AFECD3919D67}" type="slidenum">
              <a:rPr lang="en-IN" smtClean="0"/>
              <a:t>‹#›</a:t>
            </a:fld>
            <a:endParaRPr lang="en-IN"/>
          </a:p>
        </p:txBody>
      </p:sp>
    </p:spTree>
    <p:extLst>
      <p:ext uri="{BB962C8B-B14F-4D97-AF65-F5344CB8AC3E}">
        <p14:creationId xmlns:p14="http://schemas.microsoft.com/office/powerpoint/2010/main" val="18843238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0287EAB-2E50-8D55-E93B-26C70BA476D2}"/>
              </a:ext>
            </a:extLst>
          </p:cNvPr>
          <p:cNvSpPr>
            <a:spLocks noGrp="1"/>
          </p:cNvSpPr>
          <p:nvPr>
            <p:ph type="title"/>
          </p:nvPr>
        </p:nvSpPr>
        <p:spPr>
          <a:xfrm>
            <a:off x="926716" y="2615046"/>
            <a:ext cx="8596668" cy="1320800"/>
          </a:xfrm>
        </p:spPr>
        <p:txBody>
          <a:bodyPr>
            <a:normAutofit fontScale="90000"/>
          </a:bodyPr>
          <a:lstStyle/>
          <a:p>
            <a:pPr algn="ctr"/>
            <a:r>
              <a:rPr lang="en-US" b="1" dirty="0"/>
              <a:t>A STUDY ON EMPLOYEE GRIEVANCE TOWARDS SPINNING MILLS PRIVATE LIMITED</a:t>
            </a:r>
            <a:endParaRPr lang="en-IN" b="1" dirty="0"/>
          </a:p>
        </p:txBody>
      </p:sp>
    </p:spTree>
    <p:extLst>
      <p:ext uri="{BB962C8B-B14F-4D97-AF65-F5344CB8AC3E}">
        <p14:creationId xmlns:p14="http://schemas.microsoft.com/office/powerpoint/2010/main" val="695254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B1B71-1A2B-2084-282C-EA34B4F3307E}"/>
              </a:ext>
            </a:extLst>
          </p:cNvPr>
          <p:cNvSpPr>
            <a:spLocks noGrp="1"/>
          </p:cNvSpPr>
          <p:nvPr>
            <p:ph type="title"/>
          </p:nvPr>
        </p:nvSpPr>
        <p:spPr>
          <a:xfrm>
            <a:off x="43489" y="0"/>
            <a:ext cx="8596668" cy="1320800"/>
          </a:xfrm>
        </p:spPr>
        <p:txBody>
          <a:bodyPr>
            <a:normAutofit/>
          </a:bodyPr>
          <a:lstStyle/>
          <a:p>
            <a:r>
              <a:rPr lang="en-US" sz="3200" b="1" dirty="0">
                <a:effectLst/>
                <a:ea typeface="Calibri" panose="020F0502020204030204" pitchFamily="34" charset="0"/>
              </a:rPr>
              <a:t> INTRODUCTION </a:t>
            </a:r>
            <a:endParaRPr lang="en-IN" sz="3200" dirty="0"/>
          </a:p>
        </p:txBody>
      </p:sp>
      <p:sp>
        <p:nvSpPr>
          <p:cNvPr id="3" name="Content Placeholder 2">
            <a:extLst>
              <a:ext uri="{FF2B5EF4-FFF2-40B4-BE49-F238E27FC236}">
                <a16:creationId xmlns:a16="http://schemas.microsoft.com/office/drawing/2014/main" id="{2516C4FB-3EC4-DBFD-9C45-683B5CF2A6AA}"/>
              </a:ext>
            </a:extLst>
          </p:cNvPr>
          <p:cNvSpPr>
            <a:spLocks noGrp="1"/>
          </p:cNvSpPr>
          <p:nvPr>
            <p:ph idx="1"/>
          </p:nvPr>
        </p:nvSpPr>
        <p:spPr>
          <a:xfrm>
            <a:off x="197427" y="616136"/>
            <a:ext cx="9382991" cy="6241864"/>
          </a:xfrm>
        </p:spPr>
        <p:txBody>
          <a:bodyPr>
            <a:normAutofit/>
          </a:bodyPr>
          <a:lstStyle/>
          <a:p>
            <a:pPr algn="just">
              <a:lnSpc>
                <a:spcPct val="150000"/>
              </a:lnSpc>
            </a:pPr>
            <a:r>
              <a:rPr lang="en-IN" sz="1800" kern="100" dirty="0">
                <a:effectLst/>
                <a:ea typeface="Calibri" panose="020F0502020204030204" pitchFamily="34" charset="0"/>
                <a:cs typeface="Times New Roman" panose="02020603050405020304" pitchFamily="18" charset="0"/>
              </a:rPr>
              <a:t>Employee grievances are an inevitable aspect of any organization, especially in </a:t>
            </a:r>
            <a:r>
              <a:rPr lang="en-IN" sz="1800" kern="100" dirty="0" err="1">
                <a:effectLst/>
                <a:ea typeface="Calibri" panose="020F0502020204030204" pitchFamily="34" charset="0"/>
                <a:cs typeface="Times New Roman" panose="02020603050405020304" pitchFamily="18" charset="0"/>
              </a:rPr>
              <a:t>labor-intensive</a:t>
            </a:r>
            <a:r>
              <a:rPr lang="en-IN" sz="1800" kern="100" dirty="0">
                <a:effectLst/>
                <a:ea typeface="Calibri" panose="020F0502020204030204" pitchFamily="34" charset="0"/>
                <a:cs typeface="Times New Roman" panose="02020603050405020304" pitchFamily="18" charset="0"/>
              </a:rPr>
              <a:t> industries such as textile manufacturing, where working conditions, job demands, and interpersonal relationships often create opportunities for dissatisfaction and conflict. </a:t>
            </a:r>
          </a:p>
          <a:p>
            <a:pPr algn="just">
              <a:lnSpc>
                <a:spcPct val="150000"/>
              </a:lnSpc>
            </a:pPr>
            <a:r>
              <a:rPr lang="en-IN" sz="1800" kern="100" dirty="0">
                <a:effectLst/>
                <a:ea typeface="Calibri" panose="020F0502020204030204" pitchFamily="34" charset="0"/>
                <a:cs typeface="Times New Roman" panose="02020603050405020304" pitchFamily="18" charset="0"/>
              </a:rPr>
              <a:t>Spinning Mills Private Limited, a significant player in the textile sector, employs a diverse workforce comprising skilled and unskilled </a:t>
            </a:r>
            <a:r>
              <a:rPr lang="en-IN" sz="1800" kern="100" dirty="0" err="1">
                <a:effectLst/>
                <a:ea typeface="Calibri" panose="020F0502020204030204" pitchFamily="34" charset="0"/>
                <a:cs typeface="Times New Roman" panose="02020603050405020304" pitchFamily="18" charset="0"/>
              </a:rPr>
              <a:t>laborers</a:t>
            </a:r>
            <a:r>
              <a:rPr lang="en-IN" sz="1800" kern="100" dirty="0">
                <a:effectLst/>
                <a:ea typeface="Calibri" panose="020F0502020204030204" pitchFamily="34" charset="0"/>
                <a:cs typeface="Times New Roman" panose="02020603050405020304" pitchFamily="18" charset="0"/>
              </a:rPr>
              <a:t>, technicians, and administrative staff. </a:t>
            </a:r>
          </a:p>
          <a:p>
            <a:pPr algn="just">
              <a:lnSpc>
                <a:spcPct val="150000"/>
              </a:lnSpc>
            </a:pPr>
            <a:r>
              <a:rPr lang="en-IN" sz="1800" kern="100" dirty="0">
                <a:effectLst/>
                <a:ea typeface="Calibri" panose="020F0502020204030204" pitchFamily="34" charset="0"/>
                <a:cs typeface="Times New Roman" panose="02020603050405020304" pitchFamily="18" charset="0"/>
              </a:rPr>
              <a:t>The nature of work in spinning mills, which often involves repetitive tasks, strict production targets, and exposure to physical hazards, can lead to various employee grievances ranging from wage disputes, working hours, safety concerns, to issues related to supervision and recognition. Understanding and addressing these grievances effectively is crucial for maintaining industrial harmony, enhancing employee morale, and ensuring smooth operational flow.</a:t>
            </a:r>
          </a:p>
          <a:p>
            <a:endParaRPr lang="en-IN" dirty="0"/>
          </a:p>
        </p:txBody>
      </p:sp>
    </p:spTree>
    <p:extLst>
      <p:ext uri="{BB962C8B-B14F-4D97-AF65-F5344CB8AC3E}">
        <p14:creationId xmlns:p14="http://schemas.microsoft.com/office/powerpoint/2010/main" val="153361449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TotalTime>
  <Words>150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EMPLOYEE GRIEVANCE TOWARDS SPINNING MILLS PRIVATE LIMITED</vt:lpstr>
      <vt:lpstr> 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2025-06-14T16:31:25Z</dcterms:created>
  <dcterms:modified xsi:type="dcterms:W3CDTF">2025-06-14T16:53:27Z</dcterms:modified>
</cp:coreProperties>
</file>