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EF59DFA7-0EBC-4B18-AB83-578E39BBD3F3}" type="datetimeFigureOut">
              <a:rPr lang="en-IN" smtClean="0"/>
              <a:t>15-06-2025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F97C9600-466E-4E95-8C4E-C613198A4206}" type="slidenum">
              <a:rPr lang="en-IN" smtClean="0"/>
              <a:t>‹#›</a:t>
            </a:fld>
            <a:endParaRPr lang="en-IN"/>
          </a:p>
        </p:txBody>
      </p:sp>
    </p:spTree>
    <p:extLst>
      <p:ext uri="{BB962C8B-B14F-4D97-AF65-F5344CB8AC3E}">
        <p14:creationId xmlns:p14="http://schemas.microsoft.com/office/powerpoint/2010/main" val="2188447380"/>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F59DFA7-0EBC-4B18-AB83-578E39BBD3F3}" type="datetimeFigureOut">
              <a:rPr lang="en-IN" smtClean="0"/>
              <a:t>15-06-2025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97C9600-466E-4E95-8C4E-C613198A4206}" type="slidenum">
              <a:rPr lang="en-IN" smtClean="0"/>
              <a:t>‹#›</a:t>
            </a:fld>
            <a:endParaRPr lang="en-IN"/>
          </a:p>
        </p:txBody>
      </p:sp>
    </p:spTree>
    <p:extLst>
      <p:ext uri="{BB962C8B-B14F-4D97-AF65-F5344CB8AC3E}">
        <p14:creationId xmlns:p14="http://schemas.microsoft.com/office/powerpoint/2010/main" val="36080283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F59DFA7-0EBC-4B18-AB83-578E39BBD3F3}" type="datetimeFigureOut">
              <a:rPr lang="en-IN" smtClean="0"/>
              <a:t>15-06-2025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97C9600-466E-4E95-8C4E-C613198A4206}" type="slidenum">
              <a:rPr lang="en-IN" smtClean="0"/>
              <a:t>‹#›</a:t>
            </a:fld>
            <a:endParaRPr lang="en-IN"/>
          </a:p>
        </p:txBody>
      </p:sp>
    </p:spTree>
    <p:extLst>
      <p:ext uri="{BB962C8B-B14F-4D97-AF65-F5344CB8AC3E}">
        <p14:creationId xmlns:p14="http://schemas.microsoft.com/office/powerpoint/2010/main" val="13402078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F59DFA7-0EBC-4B18-AB83-578E39BBD3F3}" type="datetimeFigureOut">
              <a:rPr lang="en-IN" smtClean="0"/>
              <a:t>15-06-2025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97C9600-466E-4E95-8C4E-C613198A4206}" type="slidenum">
              <a:rPr lang="en-IN" smtClean="0"/>
              <a:t>‹#›</a:t>
            </a:fld>
            <a:endParaRPr lang="en-IN"/>
          </a:p>
        </p:txBody>
      </p:sp>
    </p:spTree>
    <p:extLst>
      <p:ext uri="{BB962C8B-B14F-4D97-AF65-F5344CB8AC3E}">
        <p14:creationId xmlns:p14="http://schemas.microsoft.com/office/powerpoint/2010/main" val="863391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F59DFA7-0EBC-4B18-AB83-578E39BBD3F3}" type="datetimeFigureOut">
              <a:rPr lang="en-IN" smtClean="0"/>
              <a:t>15-06-2025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F97C9600-466E-4E95-8C4E-C613198A4206}" type="slidenum">
              <a:rPr lang="en-IN" smtClean="0"/>
              <a:t>‹#›</a:t>
            </a:fld>
            <a:endParaRPr lang="en-IN"/>
          </a:p>
        </p:txBody>
      </p:sp>
    </p:spTree>
    <p:extLst>
      <p:ext uri="{BB962C8B-B14F-4D97-AF65-F5344CB8AC3E}">
        <p14:creationId xmlns:p14="http://schemas.microsoft.com/office/powerpoint/2010/main" val="20827617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F59DFA7-0EBC-4B18-AB83-578E39BBD3F3}" type="datetimeFigureOut">
              <a:rPr lang="en-IN" smtClean="0"/>
              <a:t>15-06-2025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F97C9600-466E-4E95-8C4E-C613198A4206}" type="slidenum">
              <a:rPr lang="en-IN" smtClean="0"/>
              <a:t>‹#›</a:t>
            </a:fld>
            <a:endParaRPr lang="en-IN"/>
          </a:p>
        </p:txBody>
      </p:sp>
    </p:spTree>
    <p:extLst>
      <p:ext uri="{BB962C8B-B14F-4D97-AF65-F5344CB8AC3E}">
        <p14:creationId xmlns:p14="http://schemas.microsoft.com/office/powerpoint/2010/main" val="24383943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EF59DFA7-0EBC-4B18-AB83-578E39BBD3F3}" type="datetimeFigureOut">
              <a:rPr lang="en-IN" smtClean="0"/>
              <a:t>15-06-2025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F97C9600-466E-4E95-8C4E-C613198A4206}" type="slidenum">
              <a:rPr lang="en-IN" smtClean="0"/>
              <a:t>‹#›</a:t>
            </a:fld>
            <a:endParaRPr lang="en-IN"/>
          </a:p>
        </p:txBody>
      </p:sp>
    </p:spTree>
    <p:extLst>
      <p:ext uri="{BB962C8B-B14F-4D97-AF65-F5344CB8AC3E}">
        <p14:creationId xmlns:p14="http://schemas.microsoft.com/office/powerpoint/2010/main" val="22108547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F59DFA7-0EBC-4B18-AB83-578E39BBD3F3}" type="datetimeFigureOut">
              <a:rPr lang="en-IN" smtClean="0"/>
              <a:t>15-06-2025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97C9600-466E-4E95-8C4E-C613198A4206}" type="slidenum">
              <a:rPr lang="en-IN" smtClean="0"/>
              <a:t>‹#›</a:t>
            </a:fld>
            <a:endParaRPr lang="en-IN"/>
          </a:p>
        </p:txBody>
      </p:sp>
    </p:spTree>
    <p:extLst>
      <p:ext uri="{BB962C8B-B14F-4D97-AF65-F5344CB8AC3E}">
        <p14:creationId xmlns:p14="http://schemas.microsoft.com/office/powerpoint/2010/main" val="204118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F59DFA7-0EBC-4B18-AB83-578E39BBD3F3}" type="datetimeFigureOut">
              <a:rPr lang="en-IN" smtClean="0"/>
              <a:t>15-06-2025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97C9600-466E-4E95-8C4E-C613198A4206}" type="slidenum">
              <a:rPr lang="en-IN" smtClean="0"/>
              <a:t>‹#›</a:t>
            </a:fld>
            <a:endParaRPr lang="en-IN"/>
          </a:p>
        </p:txBody>
      </p:sp>
    </p:spTree>
    <p:extLst>
      <p:ext uri="{BB962C8B-B14F-4D97-AF65-F5344CB8AC3E}">
        <p14:creationId xmlns:p14="http://schemas.microsoft.com/office/powerpoint/2010/main" val="38414881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F59DFA7-0EBC-4B18-AB83-578E39BBD3F3}" type="datetimeFigureOut">
              <a:rPr lang="en-IN" smtClean="0"/>
              <a:t>15-06-2025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97C9600-466E-4E95-8C4E-C613198A4206}" type="slidenum">
              <a:rPr lang="en-IN" smtClean="0"/>
              <a:t>‹#›</a:t>
            </a:fld>
            <a:endParaRPr lang="en-IN"/>
          </a:p>
        </p:txBody>
      </p:sp>
    </p:spTree>
    <p:extLst>
      <p:ext uri="{BB962C8B-B14F-4D97-AF65-F5344CB8AC3E}">
        <p14:creationId xmlns:p14="http://schemas.microsoft.com/office/powerpoint/2010/main" val="39453181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F59DFA7-0EBC-4B18-AB83-578E39BBD3F3}" type="datetimeFigureOut">
              <a:rPr lang="en-IN" smtClean="0"/>
              <a:t>15-06-2025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97C9600-466E-4E95-8C4E-C613198A4206}" type="slidenum">
              <a:rPr lang="en-IN" smtClean="0"/>
              <a:t>‹#›</a:t>
            </a:fld>
            <a:endParaRPr lang="en-IN"/>
          </a:p>
        </p:txBody>
      </p:sp>
    </p:spTree>
    <p:extLst>
      <p:ext uri="{BB962C8B-B14F-4D97-AF65-F5344CB8AC3E}">
        <p14:creationId xmlns:p14="http://schemas.microsoft.com/office/powerpoint/2010/main" val="9148487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F59DFA7-0EBC-4B18-AB83-578E39BBD3F3}" type="datetimeFigureOut">
              <a:rPr lang="en-IN" smtClean="0"/>
              <a:t>15-06-2025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97C9600-466E-4E95-8C4E-C613198A4206}" type="slidenum">
              <a:rPr lang="en-IN" smtClean="0"/>
              <a:t>‹#›</a:t>
            </a:fld>
            <a:endParaRPr lang="en-IN"/>
          </a:p>
        </p:txBody>
      </p:sp>
    </p:spTree>
    <p:extLst>
      <p:ext uri="{BB962C8B-B14F-4D97-AF65-F5344CB8AC3E}">
        <p14:creationId xmlns:p14="http://schemas.microsoft.com/office/powerpoint/2010/main" val="13864323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F59DFA7-0EBC-4B18-AB83-578E39BBD3F3}" type="datetimeFigureOut">
              <a:rPr lang="en-IN" smtClean="0"/>
              <a:t>15-06-2025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97C9600-466E-4E95-8C4E-C613198A4206}" type="slidenum">
              <a:rPr lang="en-IN" smtClean="0"/>
              <a:t>‹#›</a:t>
            </a:fld>
            <a:endParaRPr lang="en-IN"/>
          </a:p>
        </p:txBody>
      </p:sp>
    </p:spTree>
    <p:extLst>
      <p:ext uri="{BB962C8B-B14F-4D97-AF65-F5344CB8AC3E}">
        <p14:creationId xmlns:p14="http://schemas.microsoft.com/office/powerpoint/2010/main" val="26908711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F59DFA7-0EBC-4B18-AB83-578E39BBD3F3}" type="datetimeFigureOut">
              <a:rPr lang="en-IN" smtClean="0"/>
              <a:t>15-06-2025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97C9600-466E-4E95-8C4E-C613198A4206}" type="slidenum">
              <a:rPr lang="en-IN" smtClean="0"/>
              <a:t>‹#›</a:t>
            </a:fld>
            <a:endParaRPr lang="en-IN"/>
          </a:p>
        </p:txBody>
      </p:sp>
    </p:spTree>
    <p:extLst>
      <p:ext uri="{BB962C8B-B14F-4D97-AF65-F5344CB8AC3E}">
        <p14:creationId xmlns:p14="http://schemas.microsoft.com/office/powerpoint/2010/main" val="38377613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F59DFA7-0EBC-4B18-AB83-578E39BBD3F3}" type="datetimeFigureOut">
              <a:rPr lang="en-IN" smtClean="0"/>
              <a:t>15-06-2025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97C9600-466E-4E95-8C4E-C613198A4206}" type="slidenum">
              <a:rPr lang="en-IN" smtClean="0"/>
              <a:t>‹#›</a:t>
            </a:fld>
            <a:endParaRPr lang="en-IN"/>
          </a:p>
        </p:txBody>
      </p:sp>
    </p:spTree>
    <p:extLst>
      <p:ext uri="{BB962C8B-B14F-4D97-AF65-F5344CB8AC3E}">
        <p14:creationId xmlns:p14="http://schemas.microsoft.com/office/powerpoint/2010/main" val="26575718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F59DFA7-0EBC-4B18-AB83-578E39BBD3F3}" type="datetimeFigureOut">
              <a:rPr lang="en-IN" smtClean="0"/>
              <a:t>15-06-2025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97C9600-466E-4E95-8C4E-C613198A4206}"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12502818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F59DFA7-0EBC-4B18-AB83-578E39BBD3F3}" type="datetimeFigureOut">
              <a:rPr lang="en-IN" smtClean="0"/>
              <a:t>15-06-2025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97C9600-466E-4E95-8C4E-C613198A4206}" type="slidenum">
              <a:rPr lang="en-IN" smtClean="0"/>
              <a:t>‹#›</a:t>
            </a:fld>
            <a:endParaRPr lang="en-IN"/>
          </a:p>
        </p:txBody>
      </p:sp>
    </p:spTree>
    <p:extLst>
      <p:ext uri="{BB962C8B-B14F-4D97-AF65-F5344CB8AC3E}">
        <p14:creationId xmlns:p14="http://schemas.microsoft.com/office/powerpoint/2010/main" val="20142203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F59DFA7-0EBC-4B18-AB83-578E39BBD3F3}" type="datetimeFigureOut">
              <a:rPr lang="en-IN" smtClean="0"/>
              <a:t>15-06-2025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97C9600-466E-4E95-8C4E-C613198A4206}" type="slidenum">
              <a:rPr lang="en-IN" smtClean="0"/>
              <a:t>‹#›</a:t>
            </a:fld>
            <a:endParaRPr lang="en-IN"/>
          </a:p>
        </p:txBody>
      </p:sp>
    </p:spTree>
    <p:extLst>
      <p:ext uri="{BB962C8B-B14F-4D97-AF65-F5344CB8AC3E}">
        <p14:creationId xmlns:p14="http://schemas.microsoft.com/office/powerpoint/2010/main" val="338606631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71FDD14-2098-FD8D-830D-10E5418829CE}"/>
              </a:ext>
            </a:extLst>
          </p:cNvPr>
          <p:cNvSpPr>
            <a:spLocks noGrp="1"/>
          </p:cNvSpPr>
          <p:nvPr>
            <p:ph type="title"/>
          </p:nvPr>
        </p:nvSpPr>
        <p:spPr>
          <a:xfrm>
            <a:off x="1030287" y="2531918"/>
            <a:ext cx="10131425" cy="1456267"/>
          </a:xfrm>
        </p:spPr>
        <p:txBody>
          <a:bodyPr/>
          <a:lstStyle/>
          <a:p>
            <a:pPr algn="ctr"/>
            <a:r>
              <a:rPr lang="en-US" b="1" dirty="0"/>
              <a:t>A STUDY ON BUYER PERCEPTION WITH REFERENCE TO SOLAR WATER HEATER </a:t>
            </a:r>
            <a:endParaRPr lang="en-IN" b="1" dirty="0"/>
          </a:p>
        </p:txBody>
      </p:sp>
    </p:spTree>
    <p:extLst>
      <p:ext uri="{BB962C8B-B14F-4D97-AF65-F5344CB8AC3E}">
        <p14:creationId xmlns:p14="http://schemas.microsoft.com/office/powerpoint/2010/main" val="849939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93F225-6245-810C-C498-934EB9803F5B}"/>
              </a:ext>
            </a:extLst>
          </p:cNvPr>
          <p:cNvSpPr>
            <a:spLocks noGrp="1"/>
          </p:cNvSpPr>
          <p:nvPr>
            <p:ph type="title"/>
          </p:nvPr>
        </p:nvSpPr>
        <p:spPr>
          <a:xfrm>
            <a:off x="20783" y="-389467"/>
            <a:ext cx="10131425" cy="1456267"/>
          </a:xfrm>
        </p:spPr>
        <p:txBody>
          <a:bodyPr>
            <a:normAutofit/>
          </a:bodyPr>
          <a:lstStyle/>
          <a:p>
            <a:r>
              <a:rPr lang="en-US" sz="3200" b="1" dirty="0">
                <a:effectLst/>
                <a:ea typeface="Calibri" panose="020F0502020204030204" pitchFamily="34" charset="0"/>
              </a:rPr>
              <a:t>INTRODUCTION</a:t>
            </a:r>
            <a:endParaRPr lang="en-IN" sz="3200" dirty="0"/>
          </a:p>
        </p:txBody>
      </p:sp>
      <p:sp>
        <p:nvSpPr>
          <p:cNvPr id="3" name="Content Placeholder 2">
            <a:extLst>
              <a:ext uri="{FF2B5EF4-FFF2-40B4-BE49-F238E27FC236}">
                <a16:creationId xmlns:a16="http://schemas.microsoft.com/office/drawing/2014/main" id="{0970FFE4-EA67-F4F4-B0A8-8B045886B10A}"/>
              </a:ext>
            </a:extLst>
          </p:cNvPr>
          <p:cNvSpPr>
            <a:spLocks noGrp="1"/>
          </p:cNvSpPr>
          <p:nvPr>
            <p:ph idx="1"/>
          </p:nvPr>
        </p:nvSpPr>
        <p:spPr>
          <a:xfrm>
            <a:off x="280554" y="920364"/>
            <a:ext cx="11346871" cy="5480435"/>
          </a:xfrm>
        </p:spPr>
        <p:txBody>
          <a:bodyPr>
            <a:noAutofit/>
          </a:bodyPr>
          <a:lstStyle/>
          <a:p>
            <a:pPr algn="just">
              <a:lnSpc>
                <a:spcPct val="150000"/>
              </a:lnSpc>
              <a:spcAft>
                <a:spcPts val="800"/>
              </a:spcAft>
            </a:pPr>
            <a:r>
              <a:rPr lang="en-IN" kern="100" dirty="0">
                <a:effectLst/>
                <a:ea typeface="Calibri" panose="020F0502020204030204" pitchFamily="34" charset="0"/>
                <a:cs typeface="Times New Roman" panose="02020603050405020304" pitchFamily="18" charset="0"/>
              </a:rPr>
              <a:t>In recent years, the demand for renewable energy solutions has witnessed substantial growth due to increasing awareness of environmental sustainability, rising energy costs, and government incentives. </a:t>
            </a:r>
          </a:p>
          <a:p>
            <a:pPr algn="just">
              <a:lnSpc>
                <a:spcPct val="150000"/>
              </a:lnSpc>
              <a:spcAft>
                <a:spcPts val="800"/>
              </a:spcAft>
            </a:pPr>
            <a:r>
              <a:rPr lang="en-IN" kern="100" dirty="0">
                <a:effectLst/>
                <a:ea typeface="Calibri" panose="020F0502020204030204" pitchFamily="34" charset="0"/>
                <a:cs typeface="Times New Roman" panose="02020603050405020304" pitchFamily="18" charset="0"/>
              </a:rPr>
              <a:t>Among the various renewable energy technologies available, </a:t>
            </a:r>
            <a:r>
              <a:rPr lang="en-IN" b="1" kern="100" dirty="0">
                <a:effectLst/>
                <a:ea typeface="Calibri" panose="020F0502020204030204" pitchFamily="34" charset="0"/>
                <a:cs typeface="Times New Roman" panose="02020603050405020304" pitchFamily="18" charset="0"/>
              </a:rPr>
              <a:t>solar water heaters</a:t>
            </a:r>
            <a:r>
              <a:rPr lang="en-IN" kern="100" dirty="0">
                <a:effectLst/>
                <a:ea typeface="Calibri" panose="020F0502020204030204" pitchFamily="34" charset="0"/>
                <a:cs typeface="Times New Roman" panose="02020603050405020304" pitchFamily="18" charset="0"/>
              </a:rPr>
              <a:t> have emerged as a highly efficient and eco-friendly alternative to conventional water heating methods. </a:t>
            </a:r>
          </a:p>
          <a:p>
            <a:pPr algn="just">
              <a:lnSpc>
                <a:spcPct val="150000"/>
              </a:lnSpc>
              <a:spcAft>
                <a:spcPts val="800"/>
              </a:spcAft>
            </a:pPr>
            <a:r>
              <a:rPr lang="en-IN" kern="100" dirty="0">
                <a:effectLst/>
                <a:ea typeface="Calibri" panose="020F0502020204030204" pitchFamily="34" charset="0"/>
                <a:cs typeface="Times New Roman" panose="02020603050405020304" pitchFamily="18" charset="0"/>
              </a:rPr>
              <a:t>They utilize solar energy, a clean and abundant resource, to heat water for residential, commercial, and industrial use. This not only reduces dependency on electricity and fossil fuels but also contributes to the reduction of carbon emissions. In this context, the perception of buyers towards solar water heaters plays a crucial role in determining their market acceptance and long-term adoption.</a:t>
            </a:r>
          </a:p>
          <a:p>
            <a:pPr algn="just">
              <a:lnSpc>
                <a:spcPct val="150000"/>
              </a:lnSpc>
            </a:pPr>
            <a:r>
              <a:rPr lang="en-IN" dirty="0">
                <a:ea typeface="Calibri" panose="020F0502020204030204" pitchFamily="34" charset="0"/>
              </a:rPr>
              <a:t>Buyer </a:t>
            </a:r>
            <a:r>
              <a:rPr lang="en-IN" dirty="0">
                <a:effectLst/>
                <a:ea typeface="Calibri" panose="020F0502020204030204" pitchFamily="34" charset="0"/>
              </a:rPr>
              <a:t>perception refers to the individual attitudes, beliefs, experiences, and knowledge that influence purchasing decisions. When it comes to solar water heaters, factors such as initial investment, long-term cost savings, brand reputation, government subsidies, installation complexity, service availability, and product performance significantly affect consumer perceptions.</a:t>
            </a:r>
            <a:endParaRPr lang="en-IN" dirty="0"/>
          </a:p>
        </p:txBody>
      </p:sp>
    </p:spTree>
    <p:extLst>
      <p:ext uri="{BB962C8B-B14F-4D97-AF65-F5344CB8AC3E}">
        <p14:creationId xmlns:p14="http://schemas.microsoft.com/office/powerpoint/2010/main" val="83574724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22</TotalTime>
  <Words>193</Words>
  <Application>Microsoft Office PowerPoint</Application>
  <PresentationFormat>Widescreen</PresentationFormat>
  <Paragraphs>6</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Celestial</vt:lpstr>
      <vt:lpstr>A STUDY ON BUYER PERCEPTION WITH REFERENCE TO SOLAR WATER HEATER </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2025-06-15T15:29:28Z</dcterms:created>
  <dcterms:modified xsi:type="dcterms:W3CDTF">2025-06-15T15:52:16Z</dcterms:modified>
</cp:coreProperties>
</file>