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8"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627" autoAdjust="0"/>
  </p:normalViewPr>
  <p:slideViewPr>
    <p:cSldViewPr snapToGrid="0">
      <p:cViewPr varScale="1">
        <p:scale>
          <a:sx n="70" d="100"/>
          <a:sy n="70" d="100"/>
        </p:scale>
        <p:origin x="11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0">
                      <a:schemeClr val="tx1"/>
                    </a:gs>
                    <a:gs pos="68000">
                      <a:srgbClr val="F1F1F1"/>
                    </a:gs>
                    <a:gs pos="100000">
                      <a:schemeClr val="bg1">
                        <a:lumMod val="11000"/>
                        <a:lumOff val="89000"/>
                      </a:schemeClr>
                    </a:gs>
                  </a:gsLst>
                  <a:lin ang="5400000" scaled="1"/>
                  <a:tileRect/>
                </a:gradFill>
                <a:effectLst>
                  <a:outerShdw blurRad="469900" dist="342900" dir="5400000" sy="-20000" rotWithShape="0">
                    <a:prstClr val="black">
                      <a:alpha val="66000"/>
                    </a:prstClr>
                  </a:outerShdw>
                </a:effectLst>
              </a:defRPr>
            </a:lvl1pPr>
          </a:lstStyle>
          <a:p>
            <a:pPr lvl="0" algn="r"/>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vert="horz" lIns="91440" tIns="45720" rIns="91440" bIns="45720" rtlCol="0"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stStyle>
          <a:p>
            <a:pPr marL="0" lvl="0" indent="0" algn="r">
              <a:buNone/>
            </a:pPr>
            <a:r>
              <a:rPr lang="en-US"/>
              <a:t>Click to edit Master subtitle style</a:t>
            </a:r>
            <a:endParaRPr lang="en-US" dirty="0"/>
          </a:p>
        </p:txBody>
      </p:sp>
      <p:sp>
        <p:nvSpPr>
          <p:cNvPr id="7" name="Date Placeholder 6"/>
          <p:cNvSpPr>
            <a:spLocks noGrp="1"/>
          </p:cNvSpPr>
          <p:nvPr>
            <p:ph type="dt" sz="half" idx="10"/>
          </p:nvPr>
        </p:nvSpPr>
        <p:spPr/>
        <p:txBody>
          <a:bodyPr/>
          <a:lstStyle/>
          <a:p>
            <a:fld id="{215AED1E-F77A-4177-9993-2F968F7B7EE3}"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592139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5AED1E-F77A-4177-9993-2F968F7B7EE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2510285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32000"/>
                        <a:lumOff val="68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5AED1E-F77A-4177-9993-2F968F7B7EE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161111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1266687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5AED1E-F77A-4177-9993-2F968F7B7EE3}"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3678761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5AED1E-F77A-4177-9993-2F968F7B7EE3}"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1825734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5AED1E-F77A-4177-9993-2F968F7B7EE3}"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3665642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2200841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2729724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1882344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37120367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123180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5AED1E-F77A-4177-9993-2F968F7B7EE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28094751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15AED1E-F77A-4177-9993-2F968F7B7EE3}"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415226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15AED1E-F77A-4177-9993-2F968F7B7EE3}"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2123911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5AED1E-F77A-4177-9993-2F968F7B7EE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38351848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5AED1E-F77A-4177-9993-2F968F7B7EE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B6A78C3-7F51-4552-95C7-A8394598A8DE}" type="slidenum">
              <a:rPr lang="en-IN" smtClean="0"/>
              <a:t>‹#›</a:t>
            </a:fld>
            <a:endParaRPr lang="en-IN"/>
          </a:p>
        </p:txBody>
      </p:sp>
    </p:spTree>
    <p:extLst>
      <p:ext uri="{BB962C8B-B14F-4D97-AF65-F5344CB8AC3E}">
        <p14:creationId xmlns:p14="http://schemas.microsoft.com/office/powerpoint/2010/main" val="276678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15AED1E-F77A-4177-9993-2F968F7B7EE3}" type="datetimeFigureOut">
              <a:rPr lang="en-IN" smtClean="0"/>
              <a:t>02-06-2025</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B6A78C3-7F51-4552-95C7-A8394598A8DE}" type="slidenum">
              <a:rPr lang="en-IN" smtClean="0"/>
              <a:t>‹#›</a:t>
            </a:fld>
            <a:endParaRPr lang="en-IN"/>
          </a:p>
        </p:txBody>
      </p:sp>
    </p:spTree>
    <p:extLst>
      <p:ext uri="{BB962C8B-B14F-4D97-AF65-F5344CB8AC3E}">
        <p14:creationId xmlns:p14="http://schemas.microsoft.com/office/powerpoint/2010/main" val="92872097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13000"/>
                  <a:lumOff val="87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13000"/>
                  <a:lumOff val="87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9DF6FF-8B51-C6BD-C70B-4B8842401B8B}"/>
              </a:ext>
            </a:extLst>
          </p:cNvPr>
          <p:cNvSpPr>
            <a:spLocks noGrp="1"/>
          </p:cNvSpPr>
          <p:nvPr>
            <p:ph type="title"/>
          </p:nvPr>
        </p:nvSpPr>
        <p:spPr>
          <a:xfrm>
            <a:off x="1035627" y="2422525"/>
            <a:ext cx="10515600" cy="1325563"/>
          </a:xfrm>
        </p:spPr>
        <p:txBody>
          <a:bodyPr>
            <a:normAutofit/>
          </a:bodyPr>
          <a:lstStyle/>
          <a:p>
            <a:pPr algn="ctr"/>
            <a:r>
              <a:rPr lang="en-US" sz="3600" b="1" dirty="0"/>
              <a:t>ORGANIZATION COMMITMENT IN  GLOBAL FOODS </a:t>
            </a:r>
            <a:endParaRPr lang="en-IN" sz="3600" b="1" dirty="0"/>
          </a:p>
        </p:txBody>
      </p:sp>
    </p:spTree>
    <p:extLst>
      <p:ext uri="{BB962C8B-B14F-4D97-AF65-F5344CB8AC3E}">
        <p14:creationId xmlns:p14="http://schemas.microsoft.com/office/powerpoint/2010/main" val="2116344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4A9D6-EF16-21C6-2AB3-992F0419CBF8}"/>
              </a:ext>
            </a:extLst>
          </p:cNvPr>
          <p:cNvSpPr>
            <a:spLocks noGrp="1"/>
          </p:cNvSpPr>
          <p:nvPr>
            <p:ph type="title"/>
          </p:nvPr>
        </p:nvSpPr>
        <p:spPr>
          <a:xfrm>
            <a:off x="0" y="-279111"/>
            <a:ext cx="10515600" cy="1325563"/>
          </a:xfrm>
        </p:spPr>
        <p:txBody>
          <a:bodyPr>
            <a:normAutofit/>
          </a:bodyPr>
          <a:lstStyle/>
          <a:p>
            <a:r>
              <a:rPr lang="en-US" sz="3600" b="1" dirty="0">
                <a:effectLst/>
                <a:ea typeface="Calibri" panose="020F0502020204030204" pitchFamily="34" charset="0"/>
              </a:rPr>
              <a:t>INTRODUCTION</a:t>
            </a:r>
            <a:endParaRPr lang="en-IN" sz="3600" dirty="0"/>
          </a:p>
        </p:txBody>
      </p:sp>
      <p:sp>
        <p:nvSpPr>
          <p:cNvPr id="3" name="Content Placeholder 2">
            <a:extLst>
              <a:ext uri="{FF2B5EF4-FFF2-40B4-BE49-F238E27FC236}">
                <a16:creationId xmlns:a16="http://schemas.microsoft.com/office/drawing/2014/main" id="{CF87FE46-60AD-A532-FEF6-AD39EF2F84C7}"/>
              </a:ext>
            </a:extLst>
          </p:cNvPr>
          <p:cNvSpPr>
            <a:spLocks noGrp="1"/>
          </p:cNvSpPr>
          <p:nvPr>
            <p:ph idx="1"/>
          </p:nvPr>
        </p:nvSpPr>
        <p:spPr>
          <a:xfrm>
            <a:off x="261256" y="791780"/>
            <a:ext cx="11157857" cy="5750534"/>
          </a:xfrm>
        </p:spPr>
        <p:txBody>
          <a:bodyPr>
            <a:no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today’s dynamic and competitive global economy, the success of any organization depends significantly on the commitment of its employees. Organizational commitment refers to the psychological attachment an employee has toward their organization, influencing their willingness to remain with the company, work diligently, and align with its goals.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For companies like </a:t>
            </a:r>
            <a:r>
              <a:rPr lang="en-IN" sz="1800" b="1" kern="100" dirty="0">
                <a:effectLst/>
                <a:ea typeface="Calibri" panose="020F0502020204030204" pitchFamily="34" charset="0"/>
                <a:cs typeface="Times New Roman" panose="02020603050405020304" pitchFamily="18" charset="0"/>
              </a:rPr>
              <a:t>Global Foods</a:t>
            </a:r>
            <a:r>
              <a:rPr lang="en-IN" sz="1800" kern="100" dirty="0">
                <a:effectLst/>
                <a:ea typeface="Calibri" panose="020F0502020204030204" pitchFamily="34" charset="0"/>
                <a:cs typeface="Times New Roman" panose="02020603050405020304" pitchFamily="18" charset="0"/>
              </a:rPr>
              <a:t>, a leading player in the food processing and distribution sector, employee commitment plays a critical role in driving operational excellence and long-term sustainability.</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Global Foods, like many fast-growing firms in the food industry, operates in a high-pressure environment characterized by tight deadlines, health and safety compliance, and the need for consistent quality. In such conditions, having a loyal, engaged, and committed workforce can make a significant difference in productivity, customer satisfaction, and innovation.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Employees who are committed to the organization are more likely to perform at high levels, contribute positively to team efforts, and represent the company well to clients and stakeholders.</a:t>
            </a:r>
          </a:p>
        </p:txBody>
      </p:sp>
    </p:spTree>
    <p:extLst>
      <p:ext uri="{BB962C8B-B14F-4D97-AF65-F5344CB8AC3E}">
        <p14:creationId xmlns:p14="http://schemas.microsoft.com/office/powerpoint/2010/main" val="2891406341"/>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4551"/>
      </a:dk2>
      <a:lt2>
        <a:srgbClr val="F2ACD2"/>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3016C5A4-E631-4977-A608-ACFB47552625}"/>
    </a:ext>
  </a:extLst>
</a:theme>
</file>

<file path=docProps/app.xml><?xml version="1.0" encoding="utf-8"?>
<Properties xmlns="http://schemas.openxmlformats.org/officeDocument/2006/extended-properties" xmlns:vt="http://schemas.openxmlformats.org/officeDocument/2006/docPropsVTypes">
  <Template>Depth</Template>
  <TotalTime>3</TotalTime>
  <Words>184</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Corbel</vt:lpstr>
      <vt:lpstr>Depth</vt:lpstr>
      <vt:lpstr>ORGANIZATION COMMITMENT IN  GLOBAL FOODS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2025-06-02T15:48:28Z</dcterms:created>
  <dcterms:modified xsi:type="dcterms:W3CDTF">2025-06-02T15:51:46Z</dcterms:modified>
</cp:coreProperties>
</file>