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4"/>
  </p:notes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1A4978-327E-41B5-AB57-A24EEF26E2FC}" type="datetimeFigureOut">
              <a:rPr lang="en-IN" smtClean="0"/>
              <a:t>12-06-2025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3EA519-943C-4AC8-9567-2B1BCF6F2B26}" type="slidenum">
              <a:rPr lang="en-IN" smtClean="0"/>
              <a:t>‹#›</a:t>
            </a:fld>
            <a:endParaRPr lang="en-IN"/>
          </a:p>
        </p:txBody>
      </p:sp>
    </p:spTree>
    <p:extLst>
      <p:ext uri="{BB962C8B-B14F-4D97-AF65-F5344CB8AC3E}">
        <p14:creationId xmlns:p14="http://schemas.microsoft.com/office/powerpoint/2010/main" val="8523805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C83EA519-943C-4AC8-9567-2B1BCF6F2B26}" type="slidenum">
              <a:rPr lang="en-IN" smtClean="0"/>
              <a:t>1</a:t>
            </a:fld>
            <a:endParaRPr lang="en-IN"/>
          </a:p>
        </p:txBody>
      </p:sp>
    </p:spTree>
    <p:extLst>
      <p:ext uri="{BB962C8B-B14F-4D97-AF65-F5344CB8AC3E}">
        <p14:creationId xmlns:p14="http://schemas.microsoft.com/office/powerpoint/2010/main" val="216150113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5AC03B14-4674-46C3-950C-92A10D50DC1A}" type="datetimeFigureOut">
              <a:rPr lang="en-IN" smtClean="0"/>
              <a:t>12-06-2025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FEFCA4A6-D035-451F-86A4-833EAF79213E}" type="slidenum">
              <a:rPr lang="en-IN" smtClean="0"/>
              <a:t>‹#›</a:t>
            </a:fld>
            <a:endParaRPr lang="en-IN"/>
          </a:p>
        </p:txBody>
      </p:sp>
    </p:spTree>
    <p:extLst>
      <p:ext uri="{BB962C8B-B14F-4D97-AF65-F5344CB8AC3E}">
        <p14:creationId xmlns:p14="http://schemas.microsoft.com/office/powerpoint/2010/main" val="225992879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C03B14-4674-46C3-950C-92A10D50DC1A}"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EFCA4A6-D035-451F-86A4-833EAF79213E}" type="slidenum">
              <a:rPr lang="en-IN" smtClean="0"/>
              <a:t>‹#›</a:t>
            </a:fld>
            <a:endParaRPr lang="en-IN"/>
          </a:p>
        </p:txBody>
      </p:sp>
    </p:spTree>
    <p:extLst>
      <p:ext uri="{BB962C8B-B14F-4D97-AF65-F5344CB8AC3E}">
        <p14:creationId xmlns:p14="http://schemas.microsoft.com/office/powerpoint/2010/main" val="15126874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C03B14-4674-46C3-950C-92A10D50DC1A}"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EFCA4A6-D035-451F-86A4-833EAF79213E}" type="slidenum">
              <a:rPr lang="en-IN" smtClean="0"/>
              <a:t>‹#›</a:t>
            </a:fld>
            <a:endParaRPr lang="en-IN"/>
          </a:p>
        </p:txBody>
      </p:sp>
    </p:spTree>
    <p:extLst>
      <p:ext uri="{BB962C8B-B14F-4D97-AF65-F5344CB8AC3E}">
        <p14:creationId xmlns:p14="http://schemas.microsoft.com/office/powerpoint/2010/main" val="4051010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AC03B14-4674-46C3-950C-92A10D50DC1A}" type="datetimeFigureOut">
              <a:rPr lang="en-IN" smtClean="0"/>
              <a:t>12-06-2025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EFCA4A6-D035-451F-86A4-833EAF79213E}" type="slidenum">
              <a:rPr lang="en-IN" smtClean="0"/>
              <a:t>‹#›</a:t>
            </a:fld>
            <a:endParaRPr lang="en-IN"/>
          </a:p>
        </p:txBody>
      </p:sp>
    </p:spTree>
    <p:extLst>
      <p:ext uri="{BB962C8B-B14F-4D97-AF65-F5344CB8AC3E}">
        <p14:creationId xmlns:p14="http://schemas.microsoft.com/office/powerpoint/2010/main" val="29780695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AC03B14-4674-46C3-950C-92A10D50DC1A}" type="datetimeFigureOut">
              <a:rPr lang="en-IN" smtClean="0"/>
              <a:t>12-06-2025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EFCA4A6-D035-451F-86A4-833EAF79213E}" type="slidenum">
              <a:rPr lang="en-IN" smtClean="0"/>
              <a:t>‹#›</a:t>
            </a:fld>
            <a:endParaRPr lang="en-IN"/>
          </a:p>
        </p:txBody>
      </p:sp>
    </p:spTree>
    <p:extLst>
      <p:ext uri="{BB962C8B-B14F-4D97-AF65-F5344CB8AC3E}">
        <p14:creationId xmlns:p14="http://schemas.microsoft.com/office/powerpoint/2010/main" val="7176270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AC03B14-4674-46C3-950C-92A10D50DC1A}" type="datetimeFigureOut">
              <a:rPr lang="en-IN" smtClean="0"/>
              <a:t>12-06-2025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EFCA4A6-D035-451F-86A4-833EAF79213E}" type="slidenum">
              <a:rPr lang="en-IN" smtClean="0"/>
              <a:t>‹#›</a:t>
            </a:fld>
            <a:endParaRPr lang="en-IN"/>
          </a:p>
        </p:txBody>
      </p:sp>
    </p:spTree>
    <p:extLst>
      <p:ext uri="{BB962C8B-B14F-4D97-AF65-F5344CB8AC3E}">
        <p14:creationId xmlns:p14="http://schemas.microsoft.com/office/powerpoint/2010/main" val="3505551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5AC03B14-4674-46C3-950C-92A10D50DC1A}" type="datetimeFigureOut">
              <a:rPr lang="en-IN" smtClean="0"/>
              <a:t>12-06-2025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FEFCA4A6-D035-451F-86A4-833EAF79213E}" type="slidenum">
              <a:rPr lang="en-IN" smtClean="0"/>
              <a:t>‹#›</a:t>
            </a:fld>
            <a:endParaRPr lang="en-IN"/>
          </a:p>
        </p:txBody>
      </p:sp>
    </p:spTree>
    <p:extLst>
      <p:ext uri="{BB962C8B-B14F-4D97-AF65-F5344CB8AC3E}">
        <p14:creationId xmlns:p14="http://schemas.microsoft.com/office/powerpoint/2010/main" val="3432477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AC03B14-4674-46C3-950C-92A10D50DC1A}" type="datetimeFigureOut">
              <a:rPr lang="en-IN" smtClean="0"/>
              <a:t>12-06-2025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EFCA4A6-D035-451F-86A4-833EAF79213E}" type="slidenum">
              <a:rPr lang="en-IN" smtClean="0"/>
              <a:t>‹#›</a:t>
            </a:fld>
            <a:endParaRPr lang="en-IN"/>
          </a:p>
        </p:txBody>
      </p:sp>
    </p:spTree>
    <p:extLst>
      <p:ext uri="{BB962C8B-B14F-4D97-AF65-F5344CB8AC3E}">
        <p14:creationId xmlns:p14="http://schemas.microsoft.com/office/powerpoint/2010/main" val="1653261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AC03B14-4674-46C3-950C-92A10D50DC1A}" type="datetimeFigureOut">
              <a:rPr lang="en-IN" smtClean="0"/>
              <a:t>12-06-2025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EFCA4A6-D035-451F-86A4-833EAF79213E}" type="slidenum">
              <a:rPr lang="en-IN" smtClean="0"/>
              <a:t>‹#›</a:t>
            </a:fld>
            <a:endParaRPr lang="en-IN"/>
          </a:p>
        </p:txBody>
      </p:sp>
    </p:spTree>
    <p:extLst>
      <p:ext uri="{BB962C8B-B14F-4D97-AF65-F5344CB8AC3E}">
        <p14:creationId xmlns:p14="http://schemas.microsoft.com/office/powerpoint/2010/main" val="12718765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AC03B14-4674-46C3-950C-92A10D50DC1A}" type="datetimeFigureOut">
              <a:rPr lang="en-IN" smtClean="0"/>
              <a:t>12-06-2025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EFCA4A6-D035-451F-86A4-833EAF79213E}" type="slidenum">
              <a:rPr lang="en-IN" smtClean="0"/>
              <a:t>‹#›</a:t>
            </a:fld>
            <a:endParaRPr lang="en-IN"/>
          </a:p>
        </p:txBody>
      </p:sp>
    </p:spTree>
    <p:extLst>
      <p:ext uri="{BB962C8B-B14F-4D97-AF65-F5344CB8AC3E}">
        <p14:creationId xmlns:p14="http://schemas.microsoft.com/office/powerpoint/2010/main" val="1489632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C03B14-4674-46C3-950C-92A10D50DC1A}"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EFCA4A6-D035-451F-86A4-833EAF79213E}" type="slidenum">
              <a:rPr lang="en-IN" smtClean="0"/>
              <a:t>‹#›</a:t>
            </a:fld>
            <a:endParaRPr lang="en-IN"/>
          </a:p>
        </p:txBody>
      </p:sp>
    </p:spTree>
    <p:extLst>
      <p:ext uri="{BB962C8B-B14F-4D97-AF65-F5344CB8AC3E}">
        <p14:creationId xmlns:p14="http://schemas.microsoft.com/office/powerpoint/2010/main" val="1008090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C03B14-4674-46C3-950C-92A10D50DC1A}"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EFCA4A6-D035-451F-86A4-833EAF79213E}" type="slidenum">
              <a:rPr lang="en-IN" smtClean="0"/>
              <a:t>‹#›</a:t>
            </a:fld>
            <a:endParaRPr lang="en-IN"/>
          </a:p>
        </p:txBody>
      </p:sp>
    </p:spTree>
    <p:extLst>
      <p:ext uri="{BB962C8B-B14F-4D97-AF65-F5344CB8AC3E}">
        <p14:creationId xmlns:p14="http://schemas.microsoft.com/office/powerpoint/2010/main" val="23464321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C03B14-4674-46C3-950C-92A10D50DC1A}"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EFCA4A6-D035-451F-86A4-833EAF79213E}" type="slidenum">
              <a:rPr lang="en-IN" smtClean="0"/>
              <a:t>‹#›</a:t>
            </a:fld>
            <a:endParaRPr lang="en-IN"/>
          </a:p>
        </p:txBody>
      </p:sp>
    </p:spTree>
    <p:extLst>
      <p:ext uri="{BB962C8B-B14F-4D97-AF65-F5344CB8AC3E}">
        <p14:creationId xmlns:p14="http://schemas.microsoft.com/office/powerpoint/2010/main" val="9372349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C03B14-4674-46C3-950C-92A10D50DC1A}"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EFCA4A6-D035-451F-86A4-833EAF79213E}" type="slidenum">
              <a:rPr lang="en-IN" smtClean="0"/>
              <a:t>‹#›</a:t>
            </a:fld>
            <a:endParaRPr lang="en-IN"/>
          </a:p>
        </p:txBody>
      </p:sp>
    </p:spTree>
    <p:extLst>
      <p:ext uri="{BB962C8B-B14F-4D97-AF65-F5344CB8AC3E}">
        <p14:creationId xmlns:p14="http://schemas.microsoft.com/office/powerpoint/2010/main" val="9043729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C03B14-4674-46C3-950C-92A10D50DC1A}"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EFCA4A6-D035-451F-86A4-833EAF79213E}" type="slidenum">
              <a:rPr lang="en-IN" smtClean="0"/>
              <a:t>‹#›</a:t>
            </a:fld>
            <a:endParaRPr lang="en-IN"/>
          </a:p>
        </p:txBody>
      </p:sp>
    </p:spTree>
    <p:extLst>
      <p:ext uri="{BB962C8B-B14F-4D97-AF65-F5344CB8AC3E}">
        <p14:creationId xmlns:p14="http://schemas.microsoft.com/office/powerpoint/2010/main" val="32167624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C03B14-4674-46C3-950C-92A10D50DC1A}"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EFCA4A6-D035-451F-86A4-833EAF79213E}" type="slidenum">
              <a:rPr lang="en-IN" smtClean="0"/>
              <a:t>‹#›</a:t>
            </a:fld>
            <a:endParaRPr lang="en-IN"/>
          </a:p>
        </p:txBody>
      </p:sp>
    </p:spTree>
    <p:extLst>
      <p:ext uri="{BB962C8B-B14F-4D97-AF65-F5344CB8AC3E}">
        <p14:creationId xmlns:p14="http://schemas.microsoft.com/office/powerpoint/2010/main" val="21555977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C03B14-4674-46C3-950C-92A10D50DC1A}" type="datetimeFigureOut">
              <a:rPr lang="en-IN" smtClean="0"/>
              <a:t>12-06-2025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EFCA4A6-D035-451F-86A4-833EAF79213E}" type="slidenum">
              <a:rPr lang="en-IN" smtClean="0"/>
              <a:t>‹#›</a:t>
            </a:fld>
            <a:endParaRPr lang="en-IN"/>
          </a:p>
        </p:txBody>
      </p:sp>
    </p:spTree>
    <p:extLst>
      <p:ext uri="{BB962C8B-B14F-4D97-AF65-F5344CB8AC3E}">
        <p14:creationId xmlns:p14="http://schemas.microsoft.com/office/powerpoint/2010/main" val="1435669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AC03B14-4674-46C3-950C-92A10D50DC1A}" type="datetimeFigureOut">
              <a:rPr lang="en-IN" smtClean="0"/>
              <a:t>12-06-2025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EFCA4A6-D035-451F-86A4-833EAF79213E}" type="slidenum">
              <a:rPr lang="en-IN" smtClean="0"/>
              <a:t>‹#›</a:t>
            </a:fld>
            <a:endParaRPr lang="en-IN"/>
          </a:p>
        </p:txBody>
      </p:sp>
    </p:spTree>
    <p:extLst>
      <p:ext uri="{BB962C8B-B14F-4D97-AF65-F5344CB8AC3E}">
        <p14:creationId xmlns:p14="http://schemas.microsoft.com/office/powerpoint/2010/main" val="1934884674"/>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9F3CC51-B19D-1066-F025-492C6EDDD766}"/>
              </a:ext>
            </a:extLst>
          </p:cNvPr>
          <p:cNvSpPr>
            <a:spLocks noGrp="1"/>
          </p:cNvSpPr>
          <p:nvPr>
            <p:ph type="title"/>
          </p:nvPr>
        </p:nvSpPr>
        <p:spPr>
          <a:xfrm>
            <a:off x="1030287" y="2448791"/>
            <a:ext cx="10131425" cy="1456267"/>
          </a:xfrm>
        </p:spPr>
        <p:txBody>
          <a:bodyPr>
            <a:noAutofit/>
          </a:bodyPr>
          <a:lstStyle/>
          <a:p>
            <a:pPr algn="ctr"/>
            <a:r>
              <a:rPr lang="en-US" sz="3200" b="1" dirty="0"/>
              <a:t>An analysis of assessing the impact of unique website attributes on consumer buying pattern towards Amazon industry with reference </a:t>
            </a:r>
            <a:endParaRPr lang="en-IN" sz="3200" b="1" dirty="0"/>
          </a:p>
        </p:txBody>
      </p:sp>
    </p:spTree>
    <p:extLst>
      <p:ext uri="{BB962C8B-B14F-4D97-AF65-F5344CB8AC3E}">
        <p14:creationId xmlns:p14="http://schemas.microsoft.com/office/powerpoint/2010/main" val="36728567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140D104-8A3E-8805-E5D7-E2835EF441CA}"/>
              </a:ext>
            </a:extLst>
          </p:cNvPr>
          <p:cNvSpPr>
            <a:spLocks noGrp="1"/>
          </p:cNvSpPr>
          <p:nvPr>
            <p:ph type="title"/>
          </p:nvPr>
        </p:nvSpPr>
        <p:spPr>
          <a:xfrm>
            <a:off x="51956" y="-304800"/>
            <a:ext cx="10131425" cy="1456267"/>
          </a:xfrm>
        </p:spPr>
        <p:txBody>
          <a:bodyPr>
            <a:normAutofit/>
          </a:bodyPr>
          <a:lstStyle/>
          <a:p>
            <a:r>
              <a:rPr lang="en-US" sz="3200" b="1" dirty="0">
                <a:effectLst/>
                <a:ea typeface="Calibri" panose="020F0502020204030204" pitchFamily="34" charset="0"/>
              </a:rPr>
              <a:t>INTRODUCTION </a:t>
            </a:r>
            <a:endParaRPr lang="en-IN" sz="3200" dirty="0"/>
          </a:p>
        </p:txBody>
      </p:sp>
      <p:sp>
        <p:nvSpPr>
          <p:cNvPr id="4" name="Content Placeholder 3">
            <a:extLst>
              <a:ext uri="{FF2B5EF4-FFF2-40B4-BE49-F238E27FC236}">
                <a16:creationId xmlns:a16="http://schemas.microsoft.com/office/drawing/2014/main" id="{863C6BD9-E2A5-97F9-7CE3-069278A13D66}"/>
              </a:ext>
            </a:extLst>
          </p:cNvPr>
          <p:cNvSpPr>
            <a:spLocks noGrp="1"/>
          </p:cNvSpPr>
          <p:nvPr>
            <p:ph idx="1"/>
          </p:nvPr>
        </p:nvSpPr>
        <p:spPr>
          <a:xfrm>
            <a:off x="207818" y="488372"/>
            <a:ext cx="11627428" cy="6182591"/>
          </a:xfrm>
        </p:spPr>
        <p:txBody>
          <a:bodyPr>
            <a:noAutofit/>
          </a:bodyPr>
          <a:lstStyle/>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In today’s digital era, e-commerce has revolutionized the way consumers interact with retailers, making online shopping a central part of modern life. Among the numerous platforms available, Amazon has emerged as a global leader in the industry, offering unmatched convenience, product variety, and customer-centric services. </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With its continual emphasis on innovation and user experience, Amazon has set new standards in online retail. As more consumers shift from traditional retail to digital platforms, it becomes increasingly important to understand the factors that drive their purchasing decisions in an online context.</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Website attributes have been found to significantly influence consumer </a:t>
            </a:r>
            <a:r>
              <a:rPr lang="en-IN" kern="100" dirty="0" err="1">
                <a:effectLst/>
                <a:ea typeface="Calibri" panose="020F0502020204030204" pitchFamily="34" charset="0"/>
                <a:cs typeface="Times New Roman" panose="02020603050405020304" pitchFamily="18" charset="0"/>
              </a:rPr>
              <a:t>behavior</a:t>
            </a:r>
            <a:r>
              <a:rPr lang="en-IN" kern="100" dirty="0">
                <a:effectLst/>
                <a:ea typeface="Calibri" panose="020F0502020204030204" pitchFamily="34" charset="0"/>
                <a:cs typeface="Times New Roman" panose="02020603050405020304" pitchFamily="18" charset="0"/>
              </a:rPr>
              <a:t> in e-commerce environments. These attributes include visual design, navigation simplicity, trust elements, personalization, responsiveness, and the availability of detailed product information. </a:t>
            </a:r>
          </a:p>
          <a:p>
            <a:pPr algn="just">
              <a:lnSpc>
                <a:spcPct val="150000"/>
              </a:lnSpc>
              <a:spcAft>
                <a:spcPts val="800"/>
              </a:spcAft>
            </a:pPr>
            <a:r>
              <a:rPr lang="en-IN" kern="100" dirty="0">
                <a:effectLst/>
                <a:ea typeface="Calibri" panose="020F0502020204030204" pitchFamily="34" charset="0"/>
                <a:cs typeface="Times New Roman" panose="02020603050405020304" pitchFamily="18" charset="0"/>
              </a:rPr>
              <a:t>On platforms like Amazon, such features are not just functional but strategically designed to engage customers, guide their purchase journey, and foster loyalty. The importance of these attributes lies in their capacity to influence user perception, build trust, and ultimately lead to conversion.</a:t>
            </a:r>
            <a:endParaRPr lang="en-IN" dirty="0"/>
          </a:p>
        </p:txBody>
      </p:sp>
    </p:spTree>
    <p:extLst>
      <p:ext uri="{BB962C8B-B14F-4D97-AF65-F5344CB8AC3E}">
        <p14:creationId xmlns:p14="http://schemas.microsoft.com/office/powerpoint/2010/main" val="12140957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3F296A"/>
      </a:dk2>
      <a:lt2>
        <a:srgbClr val="EBEBEB"/>
      </a:lt2>
      <a:accent1>
        <a:srgbClr val="E84574"/>
      </a:accent1>
      <a:accent2>
        <a:srgbClr val="798FF2"/>
      </a:accent2>
      <a:accent3>
        <a:srgbClr val="95C369"/>
      </a:accent3>
      <a:accent4>
        <a:srgbClr val="EE875A"/>
      </a:accent4>
      <a:accent5>
        <a:srgbClr val="C363E8"/>
      </a:accent5>
      <a:accent6>
        <a:srgbClr val="6AADC8"/>
      </a:accent6>
      <a:hlink>
        <a:srgbClr val="FE80C7"/>
      </a:hlink>
      <a:folHlink>
        <a:srgbClr val="FBA3EC"/>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61DDDE80-2DFA-4F2A-B66F-72059846BDA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Celestial</Template>
  <TotalTime>44</TotalTime>
  <Words>210</Words>
  <Application>Microsoft Office PowerPoint</Application>
  <PresentationFormat>Widescreen</PresentationFormat>
  <Paragraphs>7</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Celestial</vt:lpstr>
      <vt:lpstr>An analysis of assessing the impact of unique website attributes on consumer buying pattern towards Amazon industry with reference </vt:lpstr>
      <vt:lpstr>INTRODUCTION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2025-06-12T06:01:23Z</dcterms:created>
  <dcterms:modified xsi:type="dcterms:W3CDTF">2025-06-12T06:45:52Z</dcterms:modified>
</cp:coreProperties>
</file>