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7EF426B3-B5BA-42EF-870B-95F1B40713BF}"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2465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spTree>
    <p:extLst>
      <p:ext uri="{BB962C8B-B14F-4D97-AF65-F5344CB8AC3E}">
        <p14:creationId xmlns:p14="http://schemas.microsoft.com/office/powerpoint/2010/main" val="2178047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9531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8E31C2-A171-48D9-8118-29B969598747}"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EF426B3-B5BA-42EF-870B-95F1B40713BF}" type="slidenum">
              <a:rPr lang="en-IN" smtClean="0"/>
              <a:t>‹#›</a:t>
            </a:fld>
            <a:endParaRPr lang="en-IN"/>
          </a:p>
        </p:txBody>
      </p:sp>
    </p:spTree>
    <p:extLst>
      <p:ext uri="{BB962C8B-B14F-4D97-AF65-F5344CB8AC3E}">
        <p14:creationId xmlns:p14="http://schemas.microsoft.com/office/powerpoint/2010/main" val="1137671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78E31C2-A171-48D9-8118-29B969598747}" type="datetimeFigureOut">
              <a:rPr lang="en-IN" smtClean="0"/>
              <a:t>12-06-2025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EF426B3-B5BA-42EF-870B-95F1B40713BF}"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8737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8E31C2-A171-48D9-8118-29B969598747}" type="datetimeFigureOut">
              <a:rPr lang="en-IN" smtClean="0"/>
              <a:t>12-06-2025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EF426B3-B5BA-42EF-870B-95F1B40713BF}"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4932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8E31C2-A171-48D9-8118-29B969598747}" type="datetimeFigureOut">
              <a:rPr lang="en-IN" smtClean="0"/>
              <a:t>12-06-2025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EF426B3-B5BA-42EF-870B-95F1B40713BF}" type="slidenum">
              <a:rPr lang="en-IN" smtClean="0"/>
              <a:t>‹#›</a:t>
            </a:fld>
            <a:endParaRPr lang="en-IN"/>
          </a:p>
        </p:txBody>
      </p:sp>
    </p:spTree>
    <p:extLst>
      <p:ext uri="{BB962C8B-B14F-4D97-AF65-F5344CB8AC3E}">
        <p14:creationId xmlns:p14="http://schemas.microsoft.com/office/powerpoint/2010/main" val="3809009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8E31C2-A171-48D9-8118-29B969598747}"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EF426B3-B5BA-42EF-870B-95F1B40713BF}"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5571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8E31C2-A171-48D9-8118-29B969598747}"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EF426B3-B5BA-42EF-870B-95F1B40713BF}" type="slidenum">
              <a:rPr lang="en-IN" smtClean="0"/>
              <a:t>‹#›</a:t>
            </a:fld>
            <a:endParaRPr lang="en-IN"/>
          </a:p>
        </p:txBody>
      </p:sp>
    </p:spTree>
    <p:extLst>
      <p:ext uri="{BB962C8B-B14F-4D97-AF65-F5344CB8AC3E}">
        <p14:creationId xmlns:p14="http://schemas.microsoft.com/office/powerpoint/2010/main" val="1378390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8E31C2-A171-48D9-8118-29B969598747}"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EF426B3-B5BA-42EF-870B-95F1B40713BF}" type="slidenum">
              <a:rPr lang="en-IN" smtClean="0"/>
              <a:t>‹#›</a:t>
            </a:fld>
            <a:endParaRPr lang="en-IN"/>
          </a:p>
        </p:txBody>
      </p:sp>
    </p:spTree>
    <p:extLst>
      <p:ext uri="{BB962C8B-B14F-4D97-AF65-F5344CB8AC3E}">
        <p14:creationId xmlns:p14="http://schemas.microsoft.com/office/powerpoint/2010/main" val="2008741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2906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5673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spTree>
    <p:extLst>
      <p:ext uri="{BB962C8B-B14F-4D97-AF65-F5344CB8AC3E}">
        <p14:creationId xmlns:p14="http://schemas.microsoft.com/office/powerpoint/2010/main" val="3329649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89897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1132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5109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8E31C2-A171-48D9-8118-29B969598747}"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EF426B3-B5BA-42EF-870B-95F1B40713BF}"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2143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78E31C2-A171-48D9-8118-29B969598747}" type="datetimeFigureOut">
              <a:rPr lang="en-IN" smtClean="0"/>
              <a:t>12-06-2025</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EF426B3-B5BA-42EF-870B-95F1B40713BF}" type="slidenum">
              <a:rPr lang="en-IN" smtClean="0"/>
              <a:t>‹#›</a:t>
            </a:fld>
            <a:endParaRPr lang="en-IN"/>
          </a:p>
        </p:txBody>
      </p:sp>
    </p:spTree>
    <p:extLst>
      <p:ext uri="{BB962C8B-B14F-4D97-AF65-F5344CB8AC3E}">
        <p14:creationId xmlns:p14="http://schemas.microsoft.com/office/powerpoint/2010/main" val="8143714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C4B7AE-12FD-43B9-E7F9-3D8092A7A486}"/>
              </a:ext>
            </a:extLst>
          </p:cNvPr>
          <p:cNvSpPr>
            <a:spLocks noGrp="1"/>
          </p:cNvSpPr>
          <p:nvPr>
            <p:ph type="title" idx="4294967295"/>
          </p:nvPr>
        </p:nvSpPr>
        <p:spPr>
          <a:xfrm>
            <a:off x="1413164" y="2777331"/>
            <a:ext cx="9601200" cy="1303337"/>
          </a:xfrm>
        </p:spPr>
        <p:txBody>
          <a:bodyPr>
            <a:noAutofit/>
          </a:bodyPr>
          <a:lstStyle/>
          <a:p>
            <a:r>
              <a:rPr lang="en-US" sz="3200" b="1" dirty="0"/>
              <a:t>A Study on measuring the success of internet marketing strategy employed by traditional business with reference </a:t>
            </a:r>
            <a:endParaRPr lang="en-IN" sz="3200" b="1" dirty="0"/>
          </a:p>
        </p:txBody>
      </p:sp>
    </p:spTree>
    <p:extLst>
      <p:ext uri="{BB962C8B-B14F-4D97-AF65-F5344CB8AC3E}">
        <p14:creationId xmlns:p14="http://schemas.microsoft.com/office/powerpoint/2010/main" val="1621343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0FAAA-2F15-FF88-1991-9A2ACB1DC178}"/>
              </a:ext>
            </a:extLst>
          </p:cNvPr>
          <p:cNvSpPr>
            <a:spLocks noGrp="1"/>
          </p:cNvSpPr>
          <p:nvPr>
            <p:ph type="title" idx="4294967295"/>
          </p:nvPr>
        </p:nvSpPr>
        <p:spPr>
          <a:xfrm>
            <a:off x="1163781" y="257463"/>
            <a:ext cx="9601200" cy="1303338"/>
          </a:xfrm>
        </p:spPr>
        <p:txBody>
          <a:bodyPr>
            <a:normAutofit/>
          </a:bodyPr>
          <a:lstStyle/>
          <a:p>
            <a:r>
              <a:rPr lang="en-US" sz="2800" b="1" dirty="0">
                <a:effectLst/>
                <a:ea typeface="Calibri" panose="020F0502020204030204" pitchFamily="34" charset="0"/>
              </a:rPr>
              <a:t>INTRODUCTION</a:t>
            </a:r>
            <a:endParaRPr lang="en-IN" sz="2800" dirty="0"/>
          </a:p>
        </p:txBody>
      </p:sp>
      <p:sp>
        <p:nvSpPr>
          <p:cNvPr id="3" name="Content Placeholder 2">
            <a:extLst>
              <a:ext uri="{FF2B5EF4-FFF2-40B4-BE49-F238E27FC236}">
                <a16:creationId xmlns:a16="http://schemas.microsoft.com/office/drawing/2014/main" id="{6372D4A3-E4E3-AC0F-260D-803CE0ED6D6C}"/>
              </a:ext>
            </a:extLst>
          </p:cNvPr>
          <p:cNvSpPr>
            <a:spLocks noGrp="1"/>
          </p:cNvSpPr>
          <p:nvPr>
            <p:ph idx="4294967295"/>
          </p:nvPr>
        </p:nvSpPr>
        <p:spPr>
          <a:xfrm>
            <a:off x="761134" y="1143001"/>
            <a:ext cx="10669732" cy="5143499"/>
          </a:xfrm>
        </p:spPr>
        <p:txBody>
          <a:bodyPr>
            <a:normAutofit/>
          </a:bodyPr>
          <a:lstStyle/>
          <a:p>
            <a:pPr algn="just">
              <a:lnSpc>
                <a:spcPct val="150000"/>
              </a:lnSpc>
            </a:pPr>
            <a:r>
              <a:rPr lang="en-IN" sz="1800" kern="100" dirty="0">
                <a:effectLst/>
                <a:ea typeface="Calibri" panose="020F0502020204030204" pitchFamily="34" charset="0"/>
                <a:cs typeface="Times New Roman" panose="02020603050405020304" pitchFamily="18" charset="0"/>
              </a:rPr>
              <a:t>In today’s rapidly evolving digital age, traditional businesses face an unprecedented challenge and opportunity in adapting their marketing strategies to the internet environment. The growth of internet usage and the proliferation of digital platforms have transformed how consumers search for information, engage with brands, and make purchasing decisions. </a:t>
            </a:r>
          </a:p>
          <a:p>
            <a:pPr algn="just">
              <a:lnSpc>
                <a:spcPct val="150000"/>
              </a:lnSpc>
            </a:pPr>
            <a:r>
              <a:rPr lang="en-IN" sz="1800" kern="100" dirty="0">
                <a:effectLst/>
                <a:ea typeface="Calibri" panose="020F0502020204030204" pitchFamily="34" charset="0"/>
                <a:cs typeface="Times New Roman" panose="02020603050405020304" pitchFamily="18" charset="0"/>
              </a:rPr>
              <a:t>Unlike traditional marketing channels such as print, television, or radio, internet marketing offers real-time interaction, measurable outcomes, and the ability to reach a vast, global audience at a relatively low cost. Traditional businesses, which have long relied on offline marketing methods, are increasingly recognizing the need to integrate internet marketing strategies into their overall marketing mix to remain competitive and relevant. </a:t>
            </a:r>
          </a:p>
          <a:p>
            <a:pPr algn="just">
              <a:lnSpc>
                <a:spcPct val="150000"/>
              </a:lnSpc>
            </a:pPr>
            <a:r>
              <a:rPr lang="en-IN" sz="1800" kern="100" dirty="0">
                <a:effectLst/>
                <a:ea typeface="Calibri" panose="020F0502020204030204" pitchFamily="34" charset="0"/>
                <a:cs typeface="Times New Roman" panose="02020603050405020304" pitchFamily="18" charset="0"/>
              </a:rPr>
              <a:t>Internet marketing encompasses a wide range of tools and techniques, including social media marketing, search engine optimization (SEO), email marketing, content marketing, and online advertising, all aimed at enhancing brand visibility, engaging customers, and driving sales. </a:t>
            </a:r>
          </a:p>
          <a:p>
            <a:endParaRPr lang="en-IN" dirty="0"/>
          </a:p>
        </p:txBody>
      </p:sp>
    </p:spTree>
    <p:extLst>
      <p:ext uri="{BB962C8B-B14F-4D97-AF65-F5344CB8AC3E}">
        <p14:creationId xmlns:p14="http://schemas.microsoft.com/office/powerpoint/2010/main" val="10350969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27</TotalTime>
  <Words>187</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Garamond</vt:lpstr>
      <vt:lpstr>Organic</vt:lpstr>
      <vt:lpstr>A Study on measuring the success of internet marketing strategy employed by traditional business with reference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2025-06-12T06:47:48Z</dcterms:created>
  <dcterms:modified xsi:type="dcterms:W3CDTF">2025-06-12T07:15:08Z</dcterms:modified>
</cp:coreProperties>
</file>