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A1E928-C2B5-45C1-8D12-F5E75892E49A}" type="datetimeFigureOut">
              <a:rPr lang="en-IN" smtClean="0"/>
              <a:t>08-06-2025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497915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A1E928-C2B5-45C1-8D12-F5E75892E49A}" type="datetimeFigureOut">
              <a:rPr lang="en-IN" smtClean="0"/>
              <a:t>08-06-2025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757496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A1E928-C2B5-45C1-8D12-F5E75892E49A}" type="datetimeFigureOut">
              <a:rPr lang="en-IN" smtClean="0"/>
              <a:t>08-06-2025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1296451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A1E928-C2B5-45C1-8D12-F5E75892E49A}" type="datetimeFigureOut">
              <a:rPr lang="en-IN" smtClean="0"/>
              <a:t>08-06-2025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688535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A1E928-C2B5-45C1-8D12-F5E75892E49A}" type="datetimeFigureOut">
              <a:rPr lang="en-IN" smtClean="0"/>
              <a:t>08-06-2025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405151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A1E928-C2B5-45C1-8D12-F5E75892E49A}" type="datetimeFigureOut">
              <a:rPr lang="en-IN" smtClean="0"/>
              <a:t>08-06-2025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3309010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A1E928-C2B5-45C1-8D12-F5E75892E49A}" type="datetimeFigureOut">
              <a:rPr lang="en-IN" smtClean="0"/>
              <a:t>08-06-2025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164801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1E928-C2B5-45C1-8D12-F5E75892E49A}" type="datetimeFigureOut">
              <a:rPr lang="en-IN" smtClean="0"/>
              <a:t>08-06-2025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3677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1E928-C2B5-45C1-8D12-F5E75892E49A}" type="datetimeFigureOut">
              <a:rPr lang="en-IN" smtClean="0"/>
              <a:t>08-06-2025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3274326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1E928-C2B5-45C1-8D12-F5E75892E49A}" type="datetimeFigureOut">
              <a:rPr lang="en-IN" smtClean="0"/>
              <a:t>08-06-2025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731185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1E928-C2B5-45C1-8D12-F5E75892E49A}" type="datetimeFigureOut">
              <a:rPr lang="en-IN" smtClean="0"/>
              <a:t>08-06-2025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9144325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1E928-C2B5-45C1-8D12-F5E75892E49A}" type="datetimeFigureOut">
              <a:rPr lang="en-IN" smtClean="0"/>
              <a:t>08-06-2025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E44C1-9831-46C6-A040-043603D54822}"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425985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A1E928-C2B5-45C1-8D12-F5E75892E49A}" type="datetimeFigureOut">
              <a:rPr lang="en-IN" smtClean="0"/>
              <a:t>08-06-2025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2346645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6A1E928-C2B5-45C1-8D12-F5E75892E49A}" type="datetimeFigureOut">
              <a:rPr lang="en-IN" smtClean="0"/>
              <a:t>08-06-2025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32964650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6A1E928-C2B5-45C1-8D12-F5E75892E49A}" type="datetimeFigureOut">
              <a:rPr lang="en-IN" smtClean="0"/>
              <a:t>08-06-2025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10981580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A1E928-C2B5-45C1-8D12-F5E75892E49A}" type="datetimeFigureOut">
              <a:rPr lang="en-IN" smtClean="0"/>
              <a:t>08-06-2025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4328618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A1E928-C2B5-45C1-8D12-F5E75892E49A}" type="datetimeFigureOut">
              <a:rPr lang="en-IN" smtClean="0"/>
              <a:t>08-06-2025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F5E44C1-9831-46C6-A040-043603D54822}" type="slidenum">
              <a:rPr lang="en-IN" smtClean="0"/>
              <a:t>‹#›</a:t>
            </a:fld>
            <a:endParaRPr lang="en-IN"/>
          </a:p>
        </p:txBody>
      </p:sp>
    </p:spTree>
    <p:extLst>
      <p:ext uri="{BB962C8B-B14F-4D97-AF65-F5344CB8AC3E}">
        <p14:creationId xmlns:p14="http://schemas.microsoft.com/office/powerpoint/2010/main" val="4098552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6A1E928-C2B5-45C1-8D12-F5E75892E49A}" type="datetimeFigureOut">
              <a:rPr lang="en-IN" smtClean="0"/>
              <a:t>08-06-2025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F5E44C1-9831-46C6-A040-043603D54822}" type="slidenum">
              <a:rPr lang="en-IN" smtClean="0"/>
              <a:t>‹#›</a:t>
            </a:fld>
            <a:endParaRPr lang="en-IN"/>
          </a:p>
        </p:txBody>
      </p:sp>
    </p:spTree>
    <p:extLst>
      <p:ext uri="{BB962C8B-B14F-4D97-AF65-F5344CB8AC3E}">
        <p14:creationId xmlns:p14="http://schemas.microsoft.com/office/powerpoint/2010/main" val="21754905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D9F0E77-E552-81D0-600A-FAFDFDC89EC5}"/>
              </a:ext>
            </a:extLst>
          </p:cNvPr>
          <p:cNvSpPr>
            <a:spLocks noGrp="1"/>
          </p:cNvSpPr>
          <p:nvPr>
            <p:ph type="title"/>
          </p:nvPr>
        </p:nvSpPr>
        <p:spPr>
          <a:xfrm>
            <a:off x="1111222" y="2376055"/>
            <a:ext cx="10353761" cy="1326321"/>
          </a:xfrm>
        </p:spPr>
        <p:txBody>
          <a:bodyPr>
            <a:normAutofit/>
          </a:bodyPr>
          <a:lstStyle/>
          <a:p>
            <a:r>
              <a:rPr lang="en-US" sz="2800" dirty="0"/>
              <a:t>A Study on Customer quality service rented by SBI with reference </a:t>
            </a:r>
            <a:endParaRPr lang="en-IN" sz="2800" dirty="0"/>
          </a:p>
        </p:txBody>
      </p:sp>
    </p:spTree>
    <p:extLst>
      <p:ext uri="{BB962C8B-B14F-4D97-AF65-F5344CB8AC3E}">
        <p14:creationId xmlns:p14="http://schemas.microsoft.com/office/powerpoint/2010/main" val="3316698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3FA34-4F5D-5266-97B9-A61385807401}"/>
              </a:ext>
            </a:extLst>
          </p:cNvPr>
          <p:cNvSpPr>
            <a:spLocks noGrp="1"/>
          </p:cNvSpPr>
          <p:nvPr>
            <p:ph type="title"/>
          </p:nvPr>
        </p:nvSpPr>
        <p:spPr>
          <a:xfrm>
            <a:off x="923582" y="-259521"/>
            <a:ext cx="10353761" cy="1326321"/>
          </a:xfrm>
        </p:spPr>
        <p:txBody>
          <a:bodyPr>
            <a:normAutofit/>
          </a:bodyPr>
          <a:lstStyle/>
          <a:p>
            <a:r>
              <a:rPr lang="en-IN" sz="2800" dirty="0"/>
              <a:t>introduction</a:t>
            </a:r>
          </a:p>
        </p:txBody>
      </p:sp>
      <p:sp>
        <p:nvSpPr>
          <p:cNvPr id="3" name="Content Placeholder 2">
            <a:extLst>
              <a:ext uri="{FF2B5EF4-FFF2-40B4-BE49-F238E27FC236}">
                <a16:creationId xmlns:a16="http://schemas.microsoft.com/office/drawing/2014/main" id="{E2A0546B-4A8C-F269-69DA-B0A016781164}"/>
              </a:ext>
            </a:extLst>
          </p:cNvPr>
          <p:cNvSpPr>
            <a:spLocks noGrp="1"/>
          </p:cNvSpPr>
          <p:nvPr>
            <p:ph idx="1"/>
          </p:nvPr>
        </p:nvSpPr>
        <p:spPr>
          <a:xfrm>
            <a:off x="401782" y="623454"/>
            <a:ext cx="11388436" cy="5985164"/>
          </a:xfrm>
        </p:spPr>
        <p:txBody>
          <a:bodyPr>
            <a:no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 The quality of customer service has emerged as one of the most critical factors in determining the success and sustainability of organizations in the modern competitive banking environment. In the context of Indian banking, where both public and private sector banks coexist, the role of service quality in attracting, satisfying, and retaining customers has become increasingly important.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The State Bank of India (SBI), as the largest public sector bank in the country, serves millions of customers daily through its extensive network of branches, ATMs, and digital platforms. As customer expectations continue to evolve, driven by technological advancement and improved service offerings by private sector competitors, it becomes imperative to assess the quality of service being rendered by SBI from the customer’s point of view.</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SBI has historically held a strong position in the Indian banking landscape due to its government backing, trustworthiness, and extensive reach in rural and urban areas. However, in recent years, customer satisfaction has emerged as a major challenge due to increasing expectations, digital transformation, and the presence of nimble private sector banks offering personalized services. </a:t>
            </a:r>
          </a:p>
        </p:txBody>
      </p:sp>
    </p:spTree>
    <p:extLst>
      <p:ext uri="{BB962C8B-B14F-4D97-AF65-F5344CB8AC3E}">
        <p14:creationId xmlns:p14="http://schemas.microsoft.com/office/powerpoint/2010/main" val="2869141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1422</TotalTime>
  <Words>215</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Bookman Old Style</vt:lpstr>
      <vt:lpstr>Calibri</vt:lpstr>
      <vt:lpstr>Rockwell</vt:lpstr>
      <vt:lpstr>Damask</vt:lpstr>
      <vt:lpstr>A Study on Customer quality service rented by SBI with reference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2025-06-08T06:49:41Z</dcterms:created>
  <dcterms:modified xsi:type="dcterms:W3CDTF">2025-06-09T06:32:09Z</dcterms:modified>
</cp:coreProperties>
</file>