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297F6D2-6757-4AEF-A573-0F7EE294D643}" type="datetimeFigureOut">
              <a:rPr lang="en-IN" smtClean="0"/>
              <a:t>12-06-2025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E0AC3A3-8F5A-487A-B1B2-E6B2422F69A6}" type="slidenum">
              <a:rPr lang="en-IN" smtClean="0"/>
              <a:t>‹#›</a:t>
            </a:fld>
            <a:endParaRPr lang="en-IN"/>
          </a:p>
        </p:txBody>
      </p:sp>
    </p:spTree>
    <p:extLst>
      <p:ext uri="{BB962C8B-B14F-4D97-AF65-F5344CB8AC3E}">
        <p14:creationId xmlns:p14="http://schemas.microsoft.com/office/powerpoint/2010/main" val="40352269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297F6D2-6757-4AEF-A573-0F7EE294D643}" type="datetimeFigureOut">
              <a:rPr lang="en-IN" smtClean="0"/>
              <a:t>12-06-2025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E0AC3A3-8F5A-487A-B1B2-E6B2422F69A6}" type="slidenum">
              <a:rPr lang="en-IN" smtClean="0"/>
              <a:t>‹#›</a:t>
            </a:fld>
            <a:endParaRPr lang="en-IN"/>
          </a:p>
        </p:txBody>
      </p:sp>
    </p:spTree>
    <p:extLst>
      <p:ext uri="{BB962C8B-B14F-4D97-AF65-F5344CB8AC3E}">
        <p14:creationId xmlns:p14="http://schemas.microsoft.com/office/powerpoint/2010/main" val="354932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297F6D2-6757-4AEF-A573-0F7EE294D643}" type="datetimeFigureOut">
              <a:rPr lang="en-IN" smtClean="0"/>
              <a:t>12-06-2025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E0AC3A3-8F5A-487A-B1B2-E6B2422F69A6}" type="slidenum">
              <a:rPr lang="en-IN" smtClean="0"/>
              <a:t>‹#›</a:t>
            </a:fld>
            <a:endParaRPr lang="en-IN"/>
          </a:p>
        </p:txBody>
      </p:sp>
    </p:spTree>
    <p:extLst>
      <p:ext uri="{BB962C8B-B14F-4D97-AF65-F5344CB8AC3E}">
        <p14:creationId xmlns:p14="http://schemas.microsoft.com/office/powerpoint/2010/main" val="41577826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297F6D2-6757-4AEF-A573-0F7EE294D643}" type="datetimeFigureOut">
              <a:rPr lang="en-IN" smtClean="0"/>
              <a:t>12-06-2025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E0AC3A3-8F5A-487A-B1B2-E6B2422F69A6}" type="slidenum">
              <a:rPr lang="en-IN" smtClean="0"/>
              <a:t>‹#›</a:t>
            </a:fld>
            <a:endParaRPr lang="en-IN"/>
          </a:p>
        </p:txBody>
      </p:sp>
    </p:spTree>
    <p:extLst>
      <p:ext uri="{BB962C8B-B14F-4D97-AF65-F5344CB8AC3E}">
        <p14:creationId xmlns:p14="http://schemas.microsoft.com/office/powerpoint/2010/main" val="4272315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297F6D2-6757-4AEF-A573-0F7EE294D643}" type="datetimeFigureOut">
              <a:rPr lang="en-IN" smtClean="0"/>
              <a:t>12-06-2025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AE0AC3A3-8F5A-487A-B1B2-E6B2422F69A6}" type="slidenum">
              <a:rPr lang="en-IN" smtClean="0"/>
              <a:t>‹#›</a:t>
            </a:fld>
            <a:endParaRPr lang="en-IN"/>
          </a:p>
        </p:txBody>
      </p:sp>
    </p:spTree>
    <p:extLst>
      <p:ext uri="{BB962C8B-B14F-4D97-AF65-F5344CB8AC3E}">
        <p14:creationId xmlns:p14="http://schemas.microsoft.com/office/powerpoint/2010/main" val="29627884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297F6D2-6757-4AEF-A573-0F7EE294D643}" type="datetimeFigureOut">
              <a:rPr lang="en-IN" smtClean="0"/>
              <a:t>12-06-2025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AE0AC3A3-8F5A-487A-B1B2-E6B2422F69A6}" type="slidenum">
              <a:rPr lang="en-IN" smtClean="0"/>
              <a:t>‹#›</a:t>
            </a:fld>
            <a:endParaRPr lang="en-IN"/>
          </a:p>
        </p:txBody>
      </p:sp>
    </p:spTree>
    <p:extLst>
      <p:ext uri="{BB962C8B-B14F-4D97-AF65-F5344CB8AC3E}">
        <p14:creationId xmlns:p14="http://schemas.microsoft.com/office/powerpoint/2010/main" val="38208780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97F6D2-6757-4AEF-A573-0F7EE294D643}" type="datetimeFigureOut">
              <a:rPr lang="en-IN" smtClean="0"/>
              <a:t>12-06-2025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AE0AC3A3-8F5A-487A-B1B2-E6B2422F69A6}" type="slidenum">
              <a:rPr lang="en-IN" smtClean="0"/>
              <a:t>‹#›</a:t>
            </a:fld>
            <a:endParaRPr lang="en-IN"/>
          </a:p>
        </p:txBody>
      </p:sp>
    </p:spTree>
    <p:extLst>
      <p:ext uri="{BB962C8B-B14F-4D97-AF65-F5344CB8AC3E}">
        <p14:creationId xmlns:p14="http://schemas.microsoft.com/office/powerpoint/2010/main" val="32988402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297F6D2-6757-4AEF-A573-0F7EE294D643}" type="datetimeFigureOut">
              <a:rPr lang="en-IN" smtClean="0"/>
              <a:t>12-06-2025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E0AC3A3-8F5A-487A-B1B2-E6B2422F69A6}" type="slidenum">
              <a:rPr lang="en-IN" smtClean="0"/>
              <a:t>‹#›</a:t>
            </a:fld>
            <a:endParaRPr lang="en-IN"/>
          </a:p>
        </p:txBody>
      </p:sp>
    </p:spTree>
    <p:extLst>
      <p:ext uri="{BB962C8B-B14F-4D97-AF65-F5344CB8AC3E}">
        <p14:creationId xmlns:p14="http://schemas.microsoft.com/office/powerpoint/2010/main" val="34842602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297F6D2-6757-4AEF-A573-0F7EE294D643}" type="datetimeFigureOut">
              <a:rPr lang="en-IN" smtClean="0"/>
              <a:t>12-06-2025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E0AC3A3-8F5A-487A-B1B2-E6B2422F69A6}" type="slidenum">
              <a:rPr lang="en-IN" smtClean="0"/>
              <a:t>‹#›</a:t>
            </a:fld>
            <a:endParaRPr lang="en-IN"/>
          </a:p>
        </p:txBody>
      </p:sp>
    </p:spTree>
    <p:extLst>
      <p:ext uri="{BB962C8B-B14F-4D97-AF65-F5344CB8AC3E}">
        <p14:creationId xmlns:p14="http://schemas.microsoft.com/office/powerpoint/2010/main" val="22352208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297F6D2-6757-4AEF-A573-0F7EE294D643}" type="datetimeFigureOut">
              <a:rPr lang="en-IN" smtClean="0"/>
              <a:t>12-06-2025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E0AC3A3-8F5A-487A-B1B2-E6B2422F69A6}" type="slidenum">
              <a:rPr lang="en-IN" smtClean="0"/>
              <a:t>‹#›</a:t>
            </a:fld>
            <a:endParaRPr lang="en-IN"/>
          </a:p>
        </p:txBody>
      </p:sp>
    </p:spTree>
    <p:extLst>
      <p:ext uri="{BB962C8B-B14F-4D97-AF65-F5344CB8AC3E}">
        <p14:creationId xmlns:p14="http://schemas.microsoft.com/office/powerpoint/2010/main" val="42503875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297F6D2-6757-4AEF-A573-0F7EE294D643}" type="datetimeFigureOut">
              <a:rPr lang="en-IN" smtClean="0"/>
              <a:t>12-06-2025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E0AC3A3-8F5A-487A-B1B2-E6B2422F69A6}"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8771677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297F6D2-6757-4AEF-A573-0F7EE294D643}" type="datetimeFigureOut">
              <a:rPr lang="en-IN" smtClean="0"/>
              <a:t>12-06-2025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E0AC3A3-8F5A-487A-B1B2-E6B2422F69A6}" type="slidenum">
              <a:rPr lang="en-IN" smtClean="0"/>
              <a:t>‹#›</a:t>
            </a:fld>
            <a:endParaRPr lang="en-IN"/>
          </a:p>
        </p:txBody>
      </p:sp>
    </p:spTree>
    <p:extLst>
      <p:ext uri="{BB962C8B-B14F-4D97-AF65-F5344CB8AC3E}">
        <p14:creationId xmlns:p14="http://schemas.microsoft.com/office/powerpoint/2010/main" val="24582677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297F6D2-6757-4AEF-A573-0F7EE294D643}" type="datetimeFigureOut">
              <a:rPr lang="en-IN" smtClean="0"/>
              <a:t>12-06-2025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E0AC3A3-8F5A-487A-B1B2-E6B2422F69A6}"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7881073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297F6D2-6757-4AEF-A573-0F7EE294D643}" type="datetimeFigureOut">
              <a:rPr lang="en-IN" smtClean="0"/>
              <a:t>12-06-2025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E0AC3A3-8F5A-487A-B1B2-E6B2422F69A6}" type="slidenum">
              <a:rPr lang="en-IN" smtClean="0"/>
              <a:t>‹#›</a:t>
            </a:fld>
            <a:endParaRPr lang="en-IN"/>
          </a:p>
        </p:txBody>
      </p:sp>
    </p:spTree>
    <p:extLst>
      <p:ext uri="{BB962C8B-B14F-4D97-AF65-F5344CB8AC3E}">
        <p14:creationId xmlns:p14="http://schemas.microsoft.com/office/powerpoint/2010/main" val="25842154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297F6D2-6757-4AEF-A573-0F7EE294D643}" type="datetimeFigureOut">
              <a:rPr lang="en-IN" smtClean="0"/>
              <a:t>12-06-2025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E0AC3A3-8F5A-487A-B1B2-E6B2422F69A6}" type="slidenum">
              <a:rPr lang="en-IN" smtClean="0"/>
              <a:t>‹#›</a:t>
            </a:fld>
            <a:endParaRPr lang="en-IN"/>
          </a:p>
        </p:txBody>
      </p:sp>
    </p:spTree>
    <p:extLst>
      <p:ext uri="{BB962C8B-B14F-4D97-AF65-F5344CB8AC3E}">
        <p14:creationId xmlns:p14="http://schemas.microsoft.com/office/powerpoint/2010/main" val="85714279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297F6D2-6757-4AEF-A573-0F7EE294D643}" type="datetimeFigureOut">
              <a:rPr lang="en-IN" smtClean="0"/>
              <a:t>12-06-2025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E0AC3A3-8F5A-487A-B1B2-E6B2422F69A6}" type="slidenum">
              <a:rPr lang="en-IN" smtClean="0"/>
              <a:t>‹#›</a:t>
            </a:fld>
            <a:endParaRPr lang="en-IN"/>
          </a:p>
        </p:txBody>
      </p:sp>
    </p:spTree>
    <p:extLst>
      <p:ext uri="{BB962C8B-B14F-4D97-AF65-F5344CB8AC3E}">
        <p14:creationId xmlns:p14="http://schemas.microsoft.com/office/powerpoint/2010/main" val="42106615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297F6D2-6757-4AEF-A573-0F7EE294D643}" type="datetimeFigureOut">
              <a:rPr lang="en-IN" smtClean="0"/>
              <a:t>12-06-2025</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AE0AC3A3-8F5A-487A-B1B2-E6B2422F69A6}" type="slidenum">
              <a:rPr lang="en-IN" smtClean="0"/>
              <a:t>‹#›</a:t>
            </a:fld>
            <a:endParaRPr lang="en-IN"/>
          </a:p>
        </p:txBody>
      </p:sp>
    </p:spTree>
    <p:extLst>
      <p:ext uri="{BB962C8B-B14F-4D97-AF65-F5344CB8AC3E}">
        <p14:creationId xmlns:p14="http://schemas.microsoft.com/office/powerpoint/2010/main" val="3674108516"/>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91F0B5B-958E-9D87-4C44-01369B7A1F98}"/>
              </a:ext>
            </a:extLst>
          </p:cNvPr>
          <p:cNvSpPr>
            <a:spLocks noGrp="1"/>
          </p:cNvSpPr>
          <p:nvPr>
            <p:ph type="title"/>
          </p:nvPr>
        </p:nvSpPr>
        <p:spPr>
          <a:xfrm>
            <a:off x="666943" y="2324100"/>
            <a:ext cx="8596668" cy="1320800"/>
          </a:xfrm>
        </p:spPr>
        <p:txBody>
          <a:bodyPr>
            <a:normAutofit/>
          </a:bodyPr>
          <a:lstStyle/>
          <a:p>
            <a:pPr algn="ctr"/>
            <a:r>
              <a:rPr lang="en-US" sz="3200" b="1" dirty="0"/>
              <a:t>A STUDY ON CONSUMER BRAND PREFERENCE TOWARDS BISCUITS</a:t>
            </a:r>
            <a:endParaRPr lang="en-IN" sz="3200" b="1" dirty="0"/>
          </a:p>
        </p:txBody>
      </p:sp>
    </p:spTree>
    <p:extLst>
      <p:ext uri="{BB962C8B-B14F-4D97-AF65-F5344CB8AC3E}">
        <p14:creationId xmlns:p14="http://schemas.microsoft.com/office/powerpoint/2010/main" val="4234841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3953AE-338C-013D-60B8-E226664433F5}"/>
              </a:ext>
            </a:extLst>
          </p:cNvPr>
          <p:cNvSpPr>
            <a:spLocks noGrp="1"/>
          </p:cNvSpPr>
          <p:nvPr>
            <p:ph type="title"/>
          </p:nvPr>
        </p:nvSpPr>
        <p:spPr>
          <a:xfrm>
            <a:off x="1925" y="0"/>
            <a:ext cx="8596668" cy="1320800"/>
          </a:xfrm>
        </p:spPr>
        <p:txBody>
          <a:bodyPr>
            <a:normAutofit/>
          </a:bodyPr>
          <a:lstStyle/>
          <a:p>
            <a:r>
              <a:rPr lang="en-US" sz="3200" b="1" dirty="0">
                <a:effectLst/>
                <a:ea typeface="Calibri" panose="020F0502020204030204" pitchFamily="34" charset="0"/>
              </a:rPr>
              <a:t>INTRODUCTION</a:t>
            </a:r>
            <a:endParaRPr lang="en-IN" sz="3200" dirty="0"/>
          </a:p>
        </p:txBody>
      </p:sp>
      <p:sp>
        <p:nvSpPr>
          <p:cNvPr id="3" name="Content Placeholder 2">
            <a:extLst>
              <a:ext uri="{FF2B5EF4-FFF2-40B4-BE49-F238E27FC236}">
                <a16:creationId xmlns:a16="http://schemas.microsoft.com/office/drawing/2014/main" id="{962A08CF-31B6-37BB-B7AB-705BF15DD05B}"/>
              </a:ext>
            </a:extLst>
          </p:cNvPr>
          <p:cNvSpPr>
            <a:spLocks noGrp="1"/>
          </p:cNvSpPr>
          <p:nvPr>
            <p:ph idx="1"/>
          </p:nvPr>
        </p:nvSpPr>
        <p:spPr>
          <a:xfrm>
            <a:off x="176646" y="785091"/>
            <a:ext cx="9528463" cy="6197600"/>
          </a:xfrm>
        </p:spPr>
        <p:txBody>
          <a:bodyPr>
            <a:normAutofit/>
          </a:bodyPr>
          <a:lstStyle/>
          <a:p>
            <a:pPr algn="just">
              <a:lnSpc>
                <a:spcPct val="160000"/>
              </a:lnSpc>
            </a:pPr>
            <a:r>
              <a:rPr lang="en-IN" sz="1800" dirty="0">
                <a:effectLst/>
                <a:ea typeface="Calibri" panose="020F0502020204030204" pitchFamily="34" charset="0"/>
              </a:rPr>
              <a:t>In today’s fast-paced world, biscuits have become one of the most popular and widely consumed snack items across all age groups. Biscuits are not only a source of quick energy but also serve as an easy-to-carry food option for people with busy lifestyles. </a:t>
            </a:r>
          </a:p>
          <a:p>
            <a:pPr algn="just">
              <a:lnSpc>
                <a:spcPct val="160000"/>
              </a:lnSpc>
            </a:pPr>
            <a:r>
              <a:rPr lang="en-IN" sz="1800" dirty="0">
                <a:effectLst/>
                <a:ea typeface="Calibri" panose="020F0502020204030204" pitchFamily="34" charset="0"/>
              </a:rPr>
              <a:t>The biscuit industry has grown exponentially over the years, with numerous brands competing to capture the attention of consumers through diverse offerings that vary in taste, texture, packaging, and nutritional content. </a:t>
            </a:r>
          </a:p>
          <a:p>
            <a:pPr algn="just">
              <a:lnSpc>
                <a:spcPct val="160000"/>
              </a:lnSpc>
            </a:pPr>
            <a:r>
              <a:rPr lang="en-IN" sz="1800" dirty="0">
                <a:effectLst/>
                <a:ea typeface="Calibri" panose="020F0502020204030204" pitchFamily="34" charset="0"/>
              </a:rPr>
              <a:t>This increasing competition has made consumer brand preference a critical factor for companies aiming to establish a strong market presence and loyalty. </a:t>
            </a:r>
          </a:p>
          <a:p>
            <a:pPr algn="just">
              <a:lnSpc>
                <a:spcPct val="160000"/>
              </a:lnSpc>
            </a:pPr>
            <a:r>
              <a:rPr lang="en-IN" sz="1800" dirty="0">
                <a:effectLst/>
                <a:ea typeface="Calibri" panose="020F0502020204030204" pitchFamily="34" charset="0"/>
              </a:rPr>
              <a:t>Understanding why consumers prefer one brand over another is essential for manufacturers to design effective marketing strategies, improve product quality, and meet evolving consumer expectations. </a:t>
            </a:r>
          </a:p>
        </p:txBody>
      </p:sp>
    </p:spTree>
    <p:extLst>
      <p:ext uri="{BB962C8B-B14F-4D97-AF65-F5344CB8AC3E}">
        <p14:creationId xmlns:p14="http://schemas.microsoft.com/office/powerpoint/2010/main" val="82339039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docProps/app.xml><?xml version="1.0" encoding="utf-8"?>
<Properties xmlns="http://schemas.openxmlformats.org/officeDocument/2006/extended-properties" xmlns:vt="http://schemas.openxmlformats.org/officeDocument/2006/docPropsVTypes">
  <Template>Facet</Template>
  <TotalTime>23</TotalTime>
  <Words>142</Words>
  <Application>Microsoft Office PowerPoint</Application>
  <PresentationFormat>Widescreen</PresentationFormat>
  <Paragraphs>6</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Trebuchet MS</vt:lpstr>
      <vt:lpstr>Wingdings 3</vt:lpstr>
      <vt:lpstr>Facet</vt:lpstr>
      <vt:lpstr>A STUDY ON CONSUMER BRAND PREFERENCE TOWARDS BISCUITS</vt:lpstr>
      <vt:lpstr>INTRODUCTION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2025-06-12T13:55:27Z</dcterms:created>
  <dcterms:modified xsi:type="dcterms:W3CDTF">2025-06-12T14:18:52Z</dcterms:modified>
</cp:coreProperties>
</file>