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357457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3747457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3051591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CF7C23-0B19-4925-AFBD-E037E7FC837C}"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1536370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CF7C23-0B19-4925-AFBD-E037E7FC837C}" type="datetimeFigureOut">
              <a:rPr lang="en-IN" smtClean="0"/>
              <a:t>04-06-2025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3878228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CF7C23-0B19-4925-AFBD-E037E7FC837C}" type="datetimeFigureOut">
              <a:rPr lang="en-IN" smtClean="0"/>
              <a:t>04-06-2025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924119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F7C23-0B19-4925-AFBD-E037E7FC837C}" type="datetimeFigureOut">
              <a:rPr lang="en-IN" smtClean="0"/>
              <a:t>04-06-2025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743176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CF7C23-0B19-4925-AFBD-E037E7FC837C}"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2685012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CF7C23-0B19-4925-AFBD-E037E7FC837C}"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254401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4123487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2866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2503402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9453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21561549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1754377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CF7C23-0B19-4925-AFBD-E037E7FC837C}"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FA1EC9-00FB-48EB-9A11-B3B8AB964BAB}" type="slidenum">
              <a:rPr lang="en-IN" smtClean="0"/>
              <a:t>‹#›</a:t>
            </a:fld>
            <a:endParaRPr lang="en-IN"/>
          </a:p>
        </p:txBody>
      </p:sp>
    </p:spTree>
    <p:extLst>
      <p:ext uri="{BB962C8B-B14F-4D97-AF65-F5344CB8AC3E}">
        <p14:creationId xmlns:p14="http://schemas.microsoft.com/office/powerpoint/2010/main" val="881910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5CF7C23-0B19-4925-AFBD-E037E7FC837C}" type="datetimeFigureOut">
              <a:rPr lang="en-IN" smtClean="0"/>
              <a:t>04-06-2025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3FA1EC9-00FB-48EB-9A11-B3B8AB964BAB}" type="slidenum">
              <a:rPr lang="en-IN" smtClean="0"/>
              <a:t>‹#›</a:t>
            </a:fld>
            <a:endParaRPr lang="en-IN"/>
          </a:p>
        </p:txBody>
      </p:sp>
    </p:spTree>
    <p:extLst>
      <p:ext uri="{BB962C8B-B14F-4D97-AF65-F5344CB8AC3E}">
        <p14:creationId xmlns:p14="http://schemas.microsoft.com/office/powerpoint/2010/main" val="945505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755A260-B2B0-ABE1-1088-9EDD945AE84D}"/>
              </a:ext>
            </a:extLst>
          </p:cNvPr>
          <p:cNvSpPr>
            <a:spLocks noGrp="1"/>
          </p:cNvSpPr>
          <p:nvPr>
            <p:ph type="title"/>
          </p:nvPr>
        </p:nvSpPr>
        <p:spPr>
          <a:xfrm>
            <a:off x="895543" y="2500746"/>
            <a:ext cx="8596668" cy="1320800"/>
          </a:xfrm>
        </p:spPr>
        <p:txBody>
          <a:bodyPr>
            <a:noAutofit/>
          </a:bodyPr>
          <a:lstStyle/>
          <a:p>
            <a:pPr algn="ctr"/>
            <a:r>
              <a:rPr lang="en-US" sz="2800" b="1" dirty="0"/>
              <a:t>A STUDY ON CONSUMER BRAND PREFERENCE TOWARDS SOLAR INDUSTRY WITH SPECIAL REFERENCE</a:t>
            </a:r>
            <a:endParaRPr lang="en-IN" sz="2800" b="1" dirty="0"/>
          </a:p>
        </p:txBody>
      </p:sp>
    </p:spTree>
    <p:extLst>
      <p:ext uri="{BB962C8B-B14F-4D97-AF65-F5344CB8AC3E}">
        <p14:creationId xmlns:p14="http://schemas.microsoft.com/office/powerpoint/2010/main" val="3816392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BEF0CD6-8EB8-BF9F-5016-E5E3FACC5820}"/>
              </a:ext>
            </a:extLst>
          </p:cNvPr>
          <p:cNvSpPr>
            <a:spLocks noGrp="1"/>
          </p:cNvSpPr>
          <p:nvPr>
            <p:ph type="title"/>
          </p:nvPr>
        </p:nvSpPr>
        <p:spPr>
          <a:xfrm>
            <a:off x="-8466" y="0"/>
            <a:ext cx="8596668" cy="1320800"/>
          </a:xfrm>
        </p:spPr>
        <p:txBody>
          <a:bodyPr>
            <a:normAutofit/>
          </a:bodyPr>
          <a:lstStyle/>
          <a:p>
            <a:r>
              <a:rPr lang="en-US" sz="3200" b="1" dirty="0">
                <a:effectLst/>
                <a:ea typeface="Calibri" panose="020F0502020204030204" pitchFamily="34" charset="0"/>
              </a:rPr>
              <a:t>INTRODUCTION</a:t>
            </a:r>
            <a:endParaRPr lang="en-IN" sz="3200" dirty="0"/>
          </a:p>
        </p:txBody>
      </p:sp>
      <p:sp>
        <p:nvSpPr>
          <p:cNvPr id="4" name="Content Placeholder 3">
            <a:extLst>
              <a:ext uri="{FF2B5EF4-FFF2-40B4-BE49-F238E27FC236}">
                <a16:creationId xmlns:a16="http://schemas.microsoft.com/office/drawing/2014/main" id="{FBF1B090-C3B1-A4B6-0904-F5B3B67DE8D8}"/>
              </a:ext>
            </a:extLst>
          </p:cNvPr>
          <p:cNvSpPr>
            <a:spLocks noGrp="1"/>
          </p:cNvSpPr>
          <p:nvPr>
            <p:ph idx="1"/>
          </p:nvPr>
        </p:nvSpPr>
        <p:spPr>
          <a:xfrm>
            <a:off x="114300" y="571500"/>
            <a:ext cx="9538855" cy="6400800"/>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In recent years, the global emphasis on sustainable and renewable energy sources has significantly intensified, driven by the escalating threats posed by climate change, rising fossil fuel costs, and increasing environmental degradation.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Among various renewable energy options, solar energy has emerged as a highly promising and widely adopted alternative due to its abundance, accessibility, and minimal environmental impact. Governments, environmental organizations, and consumers alike are recognizing the importance of transitioning towards clean energy sources, leading to a rapid expansion of the solar industry.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In this context, understanding consumer </a:t>
            </a:r>
            <a:r>
              <a:rPr lang="en-IN" kern="100" dirty="0" err="1">
                <a:effectLst/>
                <a:ea typeface="Calibri" panose="020F0502020204030204" pitchFamily="34" charset="0"/>
                <a:cs typeface="Times New Roman" panose="02020603050405020304" pitchFamily="18" charset="0"/>
              </a:rPr>
              <a:t>behavior</a:t>
            </a:r>
            <a:r>
              <a:rPr lang="en-IN" kern="100" dirty="0">
                <a:effectLst/>
                <a:ea typeface="Calibri" panose="020F0502020204030204" pitchFamily="34" charset="0"/>
                <a:cs typeface="Times New Roman" panose="02020603050405020304" pitchFamily="18" charset="0"/>
              </a:rPr>
              <a:t> and brand preference within the solar energy sector has become a matter of great relevance and practical significance.</a:t>
            </a:r>
          </a:p>
          <a:p>
            <a:pPr>
              <a:lnSpc>
                <a:spcPct val="150000"/>
              </a:lnSpc>
            </a:pPr>
            <a:r>
              <a:rPr lang="en-IN" dirty="0">
                <a:effectLst/>
                <a:ea typeface="Calibri" panose="020F0502020204030204" pitchFamily="34" charset="0"/>
              </a:rPr>
              <a:t>The solar industry encompasses a wide range of products and services, including solar panels, solar water heaters, rooftop solar installations, and off-grid solar systems, offered by numerous competing brands. </a:t>
            </a:r>
            <a:endParaRPr lang="en-IN" dirty="0"/>
          </a:p>
        </p:txBody>
      </p:sp>
    </p:spTree>
    <p:extLst>
      <p:ext uri="{BB962C8B-B14F-4D97-AF65-F5344CB8AC3E}">
        <p14:creationId xmlns:p14="http://schemas.microsoft.com/office/powerpoint/2010/main" val="273261386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26</TotalTime>
  <Words>170</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CONSUMER BRAND PREFERENCE TOWARDS SOLAR INDUSTRY WITH SPECIAL REFERENCE</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2025-06-04T07:36:12Z</dcterms:created>
  <dcterms:modified xsi:type="dcterms:W3CDTF">2025-06-04T08:03:08Z</dcterms:modified>
</cp:coreProperties>
</file>