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562EAF0B-8F0E-4B4A-99BF-2ED31B029B1F}" type="datetimeFigureOut">
              <a:rPr lang="en-IN" smtClean="0"/>
              <a:t>05-06-2025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DC4C3716-3564-433F-9ACC-A3D894CE9C4A}" type="slidenum">
              <a:rPr lang="en-IN" smtClean="0"/>
              <a:t>‹#›</a:t>
            </a:fld>
            <a:endParaRPr lang="en-IN"/>
          </a:p>
        </p:txBody>
      </p:sp>
    </p:spTree>
    <p:extLst>
      <p:ext uri="{BB962C8B-B14F-4D97-AF65-F5344CB8AC3E}">
        <p14:creationId xmlns:p14="http://schemas.microsoft.com/office/powerpoint/2010/main" val="3832471493"/>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62EAF0B-8F0E-4B4A-99BF-2ED31B029B1F}" type="datetimeFigureOut">
              <a:rPr lang="en-IN" smtClean="0"/>
              <a:t>05-06-2025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C4C3716-3564-433F-9ACC-A3D894CE9C4A}" type="slidenum">
              <a:rPr lang="en-IN" smtClean="0"/>
              <a:t>‹#›</a:t>
            </a:fld>
            <a:endParaRPr lang="en-IN"/>
          </a:p>
        </p:txBody>
      </p:sp>
    </p:spTree>
    <p:extLst>
      <p:ext uri="{BB962C8B-B14F-4D97-AF65-F5344CB8AC3E}">
        <p14:creationId xmlns:p14="http://schemas.microsoft.com/office/powerpoint/2010/main" val="37849577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62EAF0B-8F0E-4B4A-99BF-2ED31B029B1F}" type="datetimeFigureOut">
              <a:rPr lang="en-IN" smtClean="0"/>
              <a:t>05-06-2025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C4C3716-3564-433F-9ACC-A3D894CE9C4A}" type="slidenum">
              <a:rPr lang="en-IN" smtClean="0"/>
              <a:t>‹#›</a:t>
            </a:fld>
            <a:endParaRPr lang="en-IN"/>
          </a:p>
        </p:txBody>
      </p:sp>
    </p:spTree>
    <p:extLst>
      <p:ext uri="{BB962C8B-B14F-4D97-AF65-F5344CB8AC3E}">
        <p14:creationId xmlns:p14="http://schemas.microsoft.com/office/powerpoint/2010/main" val="21858133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62EAF0B-8F0E-4B4A-99BF-2ED31B029B1F}" type="datetimeFigureOut">
              <a:rPr lang="en-IN" smtClean="0"/>
              <a:t>05-06-2025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C4C3716-3564-433F-9ACC-A3D894CE9C4A}" type="slidenum">
              <a:rPr lang="en-IN" smtClean="0"/>
              <a:t>‹#›</a:t>
            </a:fld>
            <a:endParaRPr lang="en-IN"/>
          </a:p>
        </p:txBody>
      </p:sp>
    </p:spTree>
    <p:extLst>
      <p:ext uri="{BB962C8B-B14F-4D97-AF65-F5344CB8AC3E}">
        <p14:creationId xmlns:p14="http://schemas.microsoft.com/office/powerpoint/2010/main" val="41417444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62EAF0B-8F0E-4B4A-99BF-2ED31B029B1F}" type="datetimeFigureOut">
              <a:rPr lang="en-IN" smtClean="0"/>
              <a:t>05-06-2025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C4C3716-3564-433F-9ACC-A3D894CE9C4A}" type="slidenum">
              <a:rPr lang="en-IN" smtClean="0"/>
              <a:t>‹#›</a:t>
            </a:fld>
            <a:endParaRPr lang="en-IN"/>
          </a:p>
        </p:txBody>
      </p:sp>
    </p:spTree>
    <p:extLst>
      <p:ext uri="{BB962C8B-B14F-4D97-AF65-F5344CB8AC3E}">
        <p14:creationId xmlns:p14="http://schemas.microsoft.com/office/powerpoint/2010/main" val="37212963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62EAF0B-8F0E-4B4A-99BF-2ED31B029B1F}" type="datetimeFigureOut">
              <a:rPr lang="en-IN" smtClean="0"/>
              <a:t>05-06-2025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C4C3716-3564-433F-9ACC-A3D894CE9C4A}" type="slidenum">
              <a:rPr lang="en-IN" smtClean="0"/>
              <a:t>‹#›</a:t>
            </a:fld>
            <a:endParaRPr lang="en-IN"/>
          </a:p>
        </p:txBody>
      </p:sp>
    </p:spTree>
    <p:extLst>
      <p:ext uri="{BB962C8B-B14F-4D97-AF65-F5344CB8AC3E}">
        <p14:creationId xmlns:p14="http://schemas.microsoft.com/office/powerpoint/2010/main" val="28101400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562EAF0B-8F0E-4B4A-99BF-2ED31B029B1F}" type="datetimeFigureOut">
              <a:rPr lang="en-IN" smtClean="0"/>
              <a:t>05-06-2025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C4C3716-3564-433F-9ACC-A3D894CE9C4A}" type="slidenum">
              <a:rPr lang="en-IN" smtClean="0"/>
              <a:t>‹#›</a:t>
            </a:fld>
            <a:endParaRPr lang="en-IN"/>
          </a:p>
        </p:txBody>
      </p:sp>
    </p:spTree>
    <p:extLst>
      <p:ext uri="{BB962C8B-B14F-4D97-AF65-F5344CB8AC3E}">
        <p14:creationId xmlns:p14="http://schemas.microsoft.com/office/powerpoint/2010/main" val="377341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62EAF0B-8F0E-4B4A-99BF-2ED31B029B1F}" type="datetimeFigureOut">
              <a:rPr lang="en-IN" smtClean="0"/>
              <a:t>05-06-2025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C4C3716-3564-433F-9ACC-A3D894CE9C4A}" type="slidenum">
              <a:rPr lang="en-IN" smtClean="0"/>
              <a:t>‹#›</a:t>
            </a:fld>
            <a:endParaRPr lang="en-IN"/>
          </a:p>
        </p:txBody>
      </p:sp>
    </p:spTree>
    <p:extLst>
      <p:ext uri="{BB962C8B-B14F-4D97-AF65-F5344CB8AC3E}">
        <p14:creationId xmlns:p14="http://schemas.microsoft.com/office/powerpoint/2010/main" val="16139731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62EAF0B-8F0E-4B4A-99BF-2ED31B029B1F}" type="datetimeFigureOut">
              <a:rPr lang="en-IN" smtClean="0"/>
              <a:t>05-06-2025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C4C3716-3564-433F-9ACC-A3D894CE9C4A}" type="slidenum">
              <a:rPr lang="en-IN" smtClean="0"/>
              <a:t>‹#›</a:t>
            </a:fld>
            <a:endParaRPr lang="en-IN"/>
          </a:p>
        </p:txBody>
      </p:sp>
    </p:spTree>
    <p:extLst>
      <p:ext uri="{BB962C8B-B14F-4D97-AF65-F5344CB8AC3E}">
        <p14:creationId xmlns:p14="http://schemas.microsoft.com/office/powerpoint/2010/main" val="18416938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62EAF0B-8F0E-4B4A-99BF-2ED31B029B1F}" type="datetimeFigureOut">
              <a:rPr lang="en-IN" smtClean="0"/>
              <a:t>05-06-2025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C4C3716-3564-433F-9ACC-A3D894CE9C4A}" type="slidenum">
              <a:rPr lang="en-IN" smtClean="0"/>
              <a:t>‹#›</a:t>
            </a:fld>
            <a:endParaRPr lang="en-IN"/>
          </a:p>
        </p:txBody>
      </p:sp>
    </p:spTree>
    <p:extLst>
      <p:ext uri="{BB962C8B-B14F-4D97-AF65-F5344CB8AC3E}">
        <p14:creationId xmlns:p14="http://schemas.microsoft.com/office/powerpoint/2010/main" val="30934825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62EAF0B-8F0E-4B4A-99BF-2ED31B029B1F}" type="datetimeFigureOut">
              <a:rPr lang="en-IN" smtClean="0"/>
              <a:t>05-06-2025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C4C3716-3564-433F-9ACC-A3D894CE9C4A}" type="slidenum">
              <a:rPr lang="en-IN" smtClean="0"/>
              <a:t>‹#›</a:t>
            </a:fld>
            <a:endParaRPr lang="en-IN"/>
          </a:p>
        </p:txBody>
      </p:sp>
    </p:spTree>
    <p:extLst>
      <p:ext uri="{BB962C8B-B14F-4D97-AF65-F5344CB8AC3E}">
        <p14:creationId xmlns:p14="http://schemas.microsoft.com/office/powerpoint/2010/main" val="9920791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62EAF0B-8F0E-4B4A-99BF-2ED31B029B1F}" type="datetimeFigureOut">
              <a:rPr lang="en-IN" smtClean="0"/>
              <a:t>05-06-2025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C4C3716-3564-433F-9ACC-A3D894CE9C4A}" type="slidenum">
              <a:rPr lang="en-IN" smtClean="0"/>
              <a:t>‹#›</a:t>
            </a:fld>
            <a:endParaRPr lang="en-IN"/>
          </a:p>
        </p:txBody>
      </p:sp>
    </p:spTree>
    <p:extLst>
      <p:ext uri="{BB962C8B-B14F-4D97-AF65-F5344CB8AC3E}">
        <p14:creationId xmlns:p14="http://schemas.microsoft.com/office/powerpoint/2010/main" val="21360719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62EAF0B-8F0E-4B4A-99BF-2ED31B029B1F}" type="datetimeFigureOut">
              <a:rPr lang="en-IN" smtClean="0"/>
              <a:t>05-06-2025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C4C3716-3564-433F-9ACC-A3D894CE9C4A}" type="slidenum">
              <a:rPr lang="en-IN" smtClean="0"/>
              <a:t>‹#›</a:t>
            </a:fld>
            <a:endParaRPr lang="en-IN"/>
          </a:p>
        </p:txBody>
      </p:sp>
    </p:spTree>
    <p:extLst>
      <p:ext uri="{BB962C8B-B14F-4D97-AF65-F5344CB8AC3E}">
        <p14:creationId xmlns:p14="http://schemas.microsoft.com/office/powerpoint/2010/main" val="26186973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62EAF0B-8F0E-4B4A-99BF-2ED31B029B1F}" type="datetimeFigureOut">
              <a:rPr lang="en-IN" smtClean="0"/>
              <a:t>05-06-2025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C4C3716-3564-433F-9ACC-A3D894CE9C4A}" type="slidenum">
              <a:rPr lang="en-IN" smtClean="0"/>
              <a:t>‹#›</a:t>
            </a:fld>
            <a:endParaRPr lang="en-IN"/>
          </a:p>
        </p:txBody>
      </p:sp>
    </p:spTree>
    <p:extLst>
      <p:ext uri="{BB962C8B-B14F-4D97-AF65-F5344CB8AC3E}">
        <p14:creationId xmlns:p14="http://schemas.microsoft.com/office/powerpoint/2010/main" val="11031286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62EAF0B-8F0E-4B4A-99BF-2ED31B029B1F}" type="datetimeFigureOut">
              <a:rPr lang="en-IN" smtClean="0"/>
              <a:t>05-06-2025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C4C3716-3564-433F-9ACC-A3D894CE9C4A}" type="slidenum">
              <a:rPr lang="en-IN" smtClean="0"/>
              <a:t>‹#›</a:t>
            </a:fld>
            <a:endParaRPr lang="en-IN"/>
          </a:p>
        </p:txBody>
      </p:sp>
    </p:spTree>
    <p:extLst>
      <p:ext uri="{BB962C8B-B14F-4D97-AF65-F5344CB8AC3E}">
        <p14:creationId xmlns:p14="http://schemas.microsoft.com/office/powerpoint/2010/main" val="30536848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62EAF0B-8F0E-4B4A-99BF-2ED31B029B1F}" type="datetimeFigureOut">
              <a:rPr lang="en-IN" smtClean="0"/>
              <a:t>05-06-2025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C4C3716-3564-433F-9ACC-A3D894CE9C4A}"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35246112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62EAF0B-8F0E-4B4A-99BF-2ED31B029B1F}" type="datetimeFigureOut">
              <a:rPr lang="en-IN" smtClean="0"/>
              <a:t>05-06-2025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C4C3716-3564-433F-9ACC-A3D894CE9C4A}" type="slidenum">
              <a:rPr lang="en-IN" smtClean="0"/>
              <a:t>‹#›</a:t>
            </a:fld>
            <a:endParaRPr lang="en-IN"/>
          </a:p>
        </p:txBody>
      </p:sp>
    </p:spTree>
    <p:extLst>
      <p:ext uri="{BB962C8B-B14F-4D97-AF65-F5344CB8AC3E}">
        <p14:creationId xmlns:p14="http://schemas.microsoft.com/office/powerpoint/2010/main" val="11607279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62EAF0B-8F0E-4B4A-99BF-2ED31B029B1F}" type="datetimeFigureOut">
              <a:rPr lang="en-IN" smtClean="0"/>
              <a:t>05-06-2025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C4C3716-3564-433F-9ACC-A3D894CE9C4A}" type="slidenum">
              <a:rPr lang="en-IN" smtClean="0"/>
              <a:t>‹#›</a:t>
            </a:fld>
            <a:endParaRPr lang="en-IN"/>
          </a:p>
        </p:txBody>
      </p:sp>
    </p:spTree>
    <p:extLst>
      <p:ext uri="{BB962C8B-B14F-4D97-AF65-F5344CB8AC3E}">
        <p14:creationId xmlns:p14="http://schemas.microsoft.com/office/powerpoint/2010/main" val="228619099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A8B3BC16-E9B6-12AA-98A6-CFB89B1CE401}"/>
              </a:ext>
            </a:extLst>
          </p:cNvPr>
          <p:cNvSpPr>
            <a:spLocks noGrp="1"/>
          </p:cNvSpPr>
          <p:nvPr>
            <p:ph type="title"/>
          </p:nvPr>
        </p:nvSpPr>
        <p:spPr>
          <a:xfrm>
            <a:off x="1257301" y="2386446"/>
            <a:ext cx="10131425" cy="1456267"/>
          </a:xfrm>
        </p:spPr>
        <p:txBody>
          <a:bodyPr>
            <a:normAutofit/>
          </a:bodyPr>
          <a:lstStyle/>
          <a:p>
            <a:pPr algn="ctr"/>
            <a:r>
              <a:rPr lang="en-US" sz="3200" b="1" dirty="0"/>
              <a:t>A STUDY ON CONSUMER BRAND AWARENESS TOWARDS MILLS WITH REFERENCE</a:t>
            </a:r>
            <a:endParaRPr lang="en-IN" sz="3200" b="1" dirty="0"/>
          </a:p>
        </p:txBody>
      </p:sp>
    </p:spTree>
    <p:extLst>
      <p:ext uri="{BB962C8B-B14F-4D97-AF65-F5344CB8AC3E}">
        <p14:creationId xmlns:p14="http://schemas.microsoft.com/office/powerpoint/2010/main" val="12610172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4C667A-8D83-9860-E113-5E645645AB6E}"/>
              </a:ext>
            </a:extLst>
          </p:cNvPr>
          <p:cNvSpPr>
            <a:spLocks noGrp="1"/>
          </p:cNvSpPr>
          <p:nvPr>
            <p:ph type="title"/>
          </p:nvPr>
        </p:nvSpPr>
        <p:spPr>
          <a:xfrm>
            <a:off x="31174" y="-389467"/>
            <a:ext cx="10131425" cy="1456267"/>
          </a:xfrm>
        </p:spPr>
        <p:txBody>
          <a:bodyPr>
            <a:normAutofit/>
          </a:bodyPr>
          <a:lstStyle/>
          <a:p>
            <a:r>
              <a:rPr lang="en-US" sz="3200" b="1" dirty="0">
                <a:effectLst/>
                <a:ea typeface="SimSun-ExtG" panose="02010609060101010101" pitchFamily="49" charset="-122"/>
              </a:rPr>
              <a:t>INTRODUCTION</a:t>
            </a:r>
            <a:endParaRPr lang="en-IN" sz="3200" dirty="0">
              <a:ea typeface="SimSun-ExtG" panose="02010609060101010101" pitchFamily="49" charset="-122"/>
            </a:endParaRPr>
          </a:p>
        </p:txBody>
      </p:sp>
      <p:sp>
        <p:nvSpPr>
          <p:cNvPr id="3" name="Content Placeholder 2">
            <a:extLst>
              <a:ext uri="{FF2B5EF4-FFF2-40B4-BE49-F238E27FC236}">
                <a16:creationId xmlns:a16="http://schemas.microsoft.com/office/drawing/2014/main" id="{E77EFE26-262A-BA9F-EB47-14E9A23CA1B3}"/>
              </a:ext>
            </a:extLst>
          </p:cNvPr>
          <p:cNvSpPr>
            <a:spLocks noGrp="1"/>
          </p:cNvSpPr>
          <p:nvPr>
            <p:ph idx="1"/>
          </p:nvPr>
        </p:nvSpPr>
        <p:spPr>
          <a:xfrm>
            <a:off x="219941" y="573040"/>
            <a:ext cx="11752118" cy="6149879"/>
          </a:xfrm>
        </p:spPr>
        <p:txBody>
          <a:bodyPr>
            <a:normAutofit fontScale="55000" lnSpcReduction="20000"/>
          </a:bodyPr>
          <a:lstStyle/>
          <a:p>
            <a:pPr algn="just">
              <a:lnSpc>
                <a:spcPct val="170000"/>
              </a:lnSpc>
              <a:spcAft>
                <a:spcPts val="800"/>
              </a:spcAft>
            </a:pPr>
            <a:r>
              <a:rPr lang="en-IN" sz="3300" kern="100" dirty="0">
                <a:effectLst/>
                <a:ea typeface="Calibri" panose="020F0502020204030204" pitchFamily="34" charset="0"/>
                <a:cs typeface="Times New Roman" panose="02020603050405020304" pitchFamily="18" charset="0"/>
              </a:rPr>
              <a:t> In today’s highly competitive market environment, brand awareness has become a crucial factor for businesses aiming to establish a strong presence and gain a competitive edge. Brand awareness refers to the extent to which consumers recognize and recall a brand under different conditions. It plays a vital role in influencing consumer buying decisions, shaping perceptions, and fostering loyalty. </a:t>
            </a:r>
          </a:p>
          <a:p>
            <a:pPr algn="just">
              <a:lnSpc>
                <a:spcPct val="170000"/>
              </a:lnSpc>
              <a:spcAft>
                <a:spcPts val="800"/>
              </a:spcAft>
            </a:pPr>
            <a:r>
              <a:rPr lang="en-IN" sz="3300" kern="100" dirty="0">
                <a:effectLst/>
                <a:ea typeface="Calibri" panose="020F0502020204030204" pitchFamily="34" charset="0"/>
                <a:cs typeface="Times New Roman" panose="02020603050405020304" pitchFamily="18" charset="0"/>
              </a:rPr>
              <a:t>With numerous brands vying for attention, consumers’ ability to differentiate between products often hinges on their awareness of the brand’s existence and reputation.</a:t>
            </a:r>
          </a:p>
          <a:p>
            <a:pPr algn="just">
              <a:lnSpc>
                <a:spcPct val="170000"/>
              </a:lnSpc>
              <a:spcAft>
                <a:spcPts val="800"/>
              </a:spcAft>
            </a:pPr>
            <a:r>
              <a:rPr lang="en-IN" sz="3300" kern="100" dirty="0">
                <a:effectLst/>
                <a:ea typeface="Calibri" panose="020F0502020204030204" pitchFamily="34" charset="0"/>
                <a:cs typeface="Times New Roman" panose="02020603050405020304" pitchFamily="18" charset="0"/>
              </a:rPr>
              <a:t>The agricultural sector, particularly the market for pulses such as </a:t>
            </a:r>
            <a:r>
              <a:rPr lang="en-IN" sz="3300" kern="100" dirty="0" err="1">
                <a:effectLst/>
                <a:ea typeface="Calibri" panose="020F0502020204030204" pitchFamily="34" charset="0"/>
                <a:cs typeface="Times New Roman" panose="02020603050405020304" pitchFamily="18" charset="0"/>
              </a:rPr>
              <a:t>dhall</a:t>
            </a:r>
            <a:r>
              <a:rPr lang="en-IN" sz="3300" kern="100" dirty="0">
                <a:effectLst/>
                <a:ea typeface="Calibri" panose="020F0502020204030204" pitchFamily="34" charset="0"/>
                <a:cs typeface="Times New Roman" panose="02020603050405020304" pitchFamily="18" charset="0"/>
              </a:rPr>
              <a:t> (lentils), has witnessed significant growth and diversification over the years. Dhall Mills, a prominent player in this industry, offers a range of pulse products catering to the dietary needs of diverse consumer segments. As pulses are a staple in many diets, especially in regions like India, brand awareness within this category directly impacts purchase behaviour and brand preference.</a:t>
            </a:r>
          </a:p>
          <a:p>
            <a:pPr algn="just">
              <a:lnSpc>
                <a:spcPct val="170000"/>
              </a:lnSpc>
              <a:spcAft>
                <a:spcPts val="800"/>
              </a:spcAft>
            </a:pPr>
            <a:r>
              <a:rPr lang="en-IN" sz="3300" kern="100" dirty="0">
                <a:effectLst/>
                <a:ea typeface="Calibri" panose="020F0502020204030204" pitchFamily="34" charset="0"/>
                <a:cs typeface="Times New Roman" panose="02020603050405020304" pitchFamily="18" charset="0"/>
              </a:rPr>
              <a:t>Consumers today are more informed and selective, often influenced by factors such as quality, price, packaging, and brand image. Therefore, understanding consumer brand awareness towards Dhall Mills is essential for the company to tailor its marketing strategies, enhance brand recall, and ultimately increase market share</a:t>
            </a:r>
            <a:r>
              <a:rPr lang="en-IN" sz="2600" kern="100" dirty="0">
                <a:effectLst/>
                <a:ea typeface="Calibri" panose="020F0502020204030204" pitchFamily="34" charset="0"/>
                <a:cs typeface="Times New Roman" panose="02020603050405020304" pitchFamily="18" charset="0"/>
              </a:rPr>
              <a:t>.</a:t>
            </a:r>
            <a:endParaRPr lang="en-IN" sz="2600" dirty="0"/>
          </a:p>
        </p:txBody>
      </p:sp>
    </p:spTree>
    <p:extLst>
      <p:ext uri="{BB962C8B-B14F-4D97-AF65-F5344CB8AC3E}">
        <p14:creationId xmlns:p14="http://schemas.microsoft.com/office/powerpoint/2010/main" val="361652721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26</TotalTime>
  <Words>235</Words>
  <Application>Microsoft Office PowerPoint</Application>
  <PresentationFormat>Widescreen</PresentationFormat>
  <Paragraphs>6</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SimSun-ExtG</vt:lpstr>
      <vt:lpstr>Arial</vt:lpstr>
      <vt:lpstr>Calibri</vt:lpstr>
      <vt:lpstr>Calibri Light</vt:lpstr>
      <vt:lpstr>Celestial</vt:lpstr>
      <vt:lpstr>A STUDY ON CONSUMER BRAND AWARENESS TOWARDS MILLS WITH REFERENCE</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2025-06-05T12:28:57Z</dcterms:created>
  <dcterms:modified xsi:type="dcterms:W3CDTF">2025-06-05T12:55:25Z</dcterms:modified>
</cp:coreProperties>
</file>