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78"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55210B4-056D-4E03-BC43-18DEB964B032}" type="datetimeFigureOut">
              <a:rPr lang="en-IN" smtClean="0"/>
              <a:t>02-05-2025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97425F-F61E-4FC1-8556-5501FC3A8870}" type="slidenum">
              <a:rPr lang="en-IN" smtClean="0"/>
              <a:t>‹#›</a:t>
            </a:fld>
            <a:endParaRPr lang="en-IN"/>
          </a:p>
        </p:txBody>
      </p:sp>
    </p:spTree>
    <p:extLst>
      <p:ext uri="{BB962C8B-B14F-4D97-AF65-F5344CB8AC3E}">
        <p14:creationId xmlns:p14="http://schemas.microsoft.com/office/powerpoint/2010/main" val="80185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5210B4-056D-4E03-BC43-18DEB964B032}" type="datetimeFigureOut">
              <a:rPr lang="en-IN" smtClean="0"/>
              <a:t>02-05-2025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97425F-F61E-4FC1-8556-5501FC3A8870}" type="slidenum">
              <a:rPr lang="en-IN" smtClean="0"/>
              <a:t>‹#›</a:t>
            </a:fld>
            <a:endParaRPr lang="en-IN"/>
          </a:p>
        </p:txBody>
      </p:sp>
    </p:spTree>
    <p:extLst>
      <p:ext uri="{BB962C8B-B14F-4D97-AF65-F5344CB8AC3E}">
        <p14:creationId xmlns:p14="http://schemas.microsoft.com/office/powerpoint/2010/main" val="5111601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5210B4-056D-4E03-BC43-18DEB964B032}" type="datetimeFigureOut">
              <a:rPr lang="en-IN" smtClean="0"/>
              <a:t>02-05-2025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97425F-F61E-4FC1-8556-5501FC3A8870}" type="slidenum">
              <a:rPr lang="en-IN" smtClean="0"/>
              <a:t>‹#›</a:t>
            </a:fld>
            <a:endParaRPr lang="en-IN"/>
          </a:p>
        </p:txBody>
      </p:sp>
    </p:spTree>
    <p:extLst>
      <p:ext uri="{BB962C8B-B14F-4D97-AF65-F5344CB8AC3E}">
        <p14:creationId xmlns:p14="http://schemas.microsoft.com/office/powerpoint/2010/main" val="14139347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55210B4-056D-4E03-BC43-18DEB964B032}" type="datetimeFigureOut">
              <a:rPr lang="en-IN" smtClean="0"/>
              <a:t>02-05-2025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D97425F-F61E-4FC1-8556-5501FC3A8870}" type="slidenum">
              <a:rPr lang="en-IN" smtClean="0"/>
              <a:t>‹#›</a:t>
            </a:fld>
            <a:endParaRPr lang="en-IN"/>
          </a:p>
        </p:txBody>
      </p:sp>
    </p:spTree>
    <p:extLst>
      <p:ext uri="{BB962C8B-B14F-4D97-AF65-F5344CB8AC3E}">
        <p14:creationId xmlns:p14="http://schemas.microsoft.com/office/powerpoint/2010/main" val="9894690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55210B4-056D-4E03-BC43-18DEB964B032}" type="datetimeFigureOut">
              <a:rPr lang="en-IN" smtClean="0"/>
              <a:t>02-05-2025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6D97425F-F61E-4FC1-8556-5501FC3A8870}" type="slidenum">
              <a:rPr lang="en-IN" smtClean="0"/>
              <a:t>‹#›</a:t>
            </a:fld>
            <a:endParaRPr lang="en-IN"/>
          </a:p>
        </p:txBody>
      </p:sp>
    </p:spTree>
    <p:extLst>
      <p:ext uri="{BB962C8B-B14F-4D97-AF65-F5344CB8AC3E}">
        <p14:creationId xmlns:p14="http://schemas.microsoft.com/office/powerpoint/2010/main" val="2443014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55210B4-056D-4E03-BC43-18DEB964B032}" type="datetimeFigureOut">
              <a:rPr lang="en-IN" smtClean="0"/>
              <a:t>02-05-2025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D97425F-F61E-4FC1-8556-5501FC3A8870}" type="slidenum">
              <a:rPr lang="en-IN" smtClean="0"/>
              <a:t>‹#›</a:t>
            </a:fld>
            <a:endParaRPr lang="en-IN"/>
          </a:p>
        </p:txBody>
      </p:sp>
    </p:spTree>
    <p:extLst>
      <p:ext uri="{BB962C8B-B14F-4D97-AF65-F5344CB8AC3E}">
        <p14:creationId xmlns:p14="http://schemas.microsoft.com/office/powerpoint/2010/main" val="11678087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5210B4-056D-4E03-BC43-18DEB964B032}" type="datetimeFigureOut">
              <a:rPr lang="en-IN" smtClean="0"/>
              <a:t>02-05-2025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6D97425F-F61E-4FC1-8556-5501FC3A8870}" type="slidenum">
              <a:rPr lang="en-IN" smtClean="0"/>
              <a:t>‹#›</a:t>
            </a:fld>
            <a:endParaRPr lang="en-IN"/>
          </a:p>
        </p:txBody>
      </p:sp>
    </p:spTree>
    <p:extLst>
      <p:ext uri="{BB962C8B-B14F-4D97-AF65-F5344CB8AC3E}">
        <p14:creationId xmlns:p14="http://schemas.microsoft.com/office/powerpoint/2010/main" val="5718919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55210B4-056D-4E03-BC43-18DEB964B032}" type="datetimeFigureOut">
              <a:rPr lang="en-IN" smtClean="0"/>
              <a:t>02-05-2025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D97425F-F61E-4FC1-8556-5501FC3A8870}" type="slidenum">
              <a:rPr lang="en-IN" smtClean="0"/>
              <a:t>‹#›</a:t>
            </a:fld>
            <a:endParaRPr lang="en-IN"/>
          </a:p>
        </p:txBody>
      </p:sp>
    </p:spTree>
    <p:extLst>
      <p:ext uri="{BB962C8B-B14F-4D97-AF65-F5344CB8AC3E}">
        <p14:creationId xmlns:p14="http://schemas.microsoft.com/office/powerpoint/2010/main" val="23726954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5210B4-056D-4E03-BC43-18DEB964B032}" type="datetimeFigureOut">
              <a:rPr lang="en-IN" smtClean="0"/>
              <a:t>02-05-2025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D97425F-F61E-4FC1-8556-5501FC3A8870}" type="slidenum">
              <a:rPr lang="en-IN" smtClean="0"/>
              <a:t>‹#›</a:t>
            </a:fld>
            <a:endParaRPr lang="en-IN"/>
          </a:p>
        </p:txBody>
      </p:sp>
    </p:spTree>
    <p:extLst>
      <p:ext uri="{BB962C8B-B14F-4D97-AF65-F5344CB8AC3E}">
        <p14:creationId xmlns:p14="http://schemas.microsoft.com/office/powerpoint/2010/main" val="25382879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5210B4-056D-4E03-BC43-18DEB964B032}" type="datetimeFigureOut">
              <a:rPr lang="en-IN" smtClean="0"/>
              <a:t>02-05-2025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97425F-F61E-4FC1-8556-5501FC3A8870}" type="slidenum">
              <a:rPr lang="en-IN" smtClean="0"/>
              <a:t>‹#›</a:t>
            </a:fld>
            <a:endParaRPr lang="en-IN"/>
          </a:p>
        </p:txBody>
      </p:sp>
    </p:spTree>
    <p:extLst>
      <p:ext uri="{BB962C8B-B14F-4D97-AF65-F5344CB8AC3E}">
        <p14:creationId xmlns:p14="http://schemas.microsoft.com/office/powerpoint/2010/main" val="36711228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5210B4-056D-4E03-BC43-18DEB964B032}" type="datetimeFigureOut">
              <a:rPr lang="en-IN" smtClean="0"/>
              <a:t>02-05-2025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97425F-F61E-4FC1-8556-5501FC3A8870}"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8580041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5210B4-056D-4E03-BC43-18DEB964B032}" type="datetimeFigureOut">
              <a:rPr lang="en-IN" smtClean="0"/>
              <a:t>02-05-2025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97425F-F61E-4FC1-8556-5501FC3A8870}" type="slidenum">
              <a:rPr lang="en-IN" smtClean="0"/>
              <a:t>‹#›</a:t>
            </a:fld>
            <a:endParaRPr lang="en-IN"/>
          </a:p>
        </p:txBody>
      </p:sp>
    </p:spTree>
    <p:extLst>
      <p:ext uri="{BB962C8B-B14F-4D97-AF65-F5344CB8AC3E}">
        <p14:creationId xmlns:p14="http://schemas.microsoft.com/office/powerpoint/2010/main" val="39429256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5210B4-056D-4E03-BC43-18DEB964B032}" type="datetimeFigureOut">
              <a:rPr lang="en-IN" smtClean="0"/>
              <a:t>02-05-2025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97425F-F61E-4FC1-8556-5501FC3A8870}"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9043256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5210B4-056D-4E03-BC43-18DEB964B032}" type="datetimeFigureOut">
              <a:rPr lang="en-IN" smtClean="0"/>
              <a:t>02-05-2025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97425F-F61E-4FC1-8556-5501FC3A8870}" type="slidenum">
              <a:rPr lang="en-IN" smtClean="0"/>
              <a:t>‹#›</a:t>
            </a:fld>
            <a:endParaRPr lang="en-IN"/>
          </a:p>
        </p:txBody>
      </p:sp>
    </p:spTree>
    <p:extLst>
      <p:ext uri="{BB962C8B-B14F-4D97-AF65-F5344CB8AC3E}">
        <p14:creationId xmlns:p14="http://schemas.microsoft.com/office/powerpoint/2010/main" val="31504017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5210B4-056D-4E03-BC43-18DEB964B032}" type="datetimeFigureOut">
              <a:rPr lang="en-IN" smtClean="0"/>
              <a:t>02-05-2025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97425F-F61E-4FC1-8556-5501FC3A8870}" type="slidenum">
              <a:rPr lang="en-IN" smtClean="0"/>
              <a:t>‹#›</a:t>
            </a:fld>
            <a:endParaRPr lang="en-IN"/>
          </a:p>
        </p:txBody>
      </p:sp>
    </p:spTree>
    <p:extLst>
      <p:ext uri="{BB962C8B-B14F-4D97-AF65-F5344CB8AC3E}">
        <p14:creationId xmlns:p14="http://schemas.microsoft.com/office/powerpoint/2010/main" val="22602207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5210B4-056D-4E03-BC43-18DEB964B032}" type="datetimeFigureOut">
              <a:rPr lang="en-IN" smtClean="0"/>
              <a:t>02-05-2025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97425F-F61E-4FC1-8556-5501FC3A8870}" type="slidenum">
              <a:rPr lang="en-IN" smtClean="0"/>
              <a:t>‹#›</a:t>
            </a:fld>
            <a:endParaRPr lang="en-IN"/>
          </a:p>
        </p:txBody>
      </p:sp>
    </p:spTree>
    <p:extLst>
      <p:ext uri="{BB962C8B-B14F-4D97-AF65-F5344CB8AC3E}">
        <p14:creationId xmlns:p14="http://schemas.microsoft.com/office/powerpoint/2010/main" val="22645247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55210B4-056D-4E03-BC43-18DEB964B032}" type="datetimeFigureOut">
              <a:rPr lang="en-IN" smtClean="0"/>
              <a:t>02-05-2025</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D97425F-F61E-4FC1-8556-5501FC3A8870}" type="slidenum">
              <a:rPr lang="en-IN" smtClean="0"/>
              <a:t>‹#›</a:t>
            </a:fld>
            <a:endParaRPr lang="en-IN"/>
          </a:p>
        </p:txBody>
      </p:sp>
    </p:spTree>
    <p:extLst>
      <p:ext uri="{BB962C8B-B14F-4D97-AF65-F5344CB8AC3E}">
        <p14:creationId xmlns:p14="http://schemas.microsoft.com/office/powerpoint/2010/main" val="10061496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4871F8E-273D-2A44-96CC-BFEA802CA67B}"/>
              </a:ext>
            </a:extLst>
          </p:cNvPr>
          <p:cNvSpPr>
            <a:spLocks noGrp="1"/>
          </p:cNvSpPr>
          <p:nvPr>
            <p:ph type="title"/>
          </p:nvPr>
        </p:nvSpPr>
        <p:spPr>
          <a:xfrm>
            <a:off x="999452" y="2656609"/>
            <a:ext cx="8596668" cy="1320800"/>
          </a:xfrm>
        </p:spPr>
        <p:txBody>
          <a:bodyPr>
            <a:normAutofit/>
          </a:bodyPr>
          <a:lstStyle/>
          <a:p>
            <a:r>
              <a:rPr lang="en-US" sz="3200" dirty="0"/>
              <a:t>AI-Powered Resume Optimizer and Job Recommendation System</a:t>
            </a:r>
            <a:endParaRPr lang="en-IN" sz="3200" dirty="0"/>
          </a:p>
        </p:txBody>
      </p:sp>
    </p:spTree>
    <p:extLst>
      <p:ext uri="{BB962C8B-B14F-4D97-AF65-F5344CB8AC3E}">
        <p14:creationId xmlns:p14="http://schemas.microsoft.com/office/powerpoint/2010/main" val="32466080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EE7E98-3AE0-B17E-A334-C848FF9A4EB4}"/>
              </a:ext>
            </a:extLst>
          </p:cNvPr>
          <p:cNvSpPr>
            <a:spLocks noGrp="1"/>
          </p:cNvSpPr>
          <p:nvPr>
            <p:ph type="title"/>
          </p:nvPr>
        </p:nvSpPr>
        <p:spPr>
          <a:xfrm>
            <a:off x="0" y="0"/>
            <a:ext cx="8596668" cy="1320800"/>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F56FA0C1-5C21-A4B9-45D3-F52AD4843EC8}"/>
              </a:ext>
            </a:extLst>
          </p:cNvPr>
          <p:cNvSpPr>
            <a:spLocks noGrp="1"/>
          </p:cNvSpPr>
          <p:nvPr>
            <p:ph idx="1"/>
          </p:nvPr>
        </p:nvSpPr>
        <p:spPr>
          <a:xfrm>
            <a:off x="249382" y="955964"/>
            <a:ext cx="9274002" cy="5251653"/>
          </a:xfrm>
        </p:spPr>
        <p:txBody>
          <a:bodyPr>
            <a:noAutofit/>
          </a:bodyPr>
          <a:lstStyle/>
          <a:p>
            <a:pPr algn="just">
              <a:lnSpc>
                <a:spcPct val="15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The Resume Optimizer and Job Recommendation System project aims to simplify the job application and recruitment process by leveraging an advanced digital platform with AI-driven functionalities. </a:t>
            </a:r>
          </a:p>
          <a:p>
            <a:pPr algn="just">
              <a:lnSpc>
                <a:spcPct val="150000"/>
              </a:lnSpc>
            </a:pPr>
            <a:endParaRPr lang="en-IN" kern="1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This system enables job seekers to search for relevant jobs, create and upload resumes, and apply for positions seamlessly through an intuitive interface, while employers can post jobs, filter applicants, and manage recruitment more efficiently. </a:t>
            </a:r>
          </a:p>
          <a:p>
            <a:pPr algn="just">
              <a:lnSpc>
                <a:spcPct val="150000"/>
              </a:lnSpc>
            </a:pPr>
            <a:endParaRPr lang="en-IN" kern="1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AI integration plays a key role in the system, offering resume analysis and job matching functionalities. The resume builder allows candidates to create ATS (Applicant Tracking System)-friendly resumes, while the AI module </a:t>
            </a:r>
            <a:r>
              <a:rPr lang="en-IN" sz="1800" kern="100" dirty="0" err="1">
                <a:effectLst/>
                <a:latin typeface="Times New Roman" panose="02020603050405020304" pitchFamily="18" charset="0"/>
                <a:ea typeface="Calibri" panose="020F0502020204030204" pitchFamily="34" charset="0"/>
                <a:cs typeface="Times New Roman" panose="02020603050405020304" pitchFamily="18" charset="0"/>
              </a:rPr>
              <a:t>analyzes</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these resumes to match job seekers with suitable job openings based on their skills, qualifications, and preferences. </a:t>
            </a:r>
            <a:endParaRPr lang="en-US" dirty="0"/>
          </a:p>
        </p:txBody>
      </p:sp>
    </p:spTree>
    <p:extLst>
      <p:ext uri="{BB962C8B-B14F-4D97-AF65-F5344CB8AC3E}">
        <p14:creationId xmlns:p14="http://schemas.microsoft.com/office/powerpoint/2010/main" val="37397721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423E8A-A849-20CD-988F-54F276C544AD}"/>
              </a:ext>
            </a:extLst>
          </p:cNvPr>
          <p:cNvSpPr>
            <a:spLocks noGrp="1"/>
          </p:cNvSpPr>
          <p:nvPr>
            <p:ph idx="1"/>
          </p:nvPr>
        </p:nvSpPr>
        <p:spPr>
          <a:xfrm>
            <a:off x="677334" y="521209"/>
            <a:ext cx="8596668" cy="5520154"/>
          </a:xfrm>
        </p:spPr>
        <p:txBody>
          <a:bodyPr/>
          <a:lstStyle/>
          <a:p>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Recruiters benefit from automated resume screening and ranking of applicants, optimizing the hiring process. The platform caters to various user roles, including job seekers, who can build resumes, search, and apply for jobs; employers, who post job openings and manage candidates; and administrators, who oversee the system’s operations, user accounts, and generate detailed reports. </a:t>
            </a:r>
          </a:p>
          <a:p>
            <a:endParaRPr lang="en-IN" kern="100" dirty="0">
              <a:latin typeface="Times New Roman" panose="02020603050405020304" pitchFamily="18" charset="0"/>
              <a:ea typeface="Calibri" panose="020F0502020204030204" pitchFamily="34" charset="0"/>
              <a:cs typeface="Times New Roman" panose="02020603050405020304" pitchFamily="18" charset="0"/>
            </a:endParaRPr>
          </a:p>
          <a:p>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Additionally, the system includes tools for skill assessments, quiz modules, and LinkedIn integration, providing a comprehensive profile for both applicants and employers.</a:t>
            </a:r>
          </a:p>
          <a:p>
            <a:endParaRPr lang="en-IN" kern="100" dirty="0">
              <a:latin typeface="Times New Roman" panose="02020603050405020304" pitchFamily="18" charset="0"/>
              <a:ea typeface="Calibri" panose="020F0502020204030204" pitchFamily="34" charset="0"/>
              <a:cs typeface="Times New Roman" panose="02020603050405020304" pitchFamily="18" charset="0"/>
            </a:endParaRPr>
          </a:p>
          <a:p>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Overall this career portal enhances the job application and recruitment experience by automating key processes, providing data-driven insights, and utilizing AI for personalized job matching and resume analysis. This leads to greater operational efficiency, improved user satisfaction, and optimized hiring outcomes.</a:t>
            </a:r>
            <a:endParaRPr lang="en-IN" dirty="0"/>
          </a:p>
        </p:txBody>
      </p:sp>
    </p:spTree>
    <p:extLst>
      <p:ext uri="{BB962C8B-B14F-4D97-AF65-F5344CB8AC3E}">
        <p14:creationId xmlns:p14="http://schemas.microsoft.com/office/powerpoint/2010/main" val="3912520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6B3A9-988F-416D-F456-EFB11A76B352}"/>
              </a:ext>
            </a:extLst>
          </p:cNvPr>
          <p:cNvSpPr>
            <a:spLocks noGrp="1"/>
          </p:cNvSpPr>
          <p:nvPr>
            <p:ph type="title"/>
          </p:nvPr>
        </p:nvSpPr>
        <p:spPr>
          <a:xfrm>
            <a:off x="53879" y="0"/>
            <a:ext cx="8596668" cy="1320800"/>
          </a:xfrm>
        </p:spPr>
        <p:txBody>
          <a:bodyPr/>
          <a:lstStyle/>
          <a:p>
            <a:r>
              <a:rPr lang="en-US" b="1" dirty="0"/>
              <a:t>Existing System</a:t>
            </a:r>
            <a:endParaRPr lang="en-IN" dirty="0"/>
          </a:p>
        </p:txBody>
      </p:sp>
      <p:sp>
        <p:nvSpPr>
          <p:cNvPr id="3" name="Content Placeholder 2">
            <a:extLst>
              <a:ext uri="{FF2B5EF4-FFF2-40B4-BE49-F238E27FC236}">
                <a16:creationId xmlns:a16="http://schemas.microsoft.com/office/drawing/2014/main" id="{1C3CB395-5C3F-8538-C528-EE57C977B1FD}"/>
              </a:ext>
            </a:extLst>
          </p:cNvPr>
          <p:cNvSpPr>
            <a:spLocks noGrp="1"/>
          </p:cNvSpPr>
          <p:nvPr>
            <p:ph idx="1"/>
          </p:nvPr>
        </p:nvSpPr>
        <p:spPr>
          <a:xfrm>
            <a:off x="750070" y="955243"/>
            <a:ext cx="9683234" cy="5573573"/>
          </a:xfrm>
        </p:spPr>
        <p:txBody>
          <a:bodyPr>
            <a:normAutofit fontScale="85000" lnSpcReduction="10000"/>
          </a:bodyPr>
          <a:lstStyle/>
          <a:p>
            <a:pPr algn="just">
              <a:lnSpc>
                <a:spcPct val="15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It allows job candidates to know their own aggressiveness on the market and eventually produces a listing of </a:t>
            </a:r>
            <a:r>
              <a:rPr lang="en-IN" sz="1800" kern="100" dirty="0" err="1">
                <a:effectLst/>
                <a:latin typeface="Times New Roman" panose="02020603050405020304" pitchFamily="18" charset="0"/>
                <a:ea typeface="Calibri" panose="020F0502020204030204" pitchFamily="34" charset="0"/>
                <a:cs typeface="Times New Roman" panose="02020603050405020304" pitchFamily="18" charset="0"/>
              </a:rPr>
              <a:t>counseled</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job vacancies on the premise of the content within the job applicant’s resume. This study also designed a system for the talent- recruiting service in companies. Information technology presently is the first focus among trade types..</a:t>
            </a:r>
          </a:p>
          <a:p>
            <a:pPr algn="just">
              <a:lnSpc>
                <a:spcPct val="150000"/>
              </a:lnSpc>
            </a:pPr>
            <a:endParaRPr lang="en-IN" kern="1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The system generates a talent recommendation list from the electronic resumes submitted by job applicants and </a:t>
            </a:r>
            <a:r>
              <a:rPr lang="en-IN" sz="1800" kern="100" dirty="0" err="1">
                <a:effectLst/>
                <a:latin typeface="Times New Roman" panose="02020603050405020304" pitchFamily="18" charset="0"/>
                <a:ea typeface="Calibri" panose="020F0502020204030204" pitchFamily="34" charset="0"/>
                <a:cs typeface="Times New Roman" panose="02020603050405020304" pitchFamily="18" charset="0"/>
              </a:rPr>
              <a:t>analyzes</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each job applicant’s resume. The analysis results of the job- seeking parties and companies are immediately summarized in reports and presented as charts to provide both parties a reference in job fairs. </a:t>
            </a:r>
          </a:p>
          <a:p>
            <a:pPr algn="just">
              <a:lnSpc>
                <a:spcPct val="150000"/>
              </a:lnSpc>
            </a:pP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Through the designed recommendation system, this study expects to effectively save time and effort to both the job- seeking and talent-recruiting parties as well as to overcome time and space constraints by using the Internet. In addition, this irrational filtering of resumes is probably going to be avoided. The </a:t>
            </a:r>
            <a:r>
              <a:rPr lang="en-IN" sz="1800" kern="100" dirty="0" err="1">
                <a:effectLst/>
                <a:latin typeface="Times New Roman" panose="02020603050405020304" pitchFamily="18" charset="0"/>
                <a:ea typeface="Calibri" panose="020F0502020204030204" pitchFamily="34" charset="0"/>
                <a:cs typeface="Times New Roman" panose="02020603050405020304" pitchFamily="18" charset="0"/>
              </a:rPr>
              <a:t>systemis</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predicted to function a reference for position matching to reinforce its success rate, which might be dependent for each parties.</a:t>
            </a:r>
            <a:endParaRPr lang="en-IN" dirty="0"/>
          </a:p>
        </p:txBody>
      </p:sp>
    </p:spTree>
    <p:extLst>
      <p:ext uri="{BB962C8B-B14F-4D97-AF65-F5344CB8AC3E}">
        <p14:creationId xmlns:p14="http://schemas.microsoft.com/office/powerpoint/2010/main" val="220381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F38E8-2BE9-3598-436A-B34B8129192F}"/>
              </a:ext>
            </a:extLst>
          </p:cNvPr>
          <p:cNvSpPr>
            <a:spLocks noGrp="1"/>
          </p:cNvSpPr>
          <p:nvPr>
            <p:ph type="title"/>
          </p:nvPr>
        </p:nvSpPr>
        <p:spPr>
          <a:xfrm>
            <a:off x="33098" y="156238"/>
            <a:ext cx="8596668" cy="1320800"/>
          </a:xfrm>
        </p:spPr>
        <p:txBody>
          <a:bodyPr/>
          <a:lstStyle/>
          <a:p>
            <a:r>
              <a:rPr lang="en-US" b="1"/>
              <a:t>Disadvantage</a:t>
            </a:r>
            <a:endParaRPr lang="en-IN" dirty="0"/>
          </a:p>
        </p:txBody>
      </p:sp>
      <p:sp>
        <p:nvSpPr>
          <p:cNvPr id="3" name="Content Placeholder 2">
            <a:extLst>
              <a:ext uri="{FF2B5EF4-FFF2-40B4-BE49-F238E27FC236}">
                <a16:creationId xmlns:a16="http://schemas.microsoft.com/office/drawing/2014/main" id="{7FBDB509-2902-0D8B-720A-C5DC679373E8}"/>
              </a:ext>
            </a:extLst>
          </p:cNvPr>
          <p:cNvSpPr>
            <a:spLocks noGrp="1"/>
          </p:cNvSpPr>
          <p:nvPr>
            <p:ph idx="1"/>
          </p:nvPr>
        </p:nvSpPr>
        <p:spPr>
          <a:xfrm>
            <a:off x="490298" y="966355"/>
            <a:ext cx="8596668" cy="5569528"/>
          </a:xfrm>
        </p:spPr>
        <p:txBody>
          <a:bodyPr>
            <a:normAutofit/>
          </a:bodyPr>
          <a:lstStyle/>
          <a:p>
            <a:pPr marL="342900" lvl="0" indent="-342900" algn="just">
              <a:lnSpc>
                <a:spcPct val="107000"/>
              </a:lnSpc>
              <a:spcAft>
                <a:spcPts val="800"/>
              </a:spcAft>
              <a:buFont typeface="Symbol" panose="05050102010706020507" pitchFamily="18" charset="2"/>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May overlook unique human qualities not captured in data</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Can introduce or amplify bias in hiring recommendations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Relies heavily on quality and accuracy of input resumes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Might recommend irrelevant jobs due to algorithm limitations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Lacks contextual understanding of career transitions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Vulnerable to manipulation through keyword stuffing</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Data privacy and security concerns for user information</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13154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8275D-431D-07E6-A571-6953381B0D9A}"/>
              </a:ext>
            </a:extLst>
          </p:cNvPr>
          <p:cNvSpPr>
            <a:spLocks noGrp="1"/>
          </p:cNvSpPr>
          <p:nvPr>
            <p:ph type="title"/>
          </p:nvPr>
        </p:nvSpPr>
        <p:spPr>
          <a:xfrm>
            <a:off x="43489" y="156238"/>
            <a:ext cx="8596668" cy="1320800"/>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01A2A375-0235-C946-CF34-5F40C5B2CF96}"/>
              </a:ext>
            </a:extLst>
          </p:cNvPr>
          <p:cNvSpPr>
            <a:spLocks noGrp="1"/>
          </p:cNvSpPr>
          <p:nvPr>
            <p:ph idx="1"/>
          </p:nvPr>
        </p:nvSpPr>
        <p:spPr>
          <a:xfrm>
            <a:off x="791634" y="944852"/>
            <a:ext cx="10089726" cy="5492524"/>
          </a:xfrm>
        </p:spPr>
        <p:txBody>
          <a:bodyPr>
            <a:normAutofit fontScale="92500" lnSpcReduction="20000"/>
          </a:bodyPr>
          <a:lstStyle/>
          <a:p>
            <a:pPr algn="just">
              <a:lnSpc>
                <a:spcPct val="150000"/>
              </a:lnSpc>
            </a:pPr>
            <a:r>
              <a:rPr lang="en-IN" sz="1800" dirty="0">
                <a:effectLst/>
                <a:latin typeface="Times New Roman" panose="02020603050405020304" pitchFamily="18" charset="0"/>
                <a:ea typeface="Calibri" panose="020F0502020204030204" pitchFamily="34" charset="0"/>
              </a:rPr>
              <a:t>AI resume </a:t>
            </a:r>
            <a:r>
              <a:rPr lang="en-IN" sz="1800" dirty="0" err="1">
                <a:effectLst/>
                <a:latin typeface="Times New Roman" panose="02020603050405020304" pitchFamily="18" charset="0"/>
                <a:ea typeface="Calibri" panose="020F0502020204030204" pitchFamily="34" charset="0"/>
              </a:rPr>
              <a:t>analyzer</a:t>
            </a:r>
            <a:r>
              <a:rPr lang="en-IN" sz="1800" dirty="0">
                <a:effectLst/>
                <a:latin typeface="Times New Roman" panose="02020603050405020304" pitchFamily="18" charset="0"/>
                <a:ea typeface="Calibri" panose="020F0502020204030204" pitchFamily="34" charset="0"/>
              </a:rPr>
              <a:t> revolves around the challenges and shortcomings in the traditional recruitment process. Human resources depart- </a:t>
            </a:r>
            <a:r>
              <a:rPr lang="en-IN" sz="1800" dirty="0" err="1">
                <a:effectLst/>
                <a:latin typeface="Times New Roman" panose="02020603050405020304" pitchFamily="18" charset="0"/>
                <a:ea typeface="Calibri" panose="020F0502020204030204" pitchFamily="34" charset="0"/>
              </a:rPr>
              <a:t>ments</a:t>
            </a:r>
            <a:r>
              <a:rPr lang="en-IN" sz="1800" dirty="0">
                <a:effectLst/>
                <a:latin typeface="Times New Roman" panose="02020603050405020304" pitchFamily="18" charset="0"/>
                <a:ea typeface="Calibri" panose="020F0502020204030204" pitchFamily="34" charset="0"/>
              </a:rPr>
              <a:t> are often inundated with a high volume of job applications, making it an arduous and time-consuming task to review each resume comprehensively. </a:t>
            </a:r>
          </a:p>
          <a:p>
            <a:pPr algn="just">
              <a:lnSpc>
                <a:spcPct val="150000"/>
              </a:lnSpc>
            </a:pPr>
            <a:endParaRPr lang="en-IN" sz="1800" dirty="0">
              <a:effectLst/>
              <a:latin typeface="Times New Roman" panose="02020603050405020304" pitchFamily="18" charset="0"/>
              <a:ea typeface="Calibri" panose="020F0502020204030204" pitchFamily="34" charset="0"/>
            </a:endParaRPr>
          </a:p>
          <a:p>
            <a:pPr algn="just">
              <a:lnSpc>
                <a:spcPct val="150000"/>
              </a:lnSpc>
            </a:pPr>
            <a:r>
              <a:rPr lang="en-IN" sz="1800" dirty="0">
                <a:effectLst/>
                <a:latin typeface="Times New Roman" panose="02020603050405020304" pitchFamily="18" charset="0"/>
                <a:ea typeface="Calibri" panose="020F0502020204030204" pitchFamily="34" charset="0"/>
              </a:rPr>
              <a:t>This process can result in inefficiencies, overlooked qualified candidates, and potentially perpet-</a:t>
            </a:r>
            <a:r>
              <a:rPr lang="en-IN" sz="1800" dirty="0" err="1">
                <a:effectLst/>
                <a:latin typeface="Times New Roman" panose="02020603050405020304" pitchFamily="18" charset="0"/>
                <a:ea typeface="Calibri" panose="020F0502020204030204" pitchFamily="34" charset="0"/>
              </a:rPr>
              <a:t>uate</a:t>
            </a:r>
            <a:r>
              <a:rPr lang="en-IN" sz="1800" dirty="0">
                <a:effectLst/>
                <a:latin typeface="Times New Roman" panose="02020603050405020304" pitchFamily="18" charset="0"/>
                <a:ea typeface="Calibri" panose="020F0502020204030204" pitchFamily="34" charset="0"/>
              </a:rPr>
              <a:t> unconscious biases in hiring decisions. The objectives of an AI resume </a:t>
            </a:r>
            <a:r>
              <a:rPr lang="en-IN" sz="1800" dirty="0" err="1">
                <a:effectLst/>
                <a:latin typeface="Times New Roman" panose="02020603050405020304" pitchFamily="18" charset="0"/>
                <a:ea typeface="Calibri" panose="020F0502020204030204" pitchFamily="34" charset="0"/>
              </a:rPr>
              <a:t>analyzer</a:t>
            </a:r>
            <a:r>
              <a:rPr lang="en-IN" sz="1800" dirty="0">
                <a:effectLst/>
                <a:latin typeface="Times New Roman" panose="02020603050405020304" pitchFamily="18" charset="0"/>
                <a:ea typeface="Calibri" panose="020F0502020204030204" pitchFamily="34" charset="0"/>
              </a:rPr>
              <a:t> encompass a range of critical goals within the realm of talent acquisition and recruitment.</a:t>
            </a:r>
          </a:p>
          <a:p>
            <a:pPr algn="just">
              <a:lnSpc>
                <a:spcPct val="150000"/>
              </a:lnSpc>
            </a:pPr>
            <a:endParaRPr lang="en-IN" sz="1800" dirty="0">
              <a:effectLst/>
              <a:latin typeface="Times New Roman" panose="02020603050405020304" pitchFamily="18" charset="0"/>
              <a:ea typeface="Calibri" panose="020F0502020204030204" pitchFamily="34" charset="0"/>
            </a:endParaRPr>
          </a:p>
          <a:p>
            <a:pPr algn="just">
              <a:lnSpc>
                <a:spcPct val="150000"/>
              </a:lnSpc>
            </a:pPr>
            <a:r>
              <a:rPr lang="en-IN" sz="1800" dirty="0">
                <a:effectLst/>
                <a:latin typeface="Times New Roman" panose="02020603050405020304" pitchFamily="18" charset="0"/>
                <a:ea typeface="Calibri" panose="020F0502020204030204" pitchFamily="34" charset="0"/>
              </a:rPr>
              <a:t> These tools are engineered to </a:t>
            </a:r>
            <a:r>
              <a:rPr lang="en-IN" sz="1800" dirty="0" err="1">
                <a:effectLst/>
                <a:latin typeface="Times New Roman" panose="02020603050405020304" pitchFamily="18" charset="0"/>
                <a:ea typeface="Calibri" panose="020F0502020204030204" pitchFamily="34" charset="0"/>
              </a:rPr>
              <a:t>effi</a:t>
            </a:r>
            <a:r>
              <a:rPr lang="en-IN" sz="1800" dirty="0">
                <a:effectLst/>
                <a:latin typeface="Times New Roman" panose="02020603050405020304" pitchFamily="18" charset="0"/>
                <a:ea typeface="Calibri" panose="020F0502020204030204" pitchFamily="34" charset="0"/>
              </a:rPr>
              <a:t>- </a:t>
            </a:r>
            <a:r>
              <a:rPr lang="en-IN" sz="1800" dirty="0" err="1">
                <a:effectLst/>
                <a:latin typeface="Times New Roman" panose="02020603050405020304" pitchFamily="18" charset="0"/>
                <a:ea typeface="Calibri" panose="020F0502020204030204" pitchFamily="34" charset="0"/>
              </a:rPr>
              <a:t>ciently</a:t>
            </a:r>
            <a:r>
              <a:rPr lang="en-IN" sz="1800" dirty="0">
                <a:effectLst/>
                <a:latin typeface="Times New Roman" panose="02020603050405020304" pitchFamily="18" charset="0"/>
                <a:ea typeface="Calibri" panose="020F0502020204030204" pitchFamily="34" charset="0"/>
              </a:rPr>
              <a:t> sift through a substantial volume of resumes, expediting the initial screening process and conserving valuable time and resources. </a:t>
            </a:r>
          </a:p>
          <a:p>
            <a:pPr algn="just">
              <a:lnSpc>
                <a:spcPct val="150000"/>
              </a:lnSpc>
            </a:pPr>
            <a:endParaRPr lang="en-IN" dirty="0">
              <a:latin typeface="Times New Roman" panose="02020603050405020304" pitchFamily="18" charset="0"/>
              <a:ea typeface="Calibri" panose="020F0502020204030204" pitchFamily="34" charset="0"/>
            </a:endParaRPr>
          </a:p>
          <a:p>
            <a:pPr algn="just">
              <a:lnSpc>
                <a:spcPct val="150000"/>
              </a:lnSpc>
            </a:pPr>
            <a:r>
              <a:rPr lang="en-IN" sz="1800" dirty="0">
                <a:effectLst/>
                <a:latin typeface="Times New Roman" panose="02020603050405020304" pitchFamily="18" charset="0"/>
                <a:ea typeface="Calibri" panose="020F0502020204030204" pitchFamily="34" charset="0"/>
              </a:rPr>
              <a:t>Their primary aim is to match the qualifications, skills, and experience listed in resumes with the prerequisites out-lined in job descriptions, ensuring that the most suitable candidates are identified</a:t>
            </a:r>
            <a:endParaRPr lang="en-IN" dirty="0"/>
          </a:p>
        </p:txBody>
      </p:sp>
    </p:spTree>
    <p:extLst>
      <p:ext uri="{BB962C8B-B14F-4D97-AF65-F5344CB8AC3E}">
        <p14:creationId xmlns:p14="http://schemas.microsoft.com/office/powerpoint/2010/main" val="22874793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58290-2C94-6581-2483-3A21847AEE54}"/>
              </a:ext>
            </a:extLst>
          </p:cNvPr>
          <p:cNvSpPr>
            <a:spLocks noGrp="1"/>
          </p:cNvSpPr>
          <p:nvPr>
            <p:ph type="title"/>
          </p:nvPr>
        </p:nvSpPr>
        <p:spPr>
          <a:xfrm>
            <a:off x="157789" y="156238"/>
            <a:ext cx="8596668" cy="1320800"/>
          </a:xfrm>
        </p:spPr>
        <p:txBody>
          <a:bodyPr/>
          <a:lstStyle/>
          <a:p>
            <a:r>
              <a:rPr lang="en-US" b="1" dirty="0"/>
              <a:t>Advantage</a:t>
            </a:r>
            <a:endParaRPr lang="en-IN" dirty="0"/>
          </a:p>
        </p:txBody>
      </p:sp>
      <p:sp>
        <p:nvSpPr>
          <p:cNvPr id="3" name="Content Placeholder 2">
            <a:extLst>
              <a:ext uri="{FF2B5EF4-FFF2-40B4-BE49-F238E27FC236}">
                <a16:creationId xmlns:a16="http://schemas.microsoft.com/office/drawing/2014/main" id="{1017ED0E-520E-3CFD-2974-7A051A88A795}"/>
              </a:ext>
            </a:extLst>
          </p:cNvPr>
          <p:cNvSpPr>
            <a:spLocks noGrp="1"/>
          </p:cNvSpPr>
          <p:nvPr>
            <p:ph idx="1"/>
          </p:nvPr>
        </p:nvSpPr>
        <p:spPr>
          <a:xfrm>
            <a:off x="436418" y="410629"/>
            <a:ext cx="9050481" cy="6036742"/>
          </a:xfrm>
        </p:spPr>
        <p:txBody>
          <a:bodyPr>
            <a:normAutofit/>
          </a:bodyPr>
          <a:lstStyle/>
          <a:p>
            <a:pPr marL="342900" lvl="0" indent="-342900" algn="just">
              <a:lnSpc>
                <a:spcPct val="150000"/>
              </a:lnSpc>
              <a:spcAft>
                <a:spcPts val="800"/>
              </a:spcAft>
              <a:buFont typeface="Symbol" panose="05050102010706020507" pitchFamily="18" charset="2"/>
              <a:buChar char=""/>
            </a:pPr>
            <a:endPar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Time-saving:</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Quickly processes and analyses large volumes of resumes, saving recruiters and hiring managers time and effort.</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Objectivity:</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Reduces bias by focusing on relevant skills and qualifications, promoting a fairer selection process.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Accuracy:</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Identifies keywords, phrases, and qualifications with high precision, minimizing errors.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Improved candidate matching:</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Uses algorithms to match candidates with job requirements, increasing the likelihood of finding the best fit.</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Enhanced screening process:</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Automates initial screening, allowing recruiters to focus on in-depth evaluations and interviews.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057896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3491E5-341E-EA51-D2B1-54BA4EBEF1FA}"/>
              </a:ext>
            </a:extLst>
          </p:cNvPr>
          <p:cNvSpPr>
            <a:spLocks noGrp="1"/>
          </p:cNvSpPr>
          <p:nvPr>
            <p:ph type="title"/>
          </p:nvPr>
        </p:nvSpPr>
        <p:spPr>
          <a:xfrm>
            <a:off x="1925" y="0"/>
            <a:ext cx="8596668" cy="1320800"/>
          </a:xfrm>
        </p:spPr>
        <p:txBody>
          <a:bodyPr/>
          <a:lstStyle/>
          <a:p>
            <a:r>
              <a:rPr lang="en-US" b="1" dirty="0"/>
              <a:t>Introduction</a:t>
            </a:r>
            <a:endParaRPr lang="en-IN" dirty="0"/>
          </a:p>
        </p:txBody>
      </p:sp>
      <p:sp>
        <p:nvSpPr>
          <p:cNvPr id="3" name="Content Placeholder 2">
            <a:extLst>
              <a:ext uri="{FF2B5EF4-FFF2-40B4-BE49-F238E27FC236}">
                <a16:creationId xmlns:a16="http://schemas.microsoft.com/office/drawing/2014/main" id="{BACEFD15-9A12-4629-DB40-034DDAC795CC}"/>
              </a:ext>
            </a:extLst>
          </p:cNvPr>
          <p:cNvSpPr>
            <a:spLocks noGrp="1"/>
          </p:cNvSpPr>
          <p:nvPr>
            <p:ph idx="1"/>
          </p:nvPr>
        </p:nvSpPr>
        <p:spPr>
          <a:xfrm>
            <a:off x="363682" y="727363"/>
            <a:ext cx="9040091" cy="5777345"/>
          </a:xfrm>
        </p:spPr>
        <p:txBody>
          <a:bodyPr>
            <a:noAutofit/>
          </a:bodyPr>
          <a:lstStyle/>
          <a:p>
            <a:pPr algn="just">
              <a:lnSpc>
                <a:spcPct val="150000"/>
              </a:lnSpc>
            </a:pPr>
            <a:r>
              <a:rPr lang="en-IN" sz="1800" dirty="0">
                <a:effectLst/>
                <a:latin typeface="Times New Roman" panose="02020603050405020304" pitchFamily="18" charset="0"/>
                <a:ea typeface="Calibri" panose="020F0502020204030204" pitchFamily="34" charset="0"/>
              </a:rPr>
              <a:t>Here in today’s competitive job market, finding the right job that aligns with one’s skills and aspirations can be a daunting task. </a:t>
            </a:r>
          </a:p>
          <a:p>
            <a:pPr algn="just">
              <a:lnSpc>
                <a:spcPct val="150000"/>
              </a:lnSpc>
            </a:pPr>
            <a:endParaRPr lang="en-IN" dirty="0">
              <a:latin typeface="Times New Roman" panose="02020603050405020304" pitchFamily="18" charset="0"/>
              <a:ea typeface="Calibri" panose="020F0502020204030204" pitchFamily="34" charset="0"/>
            </a:endParaRPr>
          </a:p>
          <a:p>
            <a:pPr algn="just">
              <a:lnSpc>
                <a:spcPct val="150000"/>
              </a:lnSpc>
            </a:pPr>
            <a:r>
              <a:rPr lang="en-IN" sz="1800" dirty="0">
                <a:effectLst/>
                <a:latin typeface="Times New Roman" panose="02020603050405020304" pitchFamily="18" charset="0"/>
                <a:ea typeface="Calibri" panose="020F0502020204030204" pitchFamily="34" charset="0"/>
              </a:rPr>
              <a:t>Simultaneously, recruiters struggle with sifting through countless resumes to identify the ideal candidates for open positions. </a:t>
            </a:r>
          </a:p>
          <a:p>
            <a:pPr algn="just">
              <a:lnSpc>
                <a:spcPct val="150000"/>
              </a:lnSpc>
            </a:pPr>
            <a:endParaRPr lang="en-IN" dirty="0">
              <a:latin typeface="Times New Roman" panose="02020603050405020304" pitchFamily="18" charset="0"/>
              <a:ea typeface="Calibri" panose="020F0502020204030204" pitchFamily="34" charset="0"/>
            </a:endParaRPr>
          </a:p>
          <a:p>
            <a:pPr algn="just">
              <a:lnSpc>
                <a:spcPct val="150000"/>
              </a:lnSpc>
            </a:pPr>
            <a:r>
              <a:rPr lang="en-IN" sz="1800" dirty="0">
                <a:effectLst/>
                <a:latin typeface="Times New Roman" panose="02020603050405020304" pitchFamily="18" charset="0"/>
                <a:ea typeface="Calibri" panose="020F0502020204030204" pitchFamily="34" charset="0"/>
              </a:rPr>
              <a:t>The rise of automated recruitment systems and applicant tracking systems (ATS) has further complicated the process for candidates who may lack optimized resumes or professional profiles. </a:t>
            </a:r>
          </a:p>
          <a:p>
            <a:pPr algn="just">
              <a:lnSpc>
                <a:spcPct val="150000"/>
              </a:lnSpc>
            </a:pPr>
            <a:endParaRPr lang="en-IN" dirty="0">
              <a:latin typeface="Times New Roman" panose="02020603050405020304" pitchFamily="18" charset="0"/>
              <a:ea typeface="Calibri" panose="020F0502020204030204" pitchFamily="34" charset="0"/>
            </a:endParaRPr>
          </a:p>
          <a:p>
            <a:pPr algn="just">
              <a:lnSpc>
                <a:spcPct val="150000"/>
              </a:lnSpc>
            </a:pPr>
            <a:r>
              <a:rPr lang="en-IN" sz="1800" dirty="0">
                <a:effectLst/>
                <a:latin typeface="Times New Roman" panose="02020603050405020304" pitchFamily="18" charset="0"/>
                <a:ea typeface="Calibri" panose="020F0502020204030204" pitchFamily="34" charset="0"/>
              </a:rPr>
              <a:t>Addressing these challenges requires an intelligent, data-driven approach that bridges the gap between job seekers and employers. </a:t>
            </a:r>
            <a:endParaRPr lang="en-US" dirty="0"/>
          </a:p>
        </p:txBody>
      </p:sp>
    </p:spTree>
    <p:extLst>
      <p:ext uri="{BB962C8B-B14F-4D97-AF65-F5344CB8AC3E}">
        <p14:creationId xmlns:p14="http://schemas.microsoft.com/office/powerpoint/2010/main" val="24836770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AC3799F-0AE9-8D36-F6D5-7C429639A584}"/>
              </a:ext>
            </a:extLst>
          </p:cNvPr>
          <p:cNvSpPr>
            <a:spLocks noGrp="1"/>
          </p:cNvSpPr>
          <p:nvPr>
            <p:ph idx="4294967295"/>
          </p:nvPr>
        </p:nvSpPr>
        <p:spPr>
          <a:xfrm>
            <a:off x="457200" y="446088"/>
            <a:ext cx="8596313" cy="3881437"/>
          </a:xfrm>
        </p:spPr>
        <p:txBody>
          <a:bodyPr>
            <a:normAutofit lnSpcReduction="10000"/>
          </a:bodyPr>
          <a:lstStyle/>
          <a:p>
            <a:pPr algn="just">
              <a:lnSpc>
                <a:spcPct val="150000"/>
              </a:lnSpc>
            </a:pPr>
            <a:r>
              <a:rPr lang="en-IN" sz="1800" dirty="0">
                <a:effectLst/>
                <a:latin typeface="Times New Roman" panose="02020603050405020304" pitchFamily="18" charset="0"/>
                <a:ea typeface="Calibri" panose="020F0502020204030204" pitchFamily="34" charset="0"/>
              </a:rPr>
              <a:t>This project, titled "Resume Optimizer and Job Recommendation System" is designed to tackle these issues by providing a comprehensive platform for candidates to build optimized resumes, assess their skills, and match their profiles with relevant job opportunities.</a:t>
            </a:r>
          </a:p>
          <a:p>
            <a:pPr algn="just">
              <a:lnSpc>
                <a:spcPct val="150000"/>
              </a:lnSpc>
            </a:pPr>
            <a:endParaRPr lang="en-IN" dirty="0">
              <a:latin typeface="Times New Roman" panose="02020603050405020304" pitchFamily="18" charset="0"/>
              <a:ea typeface="Calibri" panose="020F0502020204030204" pitchFamily="34" charset="0"/>
            </a:endParaRPr>
          </a:p>
          <a:p>
            <a:pPr algn="just">
              <a:lnSpc>
                <a:spcPct val="150000"/>
              </a:lnSpc>
            </a:pPr>
            <a:r>
              <a:rPr lang="en-IN" sz="1800" dirty="0">
                <a:effectLst/>
                <a:latin typeface="Times New Roman" panose="02020603050405020304" pitchFamily="18" charset="0"/>
                <a:ea typeface="Calibri" panose="020F0502020204030204" pitchFamily="34" charset="0"/>
              </a:rPr>
              <a:t> The system integrates modules such as a resume builder, profile scanner, and skill assessment tool, each powered by AI and machine learning algorithms. By leveraging these technologies, the platform not only suggests the best job matches but also provides real-time feedback on resumes and online profiles like LinkedIn and GitHub.</a:t>
            </a:r>
            <a:endParaRPr lang="en-IN" dirty="0"/>
          </a:p>
        </p:txBody>
      </p:sp>
    </p:spTree>
    <p:extLst>
      <p:ext uri="{BB962C8B-B14F-4D97-AF65-F5344CB8AC3E}">
        <p14:creationId xmlns:p14="http://schemas.microsoft.com/office/powerpoint/2010/main" val="42464060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9BE26-82F7-FD0C-6382-34613260E469}"/>
              </a:ext>
            </a:extLst>
          </p:cNvPr>
          <p:cNvSpPr>
            <a:spLocks noGrp="1"/>
          </p:cNvSpPr>
          <p:nvPr>
            <p:ph type="title"/>
          </p:nvPr>
        </p:nvSpPr>
        <p:spPr>
          <a:xfrm>
            <a:off x="64270" y="156238"/>
            <a:ext cx="8596668" cy="1320800"/>
          </a:xfrm>
        </p:spPr>
        <p:txBody>
          <a:bodyPr/>
          <a:lstStyle/>
          <a:p>
            <a:r>
              <a:rPr lang="en-IN" b="1" dirty="0"/>
              <a:t>MODULES</a:t>
            </a:r>
            <a:endParaRPr lang="en-IN" dirty="0"/>
          </a:p>
        </p:txBody>
      </p:sp>
      <p:sp>
        <p:nvSpPr>
          <p:cNvPr id="3" name="Content Placeholder 2">
            <a:extLst>
              <a:ext uri="{FF2B5EF4-FFF2-40B4-BE49-F238E27FC236}">
                <a16:creationId xmlns:a16="http://schemas.microsoft.com/office/drawing/2014/main" id="{C1963DAC-1333-438B-80AD-06703DFABB94}"/>
              </a:ext>
            </a:extLst>
          </p:cNvPr>
          <p:cNvSpPr>
            <a:spLocks noGrp="1"/>
          </p:cNvSpPr>
          <p:nvPr>
            <p:ph idx="1"/>
          </p:nvPr>
        </p:nvSpPr>
        <p:spPr>
          <a:xfrm>
            <a:off x="947498" y="1308534"/>
            <a:ext cx="8596668" cy="3880773"/>
          </a:xfrm>
        </p:spPr>
        <p:txBody>
          <a:bodyPr/>
          <a:lstStyle/>
          <a:p>
            <a:pPr marL="342900" lvl="0" indent="-342900" algn="just">
              <a:lnSpc>
                <a:spcPct val="150000"/>
              </a:lnSpc>
              <a:spcAft>
                <a:spcPts val="800"/>
              </a:spcAft>
              <a:buFont typeface="Symbol" panose="05050102010706020507" pitchFamily="18" charset="2"/>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User Authentication Module</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Resume Upload and Parsing Module</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Resume Optimization Module</a:t>
            </a:r>
          </a:p>
          <a:p>
            <a:pPr algn="just">
              <a:lnSpc>
                <a:spcPct val="150000"/>
              </a:lnSpc>
              <a:spcAft>
                <a:spcPts val="800"/>
              </a:spcAft>
              <a:buFont typeface="Symbol" panose="05050102010706020507" pitchFamily="18" charset="2"/>
              <a:buChar char=""/>
            </a:pPr>
            <a:r>
              <a:rPr lang="en-IN" sz="1800" dirty="0">
                <a:effectLst/>
                <a:latin typeface="Times New Roman" panose="02020603050405020304" pitchFamily="18" charset="0"/>
                <a:ea typeface="Calibri" panose="020F0502020204030204" pitchFamily="34" charset="0"/>
              </a:rPr>
              <a:t>Job Recommendation Module</a:t>
            </a:r>
            <a:endParaRPr lang="en-IN" dirty="0"/>
          </a:p>
          <a:p>
            <a:pPr marL="0" lvl="0" indent="0" algn="just">
              <a:lnSpc>
                <a:spcPct val="150000"/>
              </a:lnSpc>
              <a:spcAft>
                <a:spcPts val="800"/>
              </a:spcAft>
              <a:buNone/>
            </a:pP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362708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FC4ACB-922B-92AE-17D2-1F7B466225FF}"/>
              </a:ext>
            </a:extLst>
          </p:cNvPr>
          <p:cNvSpPr>
            <a:spLocks noGrp="1"/>
          </p:cNvSpPr>
          <p:nvPr>
            <p:ph type="title"/>
          </p:nvPr>
        </p:nvSpPr>
        <p:spPr>
          <a:xfrm>
            <a:off x="282480" y="156238"/>
            <a:ext cx="8596668" cy="1320800"/>
          </a:xfrm>
        </p:spPr>
        <p:txBody>
          <a:bodyPr/>
          <a:lstStyle/>
          <a:p>
            <a:pPr algn="just">
              <a:lnSpc>
                <a:spcPct val="150000"/>
              </a:lnSpc>
              <a:spcAft>
                <a:spcPts val="800"/>
              </a:spcAft>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USER AUTHENTICATION MODULE:</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F0DAA21-2602-6EB3-7CA2-B3676371DE22}"/>
              </a:ext>
            </a:extLst>
          </p:cNvPr>
          <p:cNvSpPr>
            <a:spLocks noGrp="1"/>
          </p:cNvSpPr>
          <p:nvPr>
            <p:ph idx="1"/>
          </p:nvPr>
        </p:nvSpPr>
        <p:spPr>
          <a:xfrm>
            <a:off x="750070" y="1194235"/>
            <a:ext cx="8596668" cy="3880773"/>
          </a:xfrm>
        </p:spPr>
        <p:txBody>
          <a:bodyPr>
            <a:normAutofit/>
          </a:bodyPr>
          <a:lstStyle/>
          <a:p>
            <a:pPr algn="just">
              <a:lnSpc>
                <a:spcPct val="150000"/>
              </a:lnSpc>
            </a:pPr>
            <a:r>
              <a:rPr lang="en-IN" sz="1800" dirty="0">
                <a:effectLst/>
                <a:latin typeface="Times New Roman" panose="02020603050405020304" pitchFamily="18" charset="0"/>
                <a:ea typeface="Calibri" panose="020F0502020204030204" pitchFamily="34" charset="0"/>
              </a:rPr>
              <a:t>This module manages the login, registration, and secure access of users to the platform. It supports different user roles such as job seekers and administrators. Features include email verification, password encryption, and optional two-factor authentication. The interface is simple and secure to enhance the user experience. It validates inputs in real-time to avoid incorrect data entries. Forgotten password recovery and session timeout features are also integrated. It ensures that each user’s data and activity are kept private and secure. Role-based access helps differentiate feature access and privileges. The module acts as the gateway to the system’s services.</a:t>
            </a:r>
            <a:endParaRPr lang="en-IN" dirty="0"/>
          </a:p>
        </p:txBody>
      </p:sp>
    </p:spTree>
    <p:extLst>
      <p:ext uri="{BB962C8B-B14F-4D97-AF65-F5344CB8AC3E}">
        <p14:creationId xmlns:p14="http://schemas.microsoft.com/office/powerpoint/2010/main" val="22996013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E0E20-5265-906D-6115-ECDC78C884C3}"/>
              </a:ext>
            </a:extLst>
          </p:cNvPr>
          <p:cNvSpPr>
            <a:spLocks noGrp="1"/>
          </p:cNvSpPr>
          <p:nvPr>
            <p:ph type="title"/>
          </p:nvPr>
        </p:nvSpPr>
        <p:spPr>
          <a:xfrm>
            <a:off x="490297" y="156238"/>
            <a:ext cx="8596668" cy="1320800"/>
          </a:xfrm>
        </p:spPr>
        <p:txBody>
          <a:bodyPr>
            <a:normAutofit/>
          </a:bodyPr>
          <a:lstStyle/>
          <a:p>
            <a:r>
              <a:rPr lang="en-IN" sz="1800" b="1" dirty="0">
                <a:effectLst/>
                <a:latin typeface="Times New Roman" panose="02020603050405020304" pitchFamily="18" charset="0"/>
                <a:ea typeface="Calibri" panose="020F0502020204030204" pitchFamily="34" charset="0"/>
              </a:rPr>
              <a:t>RESUME UPLOAD AND PARSING MODULE:</a:t>
            </a:r>
            <a:endParaRPr lang="en-IN" dirty="0"/>
          </a:p>
        </p:txBody>
      </p:sp>
      <p:sp>
        <p:nvSpPr>
          <p:cNvPr id="3" name="Content Placeholder 2">
            <a:extLst>
              <a:ext uri="{FF2B5EF4-FFF2-40B4-BE49-F238E27FC236}">
                <a16:creationId xmlns:a16="http://schemas.microsoft.com/office/drawing/2014/main" id="{45723C67-8A7F-1142-7013-6C58849D62BD}"/>
              </a:ext>
            </a:extLst>
          </p:cNvPr>
          <p:cNvSpPr>
            <a:spLocks noGrp="1"/>
          </p:cNvSpPr>
          <p:nvPr>
            <p:ph idx="1"/>
          </p:nvPr>
        </p:nvSpPr>
        <p:spPr>
          <a:xfrm>
            <a:off x="490297" y="1477038"/>
            <a:ext cx="9006994" cy="4902979"/>
          </a:xfrm>
        </p:spPr>
        <p:txBody>
          <a:bodyPr>
            <a:normAutofit/>
          </a:bodyPr>
          <a:lstStyle/>
          <a:p>
            <a:pPr algn="just">
              <a:lnSpc>
                <a:spcPct val="150000"/>
              </a:lnSpc>
            </a:pPr>
            <a:r>
              <a:rPr lang="en-IN" sz="1800" dirty="0">
                <a:effectLst/>
                <a:latin typeface="Times New Roman" panose="02020603050405020304" pitchFamily="18" charset="0"/>
                <a:ea typeface="Calibri" panose="020F0502020204030204" pitchFamily="34" charset="0"/>
              </a:rPr>
              <a:t> This module allows users to upload their resumes in various formats such as PDF, DOCX, or TXT. It extracts structured information like name, education, skills, and work experience using Natural Language Processing (NLP). The parsing engine converts unstructured text into machine-readable data. It also highlights any missing or ambiguous details. The system ensures a high parsing accuracy rate for better optimization. This module supports drag-and-drop functionality for ease of use. It instantly displays parsed content for user confirmation. Errors or inconsistencies can be manually corrected by the user. It sets the foundation for the optimization and recommendation processes.</a:t>
            </a:r>
            <a:endParaRPr lang="en-IN" dirty="0"/>
          </a:p>
        </p:txBody>
      </p:sp>
    </p:spTree>
    <p:extLst>
      <p:ext uri="{BB962C8B-B14F-4D97-AF65-F5344CB8AC3E}">
        <p14:creationId xmlns:p14="http://schemas.microsoft.com/office/powerpoint/2010/main" val="31091042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7433F-76AB-B45F-6E72-C115707A181F}"/>
              </a:ext>
            </a:extLst>
          </p:cNvPr>
          <p:cNvSpPr>
            <a:spLocks noGrp="1"/>
          </p:cNvSpPr>
          <p:nvPr>
            <p:ph type="title"/>
          </p:nvPr>
        </p:nvSpPr>
        <p:spPr>
          <a:xfrm>
            <a:off x="427952" y="156238"/>
            <a:ext cx="8596668" cy="1320800"/>
          </a:xfrm>
        </p:spPr>
        <p:txBody>
          <a:bodyPr>
            <a:normAutofit fontScale="90000"/>
          </a:bodyPr>
          <a:lstStyle/>
          <a:p>
            <a:r>
              <a:rPr lang="en-US" b="1" dirty="0"/>
              <a:t>Investor Pitch and Business Proposal Development</a:t>
            </a:r>
            <a:br>
              <a:rPr lang="en-US" b="1" dirty="0"/>
            </a:br>
            <a:endParaRPr lang="en-IN" dirty="0"/>
          </a:p>
        </p:txBody>
      </p:sp>
      <p:sp>
        <p:nvSpPr>
          <p:cNvPr id="3" name="Content Placeholder 2">
            <a:extLst>
              <a:ext uri="{FF2B5EF4-FFF2-40B4-BE49-F238E27FC236}">
                <a16:creationId xmlns:a16="http://schemas.microsoft.com/office/drawing/2014/main" id="{B1EFB845-B8E0-4E9F-1D5D-68FBB3353B04}"/>
              </a:ext>
            </a:extLst>
          </p:cNvPr>
          <p:cNvSpPr>
            <a:spLocks noGrp="1"/>
          </p:cNvSpPr>
          <p:nvPr>
            <p:ph idx="1"/>
          </p:nvPr>
        </p:nvSpPr>
        <p:spPr>
          <a:xfrm>
            <a:off x="781243" y="1578698"/>
            <a:ext cx="8871911" cy="4125911"/>
          </a:xfrm>
        </p:spPr>
        <p:txBody>
          <a:bodyPr>
            <a:normAutofit/>
          </a:bodyPr>
          <a:lstStyle/>
          <a:p>
            <a:pPr algn="just">
              <a:lnSpc>
                <a:spcPct val="150000"/>
              </a:lnSpc>
            </a:pPr>
            <a:r>
              <a:rPr lang="en-US" b="1" dirty="0"/>
              <a:t>Objective</a:t>
            </a:r>
            <a:r>
              <a:rPr lang="en-US" dirty="0"/>
              <a:t>: To present the business to investors in a compelling way.</a:t>
            </a:r>
          </a:p>
          <a:p>
            <a:pPr algn="just">
              <a:lnSpc>
                <a:spcPct val="150000"/>
              </a:lnSpc>
            </a:pPr>
            <a:r>
              <a:rPr lang="en-US" b="1" dirty="0"/>
              <a:t>Activities</a:t>
            </a:r>
            <a:r>
              <a:rPr lang="en-US" dirty="0"/>
              <a:t>:</a:t>
            </a:r>
          </a:p>
          <a:p>
            <a:pPr lvl="1" algn="just">
              <a:lnSpc>
                <a:spcPct val="150000"/>
              </a:lnSpc>
              <a:buFont typeface="Arial" panose="020B0604020202020204" pitchFamily="34" charset="0"/>
              <a:buChar char="•"/>
            </a:pPr>
            <a:r>
              <a:rPr lang="en-US" sz="1800" dirty="0"/>
              <a:t>Crafting a business plan and investment proposal.</a:t>
            </a:r>
          </a:p>
          <a:p>
            <a:pPr lvl="1" algn="just">
              <a:lnSpc>
                <a:spcPct val="150000"/>
              </a:lnSpc>
              <a:buFont typeface="Arial" panose="020B0604020202020204" pitchFamily="34" charset="0"/>
              <a:buChar char="•"/>
            </a:pPr>
            <a:r>
              <a:rPr lang="en-US" sz="1800" dirty="0"/>
              <a:t>Creating a pitch deck (highlighting the value proposition, team, market opportunity, and financial projections).</a:t>
            </a:r>
          </a:p>
          <a:p>
            <a:pPr lvl="1" algn="just">
              <a:lnSpc>
                <a:spcPct val="150000"/>
              </a:lnSpc>
              <a:buFont typeface="Arial" panose="020B0604020202020204" pitchFamily="34" charset="0"/>
              <a:buChar char="•"/>
            </a:pPr>
            <a:r>
              <a:rPr lang="en-US" sz="1800" dirty="0"/>
              <a:t>Rehearsing and refining the pitch to make it persuasive and clear.</a:t>
            </a:r>
          </a:p>
          <a:p>
            <a:pPr algn="just">
              <a:lnSpc>
                <a:spcPct val="150000"/>
              </a:lnSpc>
            </a:pPr>
            <a:r>
              <a:rPr lang="en-US" b="1" dirty="0"/>
              <a:t>Benefits</a:t>
            </a:r>
            <a:r>
              <a:rPr lang="en-US" dirty="0"/>
              <a:t>: This module allows business owners to present themselves professionally and increases the likelihood of securing funding.</a:t>
            </a:r>
          </a:p>
          <a:p>
            <a:endParaRPr lang="en-IN" dirty="0"/>
          </a:p>
        </p:txBody>
      </p:sp>
    </p:spTree>
    <p:extLst>
      <p:ext uri="{BB962C8B-B14F-4D97-AF65-F5344CB8AC3E}">
        <p14:creationId xmlns:p14="http://schemas.microsoft.com/office/powerpoint/2010/main" val="22918840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96228-2587-A5CF-C4CC-9B00C9B44F60}"/>
              </a:ext>
            </a:extLst>
          </p:cNvPr>
          <p:cNvSpPr>
            <a:spLocks noGrp="1"/>
          </p:cNvSpPr>
          <p:nvPr>
            <p:ph type="title"/>
          </p:nvPr>
        </p:nvSpPr>
        <p:spPr>
          <a:xfrm>
            <a:off x="677334" y="156238"/>
            <a:ext cx="8596668" cy="1320800"/>
          </a:xfrm>
        </p:spPr>
        <p:txBody>
          <a:bodyPr>
            <a:normAutofit/>
          </a:bodyPr>
          <a:lstStyle/>
          <a:p>
            <a:pPr algn="just">
              <a:lnSpc>
                <a:spcPct val="150000"/>
              </a:lnSpc>
              <a:spcAft>
                <a:spcPts val="800"/>
              </a:spcAft>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RESUME OPTIMIZATION MODULE:</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3C013AA-3758-FC79-66A3-37B87AE2A68B}"/>
              </a:ext>
            </a:extLst>
          </p:cNvPr>
          <p:cNvSpPr>
            <a:spLocks noGrp="1"/>
          </p:cNvSpPr>
          <p:nvPr>
            <p:ph idx="1"/>
          </p:nvPr>
        </p:nvSpPr>
        <p:spPr>
          <a:xfrm>
            <a:off x="592282" y="1477038"/>
            <a:ext cx="8951884" cy="4908753"/>
          </a:xfrm>
        </p:spPr>
        <p:txBody>
          <a:bodyPr>
            <a:normAutofit/>
          </a:bodyPr>
          <a:lstStyle/>
          <a:p>
            <a:pPr>
              <a:lnSpc>
                <a:spcPct val="150000"/>
              </a:lnSpc>
            </a:pPr>
            <a:r>
              <a:rPr lang="en-IN" sz="1800" dirty="0">
                <a:effectLst/>
                <a:latin typeface="Times New Roman" panose="02020603050405020304" pitchFamily="18" charset="0"/>
                <a:ea typeface="Calibri" panose="020F0502020204030204" pitchFamily="34" charset="0"/>
              </a:rPr>
              <a:t>This module </a:t>
            </a:r>
            <a:r>
              <a:rPr lang="en-IN" sz="1800" dirty="0" err="1">
                <a:effectLst/>
                <a:latin typeface="Times New Roman" panose="02020603050405020304" pitchFamily="18" charset="0"/>
                <a:ea typeface="Calibri" panose="020F0502020204030204" pitchFamily="34" charset="0"/>
              </a:rPr>
              <a:t>analyzes</a:t>
            </a:r>
            <a:r>
              <a:rPr lang="en-IN" sz="1800" dirty="0">
                <a:effectLst/>
                <a:latin typeface="Times New Roman" panose="02020603050405020304" pitchFamily="18" charset="0"/>
                <a:ea typeface="Calibri" panose="020F0502020204030204" pitchFamily="34" charset="0"/>
              </a:rPr>
              <a:t> the parsed resume and identifies gaps or areas for improvement. It compares the resume against industry standards and job-specific keywords. The system suggests optimized phrasing, formatting changes, and missing skills. A score is generated to reflect the resume's strength and compatibility with target jobs. Suggestions are interactive and can be accepted or ignored by the user. Real-time previews of the optimized resume are available. The module uses AI algorithms trained on hiring patterns and job descriptions. It also detects and flags potential ATS (Applicant Tracking System) issues. The goal is to enhance resume visibility and impact.</a:t>
            </a:r>
            <a:endParaRPr lang="en-IN" dirty="0"/>
          </a:p>
        </p:txBody>
      </p:sp>
    </p:spTree>
    <p:extLst>
      <p:ext uri="{BB962C8B-B14F-4D97-AF65-F5344CB8AC3E}">
        <p14:creationId xmlns:p14="http://schemas.microsoft.com/office/powerpoint/2010/main" val="4426990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5D82A1-836C-2352-BAAD-4ED7B2F3D8DA}"/>
              </a:ext>
            </a:extLst>
          </p:cNvPr>
          <p:cNvSpPr>
            <a:spLocks noGrp="1"/>
          </p:cNvSpPr>
          <p:nvPr>
            <p:ph type="title"/>
          </p:nvPr>
        </p:nvSpPr>
        <p:spPr>
          <a:xfrm>
            <a:off x="116225" y="156238"/>
            <a:ext cx="8596668" cy="1320800"/>
          </a:xfrm>
        </p:spPr>
        <p:txBody>
          <a:bodyPr/>
          <a:lstStyle/>
          <a:p>
            <a:r>
              <a:rPr lang="en-IN" b="1" dirty="0"/>
              <a:t>Software Details</a:t>
            </a:r>
            <a:endParaRPr lang="en-IN" dirty="0"/>
          </a:p>
        </p:txBody>
      </p:sp>
      <p:sp>
        <p:nvSpPr>
          <p:cNvPr id="3" name="Content Placeholder 2">
            <a:extLst>
              <a:ext uri="{FF2B5EF4-FFF2-40B4-BE49-F238E27FC236}">
                <a16:creationId xmlns:a16="http://schemas.microsoft.com/office/drawing/2014/main" id="{12F800B3-E0D6-D22E-8E81-2E0830FC3509}"/>
              </a:ext>
            </a:extLst>
          </p:cNvPr>
          <p:cNvSpPr>
            <a:spLocks noGrp="1"/>
          </p:cNvSpPr>
          <p:nvPr>
            <p:ph idx="1"/>
          </p:nvPr>
        </p:nvSpPr>
        <p:spPr>
          <a:xfrm>
            <a:off x="698116" y="996807"/>
            <a:ext cx="8596668" cy="3880773"/>
          </a:xfrm>
        </p:spPr>
        <p:txBody>
          <a:bodyPr>
            <a:normAutofit lnSpcReduction="10000"/>
          </a:bodyPr>
          <a:lstStyle/>
          <a:p>
            <a:pPr algn="just">
              <a:lnSpc>
                <a:spcPct val="150000"/>
              </a:lnSpc>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6040875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4EF99-D71E-4AFE-F8C0-E63AB62B8DDA}"/>
              </a:ext>
            </a:extLst>
          </p:cNvPr>
          <p:cNvSpPr>
            <a:spLocks noGrp="1"/>
          </p:cNvSpPr>
          <p:nvPr>
            <p:ph type="title"/>
          </p:nvPr>
        </p:nvSpPr>
        <p:spPr>
          <a:xfrm>
            <a:off x="168179" y="0"/>
            <a:ext cx="8596668" cy="1320800"/>
          </a:xfrm>
        </p:spPr>
        <p:txBody>
          <a:bodyPr/>
          <a:lstStyle/>
          <a:p>
            <a:r>
              <a:rPr lang="en-IN" b="1" dirty="0"/>
              <a:t>Front End</a:t>
            </a:r>
            <a:endParaRPr lang="en-IN" dirty="0"/>
          </a:p>
        </p:txBody>
      </p:sp>
      <p:sp>
        <p:nvSpPr>
          <p:cNvPr id="3" name="Content Placeholder 2">
            <a:extLst>
              <a:ext uri="{FF2B5EF4-FFF2-40B4-BE49-F238E27FC236}">
                <a16:creationId xmlns:a16="http://schemas.microsoft.com/office/drawing/2014/main" id="{DCC66A45-2E76-8162-3CC3-50D791CADBDC}"/>
              </a:ext>
            </a:extLst>
          </p:cNvPr>
          <p:cNvSpPr>
            <a:spLocks noGrp="1"/>
          </p:cNvSpPr>
          <p:nvPr>
            <p:ph idx="1"/>
          </p:nvPr>
        </p:nvSpPr>
        <p:spPr>
          <a:xfrm>
            <a:off x="521471" y="788989"/>
            <a:ext cx="8882302" cy="4884447"/>
          </a:xfrm>
        </p:spPr>
        <p:txBody>
          <a:bodyPr>
            <a:normAutofit lnSpcReduction="10000"/>
          </a:bodyPr>
          <a:lstStyle/>
          <a:p>
            <a:pPr algn="just">
              <a:lnSpc>
                <a:spcPct val="160000"/>
              </a:lnSpc>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60000"/>
              </a:lnSpc>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6172342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9C93F1-0B29-5D86-5C33-94FAE50F42B9}"/>
              </a:ext>
            </a:extLst>
          </p:cNvPr>
          <p:cNvSpPr>
            <a:spLocks noGrp="1"/>
          </p:cNvSpPr>
          <p:nvPr>
            <p:ph type="title"/>
          </p:nvPr>
        </p:nvSpPr>
        <p:spPr>
          <a:xfrm>
            <a:off x="178570" y="156238"/>
            <a:ext cx="8596668" cy="1320800"/>
          </a:xfrm>
        </p:spPr>
        <p:txBody>
          <a:bodyPr/>
          <a:lstStyle/>
          <a:p>
            <a:r>
              <a:rPr lang="en-IN" b="1" dirty="0"/>
              <a:t>Database</a:t>
            </a:r>
            <a:endParaRPr lang="en-IN" dirty="0"/>
          </a:p>
        </p:txBody>
      </p:sp>
      <p:sp>
        <p:nvSpPr>
          <p:cNvPr id="3" name="Content Placeholder 2">
            <a:extLst>
              <a:ext uri="{FF2B5EF4-FFF2-40B4-BE49-F238E27FC236}">
                <a16:creationId xmlns:a16="http://schemas.microsoft.com/office/drawing/2014/main" id="{1201A75A-9C64-6591-52E0-34B8206842A7}"/>
              </a:ext>
            </a:extLst>
          </p:cNvPr>
          <p:cNvSpPr>
            <a:spLocks noGrp="1"/>
          </p:cNvSpPr>
          <p:nvPr>
            <p:ph idx="1"/>
          </p:nvPr>
        </p:nvSpPr>
        <p:spPr>
          <a:xfrm>
            <a:off x="521470" y="971737"/>
            <a:ext cx="8882303" cy="4914526"/>
          </a:xfrm>
        </p:spPr>
        <p:txBody>
          <a:bodyPr>
            <a:normAutofit/>
          </a:bodyPr>
          <a:lstStyle/>
          <a:p>
            <a:pPr algn="just">
              <a:lnSpc>
                <a:spcPct val="160000"/>
              </a:lnSpc>
            </a:pPr>
            <a:r>
              <a:rPr lang="en-US"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60000"/>
              </a:lnSpc>
            </a:pPr>
            <a:r>
              <a:rPr lang="en-US"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60000"/>
              </a:lnSpc>
            </a:pPr>
            <a:r>
              <a:rPr lang="en-US"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dirty="0">
              <a:cs typeface="Times New Roman" panose="02020603050405020304" pitchFamily="18" charset="0"/>
            </a:endParaRPr>
          </a:p>
          <a:p>
            <a:endParaRPr lang="en-IN" dirty="0"/>
          </a:p>
        </p:txBody>
      </p:sp>
    </p:spTree>
    <p:extLst>
      <p:ext uri="{BB962C8B-B14F-4D97-AF65-F5344CB8AC3E}">
        <p14:creationId xmlns:p14="http://schemas.microsoft.com/office/powerpoint/2010/main" val="15773333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BAB9C-89A3-CE7B-E80B-CDBF431297B6}"/>
              </a:ext>
            </a:extLst>
          </p:cNvPr>
          <p:cNvSpPr>
            <a:spLocks noGrp="1"/>
          </p:cNvSpPr>
          <p:nvPr>
            <p:ph type="title"/>
          </p:nvPr>
        </p:nvSpPr>
        <p:spPr>
          <a:xfrm>
            <a:off x="230525" y="156238"/>
            <a:ext cx="8596668" cy="1320800"/>
          </a:xfrm>
        </p:spPr>
        <p:txBody>
          <a:bodyPr/>
          <a:lstStyle/>
          <a:p>
            <a:r>
              <a:rPr lang="en-IN" b="1" dirty="0"/>
              <a:t>Cloud Web Server</a:t>
            </a:r>
            <a:endParaRPr lang="en-IN" dirty="0"/>
          </a:p>
        </p:txBody>
      </p:sp>
      <p:sp>
        <p:nvSpPr>
          <p:cNvPr id="3" name="Content Placeholder 2">
            <a:extLst>
              <a:ext uri="{FF2B5EF4-FFF2-40B4-BE49-F238E27FC236}">
                <a16:creationId xmlns:a16="http://schemas.microsoft.com/office/drawing/2014/main" id="{09FF1045-485B-066D-1BB9-D518B2905CB6}"/>
              </a:ext>
            </a:extLst>
          </p:cNvPr>
          <p:cNvSpPr>
            <a:spLocks noGrp="1"/>
          </p:cNvSpPr>
          <p:nvPr>
            <p:ph idx="1"/>
          </p:nvPr>
        </p:nvSpPr>
        <p:spPr>
          <a:xfrm>
            <a:off x="677334" y="945573"/>
            <a:ext cx="8435493" cy="5189307"/>
          </a:xfrm>
        </p:spPr>
        <p:txBody>
          <a:bodyPr>
            <a:normAutofit/>
          </a:bodyPr>
          <a:lstStyle/>
          <a:p>
            <a:pPr algn="just">
              <a:lnSpc>
                <a:spcPct val="160000"/>
              </a:lnSpc>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60000"/>
              </a:lnSpc>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60000"/>
              </a:lnSpc>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9884129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744569-209C-ADA6-C40C-527B8BFBC9AB}"/>
              </a:ext>
            </a:extLst>
          </p:cNvPr>
          <p:cNvSpPr>
            <a:spLocks noGrp="1"/>
          </p:cNvSpPr>
          <p:nvPr>
            <p:ph type="title"/>
          </p:nvPr>
        </p:nvSpPr>
        <p:spPr>
          <a:xfrm>
            <a:off x="261698" y="277091"/>
            <a:ext cx="8596668" cy="1320800"/>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3D643245-3588-BD23-5BEE-28BEB118FAD4}"/>
              </a:ext>
            </a:extLst>
          </p:cNvPr>
          <p:cNvSpPr>
            <a:spLocks noGrp="1"/>
          </p:cNvSpPr>
          <p:nvPr>
            <p:ph idx="1"/>
          </p:nvPr>
        </p:nvSpPr>
        <p:spPr>
          <a:xfrm>
            <a:off x="812416" y="1277362"/>
            <a:ext cx="8596668" cy="3880773"/>
          </a:xfrm>
        </p:spPr>
        <p:txBody>
          <a:bodyPr/>
          <a:lstStyle/>
          <a:p>
            <a:pPr lvl="0" algn="just">
              <a:lnSpc>
                <a:spcPct val="150000"/>
              </a:lnSpc>
              <a:buFont typeface="Arial" panose="020B0604020202020204" pitchFamily="34" charset="0"/>
              <a:buChar char="•"/>
            </a:pPr>
            <a:r>
              <a:rPr lang="en-US" sz="1800" dirty="0">
                <a:cs typeface="Times New Roman" pitchFamily="18" charset="0"/>
              </a:rPr>
              <a:t>Operating System	: Windows 10</a:t>
            </a:r>
          </a:p>
          <a:p>
            <a:pPr lvl="0" algn="just">
              <a:lnSpc>
                <a:spcPct val="150000"/>
              </a:lnSpc>
              <a:buFont typeface="Arial" panose="020B0604020202020204" pitchFamily="34" charset="0"/>
              <a:buChar char="•"/>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29150510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E79E4B-2134-ED20-ED20-EB573DF809C1}"/>
              </a:ext>
            </a:extLst>
          </p:cNvPr>
          <p:cNvSpPr>
            <a:spLocks noGrp="1"/>
          </p:cNvSpPr>
          <p:nvPr>
            <p:ph type="title"/>
          </p:nvPr>
        </p:nvSpPr>
        <p:spPr>
          <a:xfrm>
            <a:off x="12316" y="156238"/>
            <a:ext cx="8596668" cy="1320800"/>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492DAD3-2BFF-B844-A494-77B41F9F6959}"/>
              </a:ext>
            </a:extLst>
          </p:cNvPr>
          <p:cNvSpPr>
            <a:spLocks noGrp="1"/>
          </p:cNvSpPr>
          <p:nvPr>
            <p:ph idx="1"/>
          </p:nvPr>
        </p:nvSpPr>
        <p:spPr>
          <a:xfrm>
            <a:off x="874762" y="1017589"/>
            <a:ext cx="8596668" cy="3880773"/>
          </a:xfrm>
        </p:spPr>
        <p:txBody>
          <a:bodyPr/>
          <a:lstStyle/>
          <a:p>
            <a:pPr algn="just">
              <a:lnSpc>
                <a:spcPct val="150000"/>
              </a:lnSpc>
              <a:buFont typeface="Arial" panose="020B0604020202020204" pitchFamily="34" charset="0"/>
              <a:buChar char="•"/>
            </a:pPr>
            <a:r>
              <a:rPr lang="en-US" sz="1800" dirty="0">
                <a:cs typeface="Times New Roman" pitchFamily="18" charset="0"/>
              </a:rPr>
              <a:t>Keyboard</a:t>
            </a:r>
          </a:p>
          <a:p>
            <a:pPr algn="just">
              <a:lnSpc>
                <a:spcPct val="150000"/>
              </a:lnSpc>
              <a:buFont typeface="Arial" panose="020B0604020202020204" pitchFamily="34" charset="0"/>
              <a:buChar char="•"/>
            </a:pPr>
            <a:r>
              <a:rPr lang="en-US" sz="1800" dirty="0">
                <a:cs typeface="Times New Roman" pitchFamily="18" charset="0"/>
              </a:rPr>
              <a:t>Mouse </a:t>
            </a:r>
          </a:p>
          <a:p>
            <a:pPr algn="just">
              <a:lnSpc>
                <a:spcPct val="150000"/>
              </a:lnSpc>
              <a:buFont typeface="Arial" panose="020B0604020202020204" pitchFamily="34" charset="0"/>
              <a:buChar char="•"/>
            </a:pPr>
            <a:r>
              <a:rPr lang="en-US" sz="1800" dirty="0" err="1">
                <a:cs typeface="Times New Roman" pitchFamily="18" charset="0"/>
              </a:rPr>
              <a:t>Harddisk</a:t>
            </a:r>
            <a:r>
              <a:rPr lang="en-US" sz="1800" dirty="0">
                <a:cs typeface="Times New Roman" pitchFamily="18" charset="0"/>
              </a:rPr>
              <a:t>	</a:t>
            </a:r>
          </a:p>
          <a:p>
            <a:pPr algn="just">
              <a:lnSpc>
                <a:spcPct val="150000"/>
              </a:lnSpc>
              <a:buFont typeface="Arial" panose="020B0604020202020204" pitchFamily="34" charset="0"/>
              <a:buChar char="•"/>
            </a:pPr>
            <a:r>
              <a:rPr lang="en-US" sz="1800" dirty="0">
                <a:cs typeface="Times New Roman" pitchFamily="18" charset="0"/>
              </a:rPr>
              <a:t>Ram</a:t>
            </a:r>
            <a:endParaRPr lang="en-IN" dirty="0"/>
          </a:p>
          <a:p>
            <a:endParaRPr lang="en-IN" dirty="0"/>
          </a:p>
        </p:txBody>
      </p:sp>
    </p:spTree>
    <p:extLst>
      <p:ext uri="{BB962C8B-B14F-4D97-AF65-F5344CB8AC3E}">
        <p14:creationId xmlns:p14="http://schemas.microsoft.com/office/powerpoint/2010/main" val="31628725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088D13-53FB-9B89-882D-2384A0EA8034}"/>
              </a:ext>
            </a:extLst>
          </p:cNvPr>
          <p:cNvSpPr>
            <a:spLocks noGrp="1"/>
          </p:cNvSpPr>
          <p:nvPr>
            <p:ph type="title"/>
          </p:nvPr>
        </p:nvSpPr>
        <p:spPr>
          <a:xfrm>
            <a:off x="74661" y="156238"/>
            <a:ext cx="8596668" cy="1320800"/>
          </a:xfrm>
        </p:spPr>
        <p:txBody>
          <a:bodyPr/>
          <a:lstStyle/>
          <a:p>
            <a:r>
              <a:rPr lang="en-US" b="1" dirty="0"/>
              <a:t>CONCLUSION</a:t>
            </a:r>
            <a:endParaRPr lang="en-IN" dirty="0"/>
          </a:p>
        </p:txBody>
      </p:sp>
      <p:sp>
        <p:nvSpPr>
          <p:cNvPr id="3" name="Content Placeholder 2">
            <a:extLst>
              <a:ext uri="{FF2B5EF4-FFF2-40B4-BE49-F238E27FC236}">
                <a16:creationId xmlns:a16="http://schemas.microsoft.com/office/drawing/2014/main" id="{857AFB4E-7F28-7831-A256-D447D8EF3DEC}"/>
              </a:ext>
            </a:extLst>
          </p:cNvPr>
          <p:cNvSpPr>
            <a:spLocks noGrp="1"/>
          </p:cNvSpPr>
          <p:nvPr>
            <p:ph idx="1"/>
          </p:nvPr>
        </p:nvSpPr>
        <p:spPr>
          <a:xfrm>
            <a:off x="666944" y="1266971"/>
            <a:ext cx="10534456" cy="5252701"/>
          </a:xfrm>
        </p:spPr>
        <p:txBody>
          <a:bodyPr>
            <a:normAutofit fontScale="85000" lnSpcReduction="10000"/>
          </a:bodyPr>
          <a:lstStyle/>
          <a:p>
            <a:pPr algn="just">
              <a:lnSpc>
                <a:spcPct val="15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In conclusion, the Resume Optimizer and Job Recommendation System is designed to deliver a comprehensive, efficient, and user-centric experience for both job seekers and recruiters. This platform facilitates the job search process by providing AI-driven resume optimization, personalized job recommendations, and seamless application tracking. </a:t>
            </a:r>
          </a:p>
          <a:p>
            <a:pPr algn="just">
              <a:lnSpc>
                <a:spcPct val="15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By leveraging natural language processing and machine learning algorithms, the system ensures that resumes are ATS-friendly and tailored to specific job requirements, enhancing the likelihood of candidate selection. This innovative solution streamlines job searching by matching users with relevant job opportunities based on their skills, experiences, and preferences. </a:t>
            </a:r>
          </a:p>
          <a:p>
            <a:pPr algn="just">
              <a:lnSpc>
                <a:spcPct val="15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For recruiters, it offers powerful resume screening and candidate ranking tools, significantly reducing the time and effort required to find qualified candidates. The system’s user-friendly interface and secure data management practices prioritize user satisfaction, ensuring a safe and accessible experience across devices. </a:t>
            </a:r>
          </a:p>
          <a:p>
            <a:pPr algn="just">
              <a:lnSpc>
                <a:spcPct val="15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Through data-driven insights and real-time notifications, the Resume Optimizer and Job Recommendation System optimizes both application and recruitment processes, addressing challenges in resume tailoring and job matching. Ultimately, this platform provides a transformative solution to modernize job searching and recruitment, ensuring an effective, engaging, and streamlined experience for all users involved.</a:t>
            </a:r>
            <a:endParaRPr lang="en-IN" dirty="0"/>
          </a:p>
        </p:txBody>
      </p:sp>
    </p:spTree>
    <p:extLst>
      <p:ext uri="{BB962C8B-B14F-4D97-AF65-F5344CB8AC3E}">
        <p14:creationId xmlns:p14="http://schemas.microsoft.com/office/powerpoint/2010/main" val="125837728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38</TotalTime>
  <Words>2138</Words>
  <Application>Microsoft Office PowerPoint</Application>
  <PresentationFormat>Widescreen</PresentationFormat>
  <Paragraphs>97</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Calibri</vt:lpstr>
      <vt:lpstr>Symbol</vt:lpstr>
      <vt:lpstr>Times New Roman</vt:lpstr>
      <vt:lpstr>Trebuchet MS</vt:lpstr>
      <vt:lpstr>Wingdings 3</vt:lpstr>
      <vt:lpstr>Facet</vt:lpstr>
      <vt:lpstr>AI-Powered Resume Optimizer and Job Recommendation System</vt:lpstr>
      <vt:lpstr>Abstract</vt:lpstr>
      <vt:lpstr>PowerPoint Presentation</vt:lpstr>
      <vt:lpstr>Existing System</vt:lpstr>
      <vt:lpstr>Disadvantage</vt:lpstr>
      <vt:lpstr>PROPOSED SYSTEM :</vt:lpstr>
      <vt:lpstr>Advantage</vt:lpstr>
      <vt:lpstr>Introduction</vt:lpstr>
      <vt:lpstr>PowerPoint Presentation</vt:lpstr>
      <vt:lpstr>MODULES</vt:lpstr>
      <vt:lpstr>USER AUTHENTICATION MODULE:</vt:lpstr>
      <vt:lpstr>RESUME UPLOAD AND PARSING MODULE:</vt:lpstr>
      <vt:lpstr>Investor Pitch and Business Proposal Development </vt:lpstr>
      <vt:lpstr>RESUME OPTIMIZATION MODULE:</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Mohanraj Ravi</cp:lastModifiedBy>
  <cp:revision>40</cp:revision>
  <dcterms:created xsi:type="dcterms:W3CDTF">2024-12-13T12:01:40Z</dcterms:created>
  <dcterms:modified xsi:type="dcterms:W3CDTF">2025-05-02T13:45:30Z</dcterms:modified>
</cp:coreProperties>
</file>