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71" r:id="rId11"/>
    <p:sldId id="272" r:id="rId12"/>
    <p:sldId id="273" r:id="rId13"/>
    <p:sldId id="274" r:id="rId14"/>
    <p:sldId id="275" r:id="rId15"/>
    <p:sldId id="276" r:id="rId16"/>
    <p:sldId id="27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298945978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3925145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2890094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12A237-39D2-40FD-88AE-481C0E2915BA}" type="datetimeFigureOut">
              <a:rPr lang="en-IN" smtClean="0"/>
              <a:t>24-04-2025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1706467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12A237-39D2-40FD-88AE-481C0E2915BA}" type="datetimeFigureOut">
              <a:rPr lang="en-IN" smtClean="0"/>
              <a:t>24-04-2025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2555095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12A237-39D2-40FD-88AE-481C0E2915BA}" type="datetimeFigureOut">
              <a:rPr lang="en-IN" smtClean="0"/>
              <a:t>24-04-2025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2921438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F12A237-39D2-40FD-88AE-481C0E2915BA}" type="datetimeFigureOut">
              <a:rPr lang="en-IN" smtClean="0"/>
              <a:t>24-04-2025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3330344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12A237-39D2-40FD-88AE-481C0E2915BA}" type="datetimeFigureOut">
              <a:rPr lang="en-IN" smtClean="0"/>
              <a:t>24-04-2025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92982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12A237-39D2-40FD-88AE-481C0E2915BA}" type="datetimeFigureOut">
              <a:rPr lang="en-IN" smtClean="0"/>
              <a:t>24-04-2025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3207923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12A237-39D2-40FD-88AE-481C0E2915BA}" type="datetimeFigureOut">
              <a:rPr lang="en-IN" smtClean="0"/>
              <a:t>24-04-2025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2464753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947012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346577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30930846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61325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1882672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4575916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12A237-39D2-40FD-88AE-481C0E2915BA}" type="datetimeFigureOut">
              <a:rPr lang="en-IN" smtClean="0"/>
              <a:t>24-04-2025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AC0B9A-06A9-413E-ACCD-F3BFBEE89939}" type="slidenum">
              <a:rPr lang="en-IN" smtClean="0"/>
              <a:t>‹#›</a:t>
            </a:fld>
            <a:endParaRPr lang="en-IN"/>
          </a:p>
        </p:txBody>
      </p:sp>
    </p:spTree>
    <p:extLst>
      <p:ext uri="{BB962C8B-B14F-4D97-AF65-F5344CB8AC3E}">
        <p14:creationId xmlns:p14="http://schemas.microsoft.com/office/powerpoint/2010/main" val="945786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F12A237-39D2-40FD-88AE-481C0E2915BA}" type="datetimeFigureOut">
              <a:rPr lang="en-IN" smtClean="0"/>
              <a:t>24-04-2025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EAC0B9A-06A9-413E-ACCD-F3BFBEE89939}" type="slidenum">
              <a:rPr lang="en-IN" smtClean="0"/>
              <a:t>‹#›</a:t>
            </a:fld>
            <a:endParaRPr lang="en-IN"/>
          </a:p>
        </p:txBody>
      </p:sp>
    </p:spTree>
    <p:extLst>
      <p:ext uri="{BB962C8B-B14F-4D97-AF65-F5344CB8AC3E}">
        <p14:creationId xmlns:p14="http://schemas.microsoft.com/office/powerpoint/2010/main" val="254608311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DA7B92-EF23-DCA2-0717-6184306A4428}"/>
              </a:ext>
            </a:extLst>
          </p:cNvPr>
          <p:cNvSpPr>
            <a:spLocks noGrp="1"/>
          </p:cNvSpPr>
          <p:nvPr>
            <p:ph type="title"/>
          </p:nvPr>
        </p:nvSpPr>
        <p:spPr>
          <a:xfrm>
            <a:off x="1485901" y="2355273"/>
            <a:ext cx="10131425" cy="1456267"/>
          </a:xfrm>
        </p:spPr>
        <p:txBody>
          <a:bodyPr/>
          <a:lstStyle/>
          <a:p>
            <a:r>
              <a:rPr lang="en-US" b="1" dirty="0"/>
              <a:t>Smart city house price prediction using cloud environment</a:t>
            </a:r>
            <a:endParaRPr lang="en-IN" b="1" dirty="0"/>
          </a:p>
        </p:txBody>
      </p:sp>
    </p:spTree>
    <p:extLst>
      <p:ext uri="{BB962C8B-B14F-4D97-AF65-F5344CB8AC3E}">
        <p14:creationId xmlns:p14="http://schemas.microsoft.com/office/powerpoint/2010/main" val="3725493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8EEC0-A763-28BC-C46E-7BE0A91B0D9D}"/>
              </a:ext>
            </a:extLst>
          </p:cNvPr>
          <p:cNvSpPr>
            <a:spLocks noGrp="1"/>
          </p:cNvSpPr>
          <p:nvPr>
            <p:ph type="title"/>
          </p:nvPr>
        </p:nvSpPr>
        <p:spPr>
          <a:xfrm>
            <a:off x="0" y="-389467"/>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64549DB8-8823-EB75-DD07-F141742A5A2C}"/>
              </a:ext>
            </a:extLst>
          </p:cNvPr>
          <p:cNvSpPr>
            <a:spLocks noGrp="1"/>
          </p:cNvSpPr>
          <p:nvPr>
            <p:ph idx="1"/>
          </p:nvPr>
        </p:nvSpPr>
        <p:spPr>
          <a:xfrm>
            <a:off x="477981" y="763732"/>
            <a:ext cx="10411982" cy="5330535"/>
          </a:xfrm>
        </p:spPr>
        <p:txBody>
          <a:bodyPr>
            <a:normAutofit/>
          </a:bodyPr>
          <a:lstStyle/>
          <a:p>
            <a:pPr algn="just">
              <a:lnSpc>
                <a:spcPct val="16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 large part of economic growth is driven by housing investment. The availability of better data permits more precise estimates of house price in developed countries, while the same is true in developing countries too. Thereby, a real estate sector’s profits are directly related to the price of the houses and lands, so setting the right price is essential. This paper proposes a model for predicting house price using several machine learning algorithms. Initially, the exploratory data analysis of this dataset is done. Later, five machine learning algorithms, i.e., linear regression (LR), decision tree (DT), random forest (RF), extra trees regressor (ETR), and extreme gradient boosting regressor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XGBoost</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have been trained and tested in order to determine the best model. Based on the performance metrics, i.e., mean squared error (MSE) and cross-validation (CV) score,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XGBoost</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regressor which achieved the MSE of about 10.22 and least CV score of about 18.77 outperformed rest of the algorithms used in this study. Therefore, finally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XGBoost</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regressor was used to develop and launch a cloud-based computer application (app) which predicts the price of a house.</a:t>
            </a:r>
            <a:endParaRPr lang="en-IN" dirty="0"/>
          </a:p>
        </p:txBody>
      </p:sp>
    </p:spTree>
    <p:extLst>
      <p:ext uri="{BB962C8B-B14F-4D97-AF65-F5344CB8AC3E}">
        <p14:creationId xmlns:p14="http://schemas.microsoft.com/office/powerpoint/2010/main" val="3701853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6AC0A-C87E-2C7B-CD1A-3FD30BBCC22C}"/>
              </a:ext>
            </a:extLst>
          </p:cNvPr>
          <p:cNvSpPr>
            <a:spLocks noGrp="1"/>
          </p:cNvSpPr>
          <p:nvPr>
            <p:ph type="title"/>
          </p:nvPr>
        </p:nvSpPr>
        <p:spPr>
          <a:xfrm>
            <a:off x="0" y="-242455"/>
            <a:ext cx="10131425" cy="1456267"/>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6DD2D9DE-9DAC-6527-C221-6FC382E9F9B9}"/>
              </a:ext>
            </a:extLst>
          </p:cNvPr>
          <p:cNvSpPr>
            <a:spLocks noGrp="1"/>
          </p:cNvSpPr>
          <p:nvPr>
            <p:ph idx="1"/>
          </p:nvPr>
        </p:nvSpPr>
        <p:spPr>
          <a:xfrm>
            <a:off x="685802" y="628650"/>
            <a:ext cx="10401591" cy="5600700"/>
          </a:xfrm>
        </p:spPr>
        <p:txBody>
          <a:bodyPr>
            <a:normAutofit/>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There is a prominent amount of research have gone on house price prediction department, but every research has risen to any real-life solutions. For now, very few solutions are available those are: A. Buyers search for the houses with required features in websites and noting down the price of it manually. B. Contacting the agencies which help them to find the house which go with their requirements and budget.</a:t>
            </a:r>
            <a:endParaRPr lang="en-IN" dirty="0"/>
          </a:p>
        </p:txBody>
      </p:sp>
    </p:spTree>
    <p:extLst>
      <p:ext uri="{BB962C8B-B14F-4D97-AF65-F5344CB8AC3E}">
        <p14:creationId xmlns:p14="http://schemas.microsoft.com/office/powerpoint/2010/main" val="1079411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12A08-FC6D-830A-F3C3-3A2F7593C013}"/>
              </a:ext>
            </a:extLst>
          </p:cNvPr>
          <p:cNvSpPr>
            <a:spLocks noGrp="1"/>
          </p:cNvSpPr>
          <p:nvPr>
            <p:ph type="title"/>
          </p:nvPr>
        </p:nvSpPr>
        <p:spPr>
          <a:xfrm>
            <a:off x="-20781" y="-389467"/>
            <a:ext cx="10131425" cy="1456267"/>
          </a:xfrm>
        </p:spPr>
        <p:txBody>
          <a:bodyPr/>
          <a:lstStyle/>
          <a:p>
            <a:r>
              <a:rPr lang="en-US" b="1" dirty="0"/>
              <a:t>Disadvantage</a:t>
            </a:r>
            <a:endParaRPr lang="en-IN" dirty="0"/>
          </a:p>
        </p:txBody>
      </p:sp>
      <p:sp>
        <p:nvSpPr>
          <p:cNvPr id="3" name="Content Placeholder 2">
            <a:extLst>
              <a:ext uri="{FF2B5EF4-FFF2-40B4-BE49-F238E27FC236}">
                <a16:creationId xmlns:a16="http://schemas.microsoft.com/office/drawing/2014/main" id="{6AEDCC9B-E782-6F60-5E8C-59B850B4A4D1}"/>
              </a:ext>
            </a:extLst>
          </p:cNvPr>
          <p:cNvSpPr>
            <a:spLocks noGrp="1"/>
          </p:cNvSpPr>
          <p:nvPr>
            <p:ph idx="1"/>
          </p:nvPr>
        </p:nvSpPr>
        <p:spPr>
          <a:xfrm>
            <a:off x="436418" y="602673"/>
            <a:ext cx="10972799" cy="6130635"/>
          </a:xfrm>
        </p:spPr>
        <p:txBody>
          <a:bodyPr>
            <a:noAutofit/>
          </a:bodyPr>
          <a:lstStyle/>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High initial setup costs for cloud infrastructure and data acquisition.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Privacy concerns due to sensitive personal data being processed on cloud servers.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Dependency on reliable internet connectivity, which could limit accessibility.</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Potential security risks with data breaches or unauthorized access to cloud systems.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Cloud service outages can disrupt the prediction model and affect its reliability.</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Data quality and consistency issues can arise from different sources feeding into the cloud.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96274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9EE6F-2FA6-CBFB-BB08-21B7947684A0}"/>
              </a:ext>
            </a:extLst>
          </p:cNvPr>
          <p:cNvSpPr>
            <a:spLocks noGrp="1"/>
          </p:cNvSpPr>
          <p:nvPr>
            <p:ph type="title"/>
          </p:nvPr>
        </p:nvSpPr>
        <p:spPr>
          <a:xfrm>
            <a:off x="0" y="-330585"/>
            <a:ext cx="10131425" cy="1456267"/>
          </a:xfrm>
        </p:spPr>
        <p:txBody>
          <a:bodyPr/>
          <a:lstStyle/>
          <a:p>
            <a:r>
              <a:rPr lang="en-US" b="1"/>
              <a:t>PROPOSED SYSTEM :</a:t>
            </a:r>
            <a:endParaRPr lang="en-IN" dirty="0"/>
          </a:p>
        </p:txBody>
      </p:sp>
      <p:sp>
        <p:nvSpPr>
          <p:cNvPr id="3" name="Content Placeholder 2">
            <a:extLst>
              <a:ext uri="{FF2B5EF4-FFF2-40B4-BE49-F238E27FC236}">
                <a16:creationId xmlns:a16="http://schemas.microsoft.com/office/drawing/2014/main" id="{BEEFDC39-3259-64BE-86B1-CF45E3D8D998}"/>
              </a:ext>
            </a:extLst>
          </p:cNvPr>
          <p:cNvSpPr>
            <a:spLocks noGrp="1"/>
          </p:cNvSpPr>
          <p:nvPr>
            <p:ph idx="1"/>
          </p:nvPr>
        </p:nvSpPr>
        <p:spPr>
          <a:xfrm>
            <a:off x="519545" y="519545"/>
            <a:ext cx="10661073" cy="5818909"/>
          </a:xfrm>
        </p:spPr>
        <p:txBody>
          <a:bodyPr>
            <a:normAutofit/>
          </a:bodyPr>
          <a:lstStyle/>
          <a:p>
            <a:pPr marL="457200"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Currently, e-learning and e-education are on the rise, with everything moving away from manual to automated processes. The purpose of this project is to evaluate home values in order to alleviate the inconveniences that individuals endure. The current way is for the user to consult a real estate agent to supervise his or her investments and recommend an appropriate house price. This strategy, however, is risky because the agent could forecast the wrong price, resulting in the user's assets being lost. The current manual process is obsolete and fraught with danger. As a result, an updated and automated approach for predicting housing prices is required to combat this. Machine Learning algorithms can be used to estimate the price of a home in a certain location set of criteria stated.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2617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7F8974-B74C-4904-3A22-D31A52A463B7}"/>
              </a:ext>
            </a:extLst>
          </p:cNvPr>
          <p:cNvSpPr>
            <a:spLocks noGrp="1"/>
          </p:cNvSpPr>
          <p:nvPr>
            <p:ph idx="4294967295"/>
          </p:nvPr>
        </p:nvSpPr>
        <p:spPr>
          <a:xfrm>
            <a:off x="675410" y="-314181"/>
            <a:ext cx="10131425" cy="3649662"/>
          </a:xfrm>
        </p:spPr>
        <p:txBody>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Furthermore, this approach is both economical and time effective, as the user receives the result in a single click and with no delay. This study proposes the implementation of a house price prediction model for Bengaluru, India, which is a Machine Learning model combining Data Science and Web Development ideas. The online site is deployed as an app on the Heroku Cloud Platform, making it accessible from anywhere at any time. Housing prices fluctuate on a daily basis and are sometimes exaggerated rather than backed by value. This project's main focus is on projecting property prices using authentic factors like area size, location, number of bathrooms and number of bedrooms, that are designed to base estimation on every essential criterion taken into account when determining price.</a:t>
            </a:r>
            <a:endParaRPr lang="en-IN" dirty="0"/>
          </a:p>
        </p:txBody>
      </p:sp>
    </p:spTree>
    <p:extLst>
      <p:ext uri="{BB962C8B-B14F-4D97-AF65-F5344CB8AC3E}">
        <p14:creationId xmlns:p14="http://schemas.microsoft.com/office/powerpoint/2010/main" val="3183487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2B7A4-747D-871F-7E06-DC5333DD3AB6}"/>
              </a:ext>
            </a:extLst>
          </p:cNvPr>
          <p:cNvSpPr>
            <a:spLocks noGrp="1"/>
          </p:cNvSpPr>
          <p:nvPr>
            <p:ph type="title"/>
          </p:nvPr>
        </p:nvSpPr>
        <p:spPr>
          <a:xfrm>
            <a:off x="0" y="-180109"/>
            <a:ext cx="10131425" cy="1456267"/>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BEA8E99E-2640-275E-4E10-579F54900357}"/>
              </a:ext>
            </a:extLst>
          </p:cNvPr>
          <p:cNvSpPr>
            <a:spLocks noGrp="1"/>
          </p:cNvSpPr>
          <p:nvPr>
            <p:ph idx="1"/>
          </p:nvPr>
        </p:nvSpPr>
        <p:spPr>
          <a:xfrm>
            <a:off x="509155" y="639041"/>
            <a:ext cx="11003972" cy="5579918"/>
          </a:xfrm>
        </p:spPr>
        <p:txBody>
          <a:bodyPr>
            <a:normAutofit/>
          </a:bodyPr>
          <a:lstStyle/>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Real-time data processing for up-to-date house price predictions.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Scalable infrastructure to handle large volumes of housing market data.</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Integration with IoT devices for smart city data collection.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Machine learning models for accurate price forecasting based on historical trends.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Cloud-based storage for easy access to large datasets and analysis.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Remote access for users to view predictions and data from anywhere.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4162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2D5D8-E71B-1AC2-036C-075FFCFEFD87}"/>
              </a:ext>
            </a:extLst>
          </p:cNvPr>
          <p:cNvSpPr>
            <a:spLocks noGrp="1"/>
          </p:cNvSpPr>
          <p:nvPr>
            <p:ph type="title"/>
          </p:nvPr>
        </p:nvSpPr>
        <p:spPr>
          <a:xfrm>
            <a:off x="1" y="-273627"/>
            <a:ext cx="10131425" cy="1456267"/>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161F26D2-F394-EDA0-D2DA-5976C96C84CF}"/>
              </a:ext>
            </a:extLst>
          </p:cNvPr>
          <p:cNvSpPr>
            <a:spLocks noGrp="1"/>
          </p:cNvSpPr>
          <p:nvPr>
            <p:ph idx="1"/>
          </p:nvPr>
        </p:nvSpPr>
        <p:spPr>
          <a:xfrm>
            <a:off x="394855" y="1049482"/>
            <a:ext cx="11128663" cy="5351317"/>
          </a:xfrm>
        </p:spPr>
        <p:txBody>
          <a:bodyPr>
            <a:no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 House prices are determined by the supply and demand for houses, usually in a particular country or region. Average house price trends are important component of the housing market. As the price of the house increases, the middle and lower income group people will be unable to buy a property. Thus, economic situations like inflation hike in the interest rates for mortgage and increase in price of both rental and owning a property would compel them to live in a dire situation. In addition to influencing where people live, work, study, and change jobs, housing costs can also affect where they choose to live, work, and study.</a:t>
            </a:r>
            <a:r>
              <a:rPr lang="en-IN" sz="1800" dirty="0">
                <a:effectLst/>
                <a:latin typeface="Calibri" panose="020F0502020204030204" pitchFamily="34"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rPr>
              <a:t>An accurate estimation of any housing property is very much important to both sellers and buyers as a fair deal will be struck between them. It is also of great importance for the business people who invest in real estate and later on sell it for a profitable price </a:t>
            </a:r>
            <a:endParaRPr lang="en-US" dirty="0"/>
          </a:p>
        </p:txBody>
      </p:sp>
    </p:spTree>
    <p:extLst>
      <p:ext uri="{BB962C8B-B14F-4D97-AF65-F5344CB8AC3E}">
        <p14:creationId xmlns:p14="http://schemas.microsoft.com/office/powerpoint/2010/main" val="1368935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4693EB-88BC-6B97-2269-CF9BEC80FA5D}"/>
              </a:ext>
            </a:extLst>
          </p:cNvPr>
          <p:cNvSpPr>
            <a:spLocks noGrp="1"/>
          </p:cNvSpPr>
          <p:nvPr>
            <p:ph idx="4294967295"/>
          </p:nvPr>
        </p:nvSpPr>
        <p:spPr>
          <a:xfrm>
            <a:off x="529935" y="400050"/>
            <a:ext cx="10411691" cy="6057900"/>
          </a:xfrm>
        </p:spPr>
        <p:txBody>
          <a:bodyPr>
            <a:normAutofit/>
          </a:bodyPr>
          <a:lstStyle/>
          <a:p>
            <a:pPr algn="just">
              <a:lnSpc>
                <a:spcPct val="170000"/>
              </a:lnSpc>
            </a:pPr>
            <a:r>
              <a:rPr lang="en-IN" sz="1800" dirty="0">
                <a:effectLst/>
                <a:latin typeface="Times New Roman" panose="02020603050405020304" pitchFamily="18" charset="0"/>
                <a:ea typeface="Calibri" panose="020F0502020204030204" pitchFamily="34" charset="0"/>
              </a:rPr>
              <a:t> Therefore, several financial institutes conduct an appropriate survey and do the analysis of the housing survey to estimate an accurate value of the properties. Many of the major financial institutions, including Fannie Mae and Freddie Mac, use housing price estimations in their mortgage lending decisions [2]. Furthermore, local governments often levy property taxes based on market value, which must be updated regularly. If house values are improperly estimated, property taxes are likely to be overly high. It is, however, difficult to predict the price of a house with much accuracy since residential housing is typically built up of a myriad of factors including the environment, structure, location, etc. The traditional method which is adopted to assess the value of house comprises an oral interview in which a licensed professional collects the data regarding the facilities, hospitals, educational institutes, etc., from the people residing in a particular locality. </a:t>
            </a:r>
            <a:endParaRPr lang="en-IN" dirty="0"/>
          </a:p>
        </p:txBody>
      </p:sp>
    </p:spTree>
    <p:extLst>
      <p:ext uri="{BB962C8B-B14F-4D97-AF65-F5344CB8AC3E}">
        <p14:creationId xmlns:p14="http://schemas.microsoft.com/office/powerpoint/2010/main" val="3895594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6F106-1084-C456-090C-2127D8FDBC24}"/>
              </a:ext>
            </a:extLst>
          </p:cNvPr>
          <p:cNvSpPr>
            <a:spLocks noGrp="1"/>
          </p:cNvSpPr>
          <p:nvPr>
            <p:ph type="title"/>
          </p:nvPr>
        </p:nvSpPr>
        <p:spPr>
          <a:xfrm>
            <a:off x="0" y="-304800"/>
            <a:ext cx="10131425" cy="1456267"/>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854E687E-E857-EF6D-1F6D-1B41538C2835}"/>
              </a:ext>
            </a:extLst>
          </p:cNvPr>
          <p:cNvSpPr>
            <a:spLocks noGrp="1"/>
          </p:cNvSpPr>
          <p:nvPr>
            <p:ph idx="1"/>
          </p:nvPr>
        </p:nvSpPr>
        <p:spPr>
          <a:xfrm>
            <a:off x="644237" y="1019849"/>
            <a:ext cx="10131425" cy="3649133"/>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23968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8D76E-BD7E-E711-4C01-7B45366FEBE9}"/>
              </a:ext>
            </a:extLst>
          </p:cNvPr>
          <p:cNvSpPr>
            <a:spLocks noGrp="1"/>
          </p:cNvSpPr>
          <p:nvPr>
            <p:ph type="title"/>
          </p:nvPr>
        </p:nvSpPr>
        <p:spPr>
          <a:xfrm>
            <a:off x="20783" y="-273628"/>
            <a:ext cx="10131425" cy="1456267"/>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8005A8D0-6677-F7D1-A756-C703ABB999B1}"/>
              </a:ext>
            </a:extLst>
          </p:cNvPr>
          <p:cNvSpPr>
            <a:spLocks noGrp="1"/>
          </p:cNvSpPr>
          <p:nvPr>
            <p:ph idx="1"/>
          </p:nvPr>
        </p:nvSpPr>
        <p:spPr>
          <a:xfrm>
            <a:off x="727365" y="893619"/>
            <a:ext cx="10131425" cy="3881966"/>
          </a:xfrm>
        </p:spPr>
        <p:txBody>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487417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6D34D-646A-39C7-5AC3-8A7A6B71C336}"/>
              </a:ext>
            </a:extLst>
          </p:cNvPr>
          <p:cNvSpPr>
            <a:spLocks noGrp="1"/>
          </p:cNvSpPr>
          <p:nvPr>
            <p:ph type="title"/>
          </p:nvPr>
        </p:nvSpPr>
        <p:spPr>
          <a:xfrm>
            <a:off x="0" y="-232063"/>
            <a:ext cx="10131425" cy="1456267"/>
          </a:xfrm>
        </p:spPr>
        <p:txBody>
          <a:bodyPr/>
          <a:lstStyle/>
          <a:p>
            <a:r>
              <a:rPr lang="en-IN" b="1"/>
              <a:t>Database</a:t>
            </a:r>
            <a:endParaRPr lang="en-IN"/>
          </a:p>
        </p:txBody>
      </p:sp>
      <p:sp>
        <p:nvSpPr>
          <p:cNvPr id="3" name="Content Placeholder 2">
            <a:extLst>
              <a:ext uri="{FF2B5EF4-FFF2-40B4-BE49-F238E27FC236}">
                <a16:creationId xmlns:a16="http://schemas.microsoft.com/office/drawing/2014/main" id="{67D815A9-522E-3A26-4D44-A78E25AA9B7F}"/>
              </a:ext>
            </a:extLst>
          </p:cNvPr>
          <p:cNvSpPr>
            <a:spLocks noGrp="1"/>
          </p:cNvSpPr>
          <p:nvPr>
            <p:ph idx="1"/>
          </p:nvPr>
        </p:nvSpPr>
        <p:spPr>
          <a:xfrm>
            <a:off x="519544" y="912478"/>
            <a:ext cx="10256117" cy="4182532"/>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3761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530DB-3C90-6361-DCE0-15AF5A14A1A5}"/>
              </a:ext>
            </a:extLst>
          </p:cNvPr>
          <p:cNvSpPr>
            <a:spLocks noGrp="1"/>
          </p:cNvSpPr>
          <p:nvPr>
            <p:ph type="title"/>
          </p:nvPr>
        </p:nvSpPr>
        <p:spPr>
          <a:xfrm>
            <a:off x="0" y="-169719"/>
            <a:ext cx="10131425" cy="1456267"/>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BAF9E3A4-AA3F-7357-AD39-531A4C83F5AC}"/>
              </a:ext>
            </a:extLst>
          </p:cNvPr>
          <p:cNvSpPr>
            <a:spLocks noGrp="1"/>
          </p:cNvSpPr>
          <p:nvPr>
            <p:ph idx="1"/>
          </p:nvPr>
        </p:nvSpPr>
        <p:spPr>
          <a:xfrm>
            <a:off x="644237" y="948074"/>
            <a:ext cx="9975562" cy="4504652"/>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02226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F12BE-4200-CE43-EA4E-68C2BCA94831}"/>
              </a:ext>
            </a:extLst>
          </p:cNvPr>
          <p:cNvSpPr>
            <a:spLocks noGrp="1"/>
          </p:cNvSpPr>
          <p:nvPr>
            <p:ph type="title"/>
          </p:nvPr>
        </p:nvSpPr>
        <p:spPr>
          <a:xfrm>
            <a:off x="0" y="-211282"/>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14069258-F1F7-DBA3-20B4-17CECCFEA66A}"/>
              </a:ext>
            </a:extLst>
          </p:cNvPr>
          <p:cNvSpPr>
            <a:spLocks noGrp="1"/>
          </p:cNvSpPr>
          <p:nvPr>
            <p:ph idx="1"/>
          </p:nvPr>
        </p:nvSpPr>
        <p:spPr>
          <a:xfrm>
            <a:off x="831274" y="0"/>
            <a:ext cx="10131425" cy="364913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3927244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61295-BDDD-7769-6901-DBB4FA615D2B}"/>
              </a:ext>
            </a:extLst>
          </p:cNvPr>
          <p:cNvSpPr>
            <a:spLocks noGrp="1"/>
          </p:cNvSpPr>
          <p:nvPr>
            <p:ph type="title"/>
          </p:nvPr>
        </p:nvSpPr>
        <p:spPr>
          <a:xfrm>
            <a:off x="0" y="-242454"/>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E6673028-D4B7-69F3-3090-307CE0F32D47}"/>
              </a:ext>
            </a:extLst>
          </p:cNvPr>
          <p:cNvSpPr>
            <a:spLocks noGrp="1"/>
          </p:cNvSpPr>
          <p:nvPr>
            <p:ph idx="1"/>
          </p:nvPr>
        </p:nvSpPr>
        <p:spPr>
          <a:xfrm>
            <a:off x="685801" y="485679"/>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dirty="0"/>
          </a:p>
          <a:p>
            <a:endParaRPr lang="en-IN" dirty="0"/>
          </a:p>
        </p:txBody>
      </p:sp>
    </p:spTree>
    <p:extLst>
      <p:ext uri="{BB962C8B-B14F-4D97-AF65-F5344CB8AC3E}">
        <p14:creationId xmlns:p14="http://schemas.microsoft.com/office/powerpoint/2010/main" val="2968763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C3068-B99D-DD99-2598-8BE67D288441}"/>
              </a:ext>
            </a:extLst>
          </p:cNvPr>
          <p:cNvSpPr>
            <a:spLocks noGrp="1"/>
          </p:cNvSpPr>
          <p:nvPr>
            <p:ph type="title"/>
          </p:nvPr>
        </p:nvSpPr>
        <p:spPr>
          <a:xfrm>
            <a:off x="62346" y="-190500"/>
            <a:ext cx="10131425" cy="1456267"/>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49AC9A80-D70E-E82A-7CBF-DC56F12D1B6E}"/>
              </a:ext>
            </a:extLst>
          </p:cNvPr>
          <p:cNvSpPr>
            <a:spLocks noGrp="1"/>
          </p:cNvSpPr>
          <p:nvPr>
            <p:ph idx="1"/>
          </p:nvPr>
        </p:nvSpPr>
        <p:spPr>
          <a:xfrm>
            <a:off x="509154" y="1084119"/>
            <a:ext cx="10827328" cy="5347854"/>
          </a:xfrm>
        </p:spPr>
        <p:txBody>
          <a:bodyPr>
            <a:noAutofit/>
          </a:bodyPr>
          <a:lstStyle/>
          <a:p>
            <a:pPr marL="457200"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This paper has made an attempt to predict the price of the house in Boston using different machine learning algorithms. An exploratory data analysis of the dataset was done, and few of the variables which were not normally distributed were normalized using min-max method. Later, using the correlation matrix, the highly correlated variable was dropped to avoid the problem of multicollinearity, and finally, the data was used for training and testing purpose. Based on the results, the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XGBoost</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outperformed all the models. Finally, a computer-based application was made and deployed on cloud which predicts the price of the house in Boston region. </a:t>
            </a:r>
            <a:r>
              <a:rPr lang="en-IN" sz="1800" kern="100">
                <a:effectLst/>
                <a:latin typeface="Times New Roman" panose="02020603050405020304" pitchFamily="18" charset="0"/>
                <a:ea typeface="Calibri" panose="020F0502020204030204" pitchFamily="34" charset="0"/>
                <a:cs typeface="Times New Roman" panose="02020603050405020304" pitchFamily="18" charset="0"/>
              </a:rPr>
              <a:t>Additionally, the performance of the models could also be increased if we tune the hyperparameters and create some new attributes in the models.</a:t>
            </a:r>
            <a:endParaRPr lang="en-IN" sz="1800" kern="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41321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19</TotalTime>
  <Words>1746</Words>
  <Application>Microsoft Office PowerPoint</Application>
  <PresentationFormat>Widescreen</PresentationFormat>
  <Paragraphs>49</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Symbol</vt:lpstr>
      <vt:lpstr>Times New Roman</vt:lpstr>
      <vt:lpstr>Celestial</vt:lpstr>
      <vt:lpstr>Smart city house price prediction using cloud environment</vt:lpstr>
      <vt:lpstr>Abstract</vt:lpstr>
      <vt:lpstr>Existing System</vt:lpstr>
      <vt:lpstr>Disadvantage</vt:lpstr>
      <vt:lpstr>PROPOSED SYSTEM :</vt:lpstr>
      <vt:lpstr>PowerPoint Presentation</vt:lpstr>
      <vt:lpstr>Advantage</vt:lpstr>
      <vt:lpstr>Introduction</vt:lpstr>
      <vt:lpstr>PowerPoint Presentation</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Mohanraj Ravi</cp:lastModifiedBy>
  <cp:revision>13</cp:revision>
  <dcterms:created xsi:type="dcterms:W3CDTF">2025-04-07T17:49:30Z</dcterms:created>
  <dcterms:modified xsi:type="dcterms:W3CDTF">2025-04-24T13:17:24Z</dcterms:modified>
</cp:coreProperties>
</file>