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7"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4" d="100"/>
          <a:sy n="74" d="100"/>
        </p:scale>
        <p:origin x="1013" y="5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6" name="Group 15"/>
          <p:cNvGrpSpPr/>
          <p:nvPr/>
        </p:nvGrpSpPr>
        <p:grpSpPr>
          <a:xfrm>
            <a:off x="0" y="-8467"/>
            <a:ext cx="12192000" cy="6866467"/>
            <a:chOff x="0" y="-8467"/>
            <a:chExt cx="12192000" cy="6866467"/>
          </a:xfrm>
        </p:grpSpPr>
        <p:sp>
          <p:nvSpPr>
            <p:cNvPr id="15" name="Freeform 14"/>
            <p:cNvSpPr/>
            <p:nvPr/>
          </p:nvSpPr>
          <p:spPr>
            <a:xfrm>
              <a:off x="0" y="-7862"/>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Isosceles Triangle 22"/>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07F3AA34-4908-421F-B6B9-094715DBB3EC}" type="datetimeFigureOut">
              <a:rPr lang="en-IN" smtClean="0"/>
              <a:t>29-12-2024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AD3DE5C3-B2F7-4B86-83EA-D9A9E8184FAA}" type="slidenum">
              <a:rPr lang="en-IN" smtClean="0"/>
              <a:t>‹#›</a:t>
            </a:fld>
            <a:endParaRPr lang="en-IN"/>
          </a:p>
        </p:txBody>
      </p:sp>
    </p:spTree>
    <p:extLst>
      <p:ext uri="{BB962C8B-B14F-4D97-AF65-F5344CB8AC3E}">
        <p14:creationId xmlns:p14="http://schemas.microsoft.com/office/powerpoint/2010/main" val="250589575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7F3AA34-4908-421F-B6B9-094715DBB3EC}" type="datetimeFigureOut">
              <a:rPr lang="en-IN" smtClean="0"/>
              <a:t>29-12-2024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AD3DE5C3-B2F7-4B86-83EA-D9A9E8184FAA}" type="slidenum">
              <a:rPr lang="en-IN" smtClean="0"/>
              <a:t>‹#›</a:t>
            </a:fld>
            <a:endParaRPr lang="en-IN"/>
          </a:p>
        </p:txBody>
      </p:sp>
    </p:spTree>
    <p:extLst>
      <p:ext uri="{BB962C8B-B14F-4D97-AF65-F5344CB8AC3E}">
        <p14:creationId xmlns:p14="http://schemas.microsoft.com/office/powerpoint/2010/main" val="20580984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7F3AA34-4908-421F-B6B9-094715DBB3EC}" type="datetimeFigureOut">
              <a:rPr lang="en-IN" smtClean="0"/>
              <a:t>29-12-2024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AD3DE5C3-B2F7-4B86-83EA-D9A9E8184FAA}" type="slidenum">
              <a:rPr lang="en-IN" smtClean="0"/>
              <a:t>‹#›</a:t>
            </a:fld>
            <a:endParaRPr lang="en-IN"/>
          </a:p>
        </p:txBody>
      </p:sp>
    </p:spTree>
    <p:extLst>
      <p:ext uri="{BB962C8B-B14F-4D97-AF65-F5344CB8AC3E}">
        <p14:creationId xmlns:p14="http://schemas.microsoft.com/office/powerpoint/2010/main" val="25381611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07F3AA34-4908-421F-B6B9-094715DBB3EC}" type="datetimeFigureOut">
              <a:rPr lang="en-IN" smtClean="0"/>
              <a:t>29-12-2024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AD3DE5C3-B2F7-4B86-83EA-D9A9E8184FAA}" type="slidenum">
              <a:rPr lang="en-IN" smtClean="0"/>
              <a:t>‹#›</a:t>
            </a:fld>
            <a:endParaRPr lang="en-IN"/>
          </a:p>
        </p:txBody>
      </p:sp>
    </p:spTree>
    <p:extLst>
      <p:ext uri="{BB962C8B-B14F-4D97-AF65-F5344CB8AC3E}">
        <p14:creationId xmlns:p14="http://schemas.microsoft.com/office/powerpoint/2010/main" val="317293785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07F3AA34-4908-421F-B6B9-094715DBB3EC}" type="datetimeFigureOut">
              <a:rPr lang="en-IN" smtClean="0"/>
              <a:t>29-12-2024</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AD3DE5C3-B2F7-4B86-83EA-D9A9E8184FAA}" type="slidenum">
              <a:rPr lang="en-IN" smtClean="0"/>
              <a:t>‹#›</a:t>
            </a:fld>
            <a:endParaRPr lang="en-IN"/>
          </a:p>
        </p:txBody>
      </p:sp>
    </p:spTree>
    <p:extLst>
      <p:ext uri="{BB962C8B-B14F-4D97-AF65-F5344CB8AC3E}">
        <p14:creationId xmlns:p14="http://schemas.microsoft.com/office/powerpoint/2010/main" val="411129197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07F3AA34-4908-421F-B6B9-094715DBB3EC}" type="datetimeFigureOut">
              <a:rPr lang="en-IN" smtClean="0"/>
              <a:t>29-12-2024</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AD3DE5C3-B2F7-4B86-83EA-D9A9E8184FAA}" type="slidenum">
              <a:rPr lang="en-IN" smtClean="0"/>
              <a:t>‹#›</a:t>
            </a:fld>
            <a:endParaRPr lang="en-IN"/>
          </a:p>
        </p:txBody>
      </p:sp>
    </p:spTree>
    <p:extLst>
      <p:ext uri="{BB962C8B-B14F-4D97-AF65-F5344CB8AC3E}">
        <p14:creationId xmlns:p14="http://schemas.microsoft.com/office/powerpoint/2010/main" val="232016099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7F3AA34-4908-421F-B6B9-094715DBB3EC}" type="datetimeFigureOut">
              <a:rPr lang="en-IN" smtClean="0"/>
              <a:t>29-12-2024</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AD3DE5C3-B2F7-4B86-83EA-D9A9E8184FAA}" type="slidenum">
              <a:rPr lang="en-IN" smtClean="0"/>
              <a:t>‹#›</a:t>
            </a:fld>
            <a:endParaRPr lang="en-IN"/>
          </a:p>
        </p:txBody>
      </p:sp>
    </p:spTree>
    <p:extLst>
      <p:ext uri="{BB962C8B-B14F-4D97-AF65-F5344CB8AC3E}">
        <p14:creationId xmlns:p14="http://schemas.microsoft.com/office/powerpoint/2010/main" val="127805439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07F3AA34-4908-421F-B6B9-094715DBB3EC}" type="datetimeFigureOut">
              <a:rPr lang="en-IN" smtClean="0"/>
              <a:t>29-12-2024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AD3DE5C3-B2F7-4B86-83EA-D9A9E8184FAA}" type="slidenum">
              <a:rPr lang="en-IN" smtClean="0"/>
              <a:t>‹#›</a:t>
            </a:fld>
            <a:endParaRPr lang="en-IN"/>
          </a:p>
        </p:txBody>
      </p:sp>
    </p:spTree>
    <p:extLst>
      <p:ext uri="{BB962C8B-B14F-4D97-AF65-F5344CB8AC3E}">
        <p14:creationId xmlns:p14="http://schemas.microsoft.com/office/powerpoint/2010/main" val="207732532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AD3DE5C3-B2F7-4B86-83EA-D9A9E8184FAA}" type="slidenum">
              <a:rPr lang="en-IN" smtClean="0"/>
              <a:t>‹#›</a:t>
            </a:fld>
            <a:endParaRPr lang="en-IN"/>
          </a:p>
        </p:txBody>
      </p:sp>
      <p:sp>
        <p:nvSpPr>
          <p:cNvPr id="5" name="Date Placeholder 4"/>
          <p:cNvSpPr>
            <a:spLocks noGrp="1"/>
          </p:cNvSpPr>
          <p:nvPr>
            <p:ph type="dt" sz="half" idx="10"/>
          </p:nvPr>
        </p:nvSpPr>
        <p:spPr/>
        <p:txBody>
          <a:bodyPr/>
          <a:lstStyle/>
          <a:p>
            <a:fld id="{07F3AA34-4908-421F-B6B9-094715DBB3EC}" type="datetimeFigureOut">
              <a:rPr lang="en-IN" smtClean="0"/>
              <a:t>29-12-2024</a:t>
            </a:fld>
            <a:endParaRPr lang="en-IN"/>
          </a:p>
        </p:txBody>
      </p:sp>
    </p:spTree>
    <p:extLst>
      <p:ext uri="{BB962C8B-B14F-4D97-AF65-F5344CB8AC3E}">
        <p14:creationId xmlns:p14="http://schemas.microsoft.com/office/powerpoint/2010/main" val="123961703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7F3AA34-4908-421F-B6B9-094715DBB3EC}" type="datetimeFigureOut">
              <a:rPr lang="en-IN" smtClean="0"/>
              <a:t>29-12-2024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AD3DE5C3-B2F7-4B86-83EA-D9A9E8184FAA}" type="slidenum">
              <a:rPr lang="en-IN" smtClean="0"/>
              <a:t>‹#›</a:t>
            </a:fld>
            <a:endParaRPr lang="en-IN"/>
          </a:p>
        </p:txBody>
      </p:sp>
    </p:spTree>
    <p:extLst>
      <p:ext uri="{BB962C8B-B14F-4D97-AF65-F5344CB8AC3E}">
        <p14:creationId xmlns:p14="http://schemas.microsoft.com/office/powerpoint/2010/main" val="385748389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7F3AA34-4908-421F-B6B9-094715DBB3EC}" type="datetimeFigureOut">
              <a:rPr lang="en-IN" smtClean="0"/>
              <a:t>29-12-2024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AD3DE5C3-B2F7-4B86-83EA-D9A9E8184FAA}" type="slidenum">
              <a:rPr lang="en-IN" smtClean="0"/>
              <a:t>‹#›</a:t>
            </a:fld>
            <a:endParaRPr lang="en-IN"/>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303179649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7F3AA34-4908-421F-B6B9-094715DBB3EC}" type="datetimeFigureOut">
              <a:rPr lang="en-IN" smtClean="0"/>
              <a:t>29-12-2024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AD3DE5C3-B2F7-4B86-83EA-D9A9E8184FAA}" type="slidenum">
              <a:rPr lang="en-IN" smtClean="0"/>
              <a:t>‹#›</a:t>
            </a:fld>
            <a:endParaRPr lang="en-IN"/>
          </a:p>
        </p:txBody>
      </p:sp>
    </p:spTree>
    <p:extLst>
      <p:ext uri="{BB962C8B-B14F-4D97-AF65-F5344CB8AC3E}">
        <p14:creationId xmlns:p14="http://schemas.microsoft.com/office/powerpoint/2010/main" val="119816026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7F3AA34-4908-421F-B6B9-094715DBB3EC}" type="datetimeFigureOut">
              <a:rPr lang="en-IN" smtClean="0"/>
              <a:t>29-12-2024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AD3DE5C3-B2F7-4B86-83EA-D9A9E8184FAA}" type="slidenum">
              <a:rPr lang="en-IN" smtClean="0"/>
              <a:t>‹#›</a:t>
            </a:fld>
            <a:endParaRPr lang="en-IN"/>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321237889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7F3AA34-4908-421F-B6B9-094715DBB3EC}" type="datetimeFigureOut">
              <a:rPr lang="en-IN" smtClean="0"/>
              <a:t>29-12-2024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AD3DE5C3-B2F7-4B86-83EA-D9A9E8184FAA}" type="slidenum">
              <a:rPr lang="en-IN" smtClean="0"/>
              <a:t>‹#›</a:t>
            </a:fld>
            <a:endParaRPr lang="en-IN"/>
          </a:p>
        </p:txBody>
      </p:sp>
    </p:spTree>
    <p:extLst>
      <p:ext uri="{BB962C8B-B14F-4D97-AF65-F5344CB8AC3E}">
        <p14:creationId xmlns:p14="http://schemas.microsoft.com/office/powerpoint/2010/main" val="94305951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7F3AA34-4908-421F-B6B9-094715DBB3EC}" type="datetimeFigureOut">
              <a:rPr lang="en-IN" smtClean="0"/>
              <a:t>29-12-2024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AD3DE5C3-B2F7-4B86-83EA-D9A9E8184FAA}" type="slidenum">
              <a:rPr lang="en-IN" smtClean="0"/>
              <a:t>‹#›</a:t>
            </a:fld>
            <a:endParaRPr lang="en-IN"/>
          </a:p>
        </p:txBody>
      </p:sp>
    </p:spTree>
    <p:extLst>
      <p:ext uri="{BB962C8B-B14F-4D97-AF65-F5344CB8AC3E}">
        <p14:creationId xmlns:p14="http://schemas.microsoft.com/office/powerpoint/2010/main" val="379110118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7F3AA34-4908-421F-B6B9-094715DBB3EC}" type="datetimeFigureOut">
              <a:rPr lang="en-IN" smtClean="0"/>
              <a:t>29-12-2024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AD3DE5C3-B2F7-4B86-83EA-D9A9E8184FAA}" type="slidenum">
              <a:rPr lang="en-IN" smtClean="0"/>
              <a:t>‹#›</a:t>
            </a:fld>
            <a:endParaRPr lang="en-IN"/>
          </a:p>
        </p:txBody>
      </p:sp>
    </p:spTree>
    <p:extLst>
      <p:ext uri="{BB962C8B-B14F-4D97-AF65-F5344CB8AC3E}">
        <p14:creationId xmlns:p14="http://schemas.microsoft.com/office/powerpoint/2010/main" val="38684029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44" name="Group 43"/>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a:off x="0" y="4013200"/>
              <a:ext cx="448733" cy="2844800"/>
            </a:xfrm>
            <a:prstGeom prst="triangle">
              <a:avLst>
                <a:gd name="adj" fmla="val 0"/>
              </a:avLst>
            </a:pr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07F3AA34-4908-421F-B6B9-094715DBB3EC}" type="datetimeFigureOut">
              <a:rPr lang="en-IN" smtClean="0"/>
              <a:t>29-12-2024</a:t>
            </a:fld>
            <a:endParaRPr lang="en-IN"/>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IN"/>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AD3DE5C3-B2F7-4B86-83EA-D9A9E8184FAA}" type="slidenum">
              <a:rPr lang="en-IN" smtClean="0"/>
              <a:t>‹#›</a:t>
            </a:fld>
            <a:endParaRPr lang="en-IN"/>
          </a:p>
        </p:txBody>
      </p:sp>
    </p:spTree>
    <p:extLst>
      <p:ext uri="{BB962C8B-B14F-4D97-AF65-F5344CB8AC3E}">
        <p14:creationId xmlns:p14="http://schemas.microsoft.com/office/powerpoint/2010/main" val="699281000"/>
      </p:ext>
    </p:extLst>
  </p:cSld>
  <p:clrMap bg1="lt1" tx1="dk1" bg2="lt2" tx2="dk2" accent1="accent1" accent2="accent2" accent3="accent3" accent4="accent4" accent5="accent5" accent6="accent6" hlink="hlink" folHlink="folHlink"/>
  <p:sldLayoutIdLst>
    <p:sldLayoutId id="2147483678" r:id="rId1"/>
    <p:sldLayoutId id="2147483679" r:id="rId2"/>
    <p:sldLayoutId id="2147483680" r:id="rId3"/>
    <p:sldLayoutId id="2147483681" r:id="rId4"/>
    <p:sldLayoutId id="2147483682" r:id="rId5"/>
    <p:sldLayoutId id="2147483683" r:id="rId6"/>
    <p:sldLayoutId id="2147483684" r:id="rId7"/>
    <p:sldLayoutId id="2147483685" r:id="rId8"/>
    <p:sldLayoutId id="2147483686" r:id="rId9"/>
    <p:sldLayoutId id="2147483687" r:id="rId10"/>
    <p:sldLayoutId id="2147483688" r:id="rId11"/>
    <p:sldLayoutId id="2147483689" r:id="rId12"/>
    <p:sldLayoutId id="2147483690" r:id="rId13"/>
    <p:sldLayoutId id="2147483691" r:id="rId14"/>
    <p:sldLayoutId id="2147483692" r:id="rId15"/>
    <p:sldLayoutId id="2147483693"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E10F795E-0353-FB04-0FB9-12468BC94F59}"/>
              </a:ext>
            </a:extLst>
          </p:cNvPr>
          <p:cNvSpPr>
            <a:spLocks noGrp="1"/>
          </p:cNvSpPr>
          <p:nvPr>
            <p:ph type="title"/>
          </p:nvPr>
        </p:nvSpPr>
        <p:spPr>
          <a:xfrm>
            <a:off x="1342353" y="2768600"/>
            <a:ext cx="8596668" cy="1320800"/>
          </a:xfrm>
        </p:spPr>
        <p:txBody>
          <a:bodyPr>
            <a:normAutofit/>
          </a:bodyPr>
          <a:lstStyle/>
          <a:p>
            <a:r>
              <a:rPr lang="en-IN" sz="3200" dirty="0"/>
              <a:t>On-demand Grocery web application</a:t>
            </a:r>
          </a:p>
        </p:txBody>
      </p:sp>
    </p:spTree>
    <p:extLst>
      <p:ext uri="{BB962C8B-B14F-4D97-AF65-F5344CB8AC3E}">
        <p14:creationId xmlns:p14="http://schemas.microsoft.com/office/powerpoint/2010/main" val="229576192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20DDE8-E17A-23BA-671A-590897625DA5}"/>
              </a:ext>
            </a:extLst>
          </p:cNvPr>
          <p:cNvSpPr>
            <a:spLocks noGrp="1"/>
          </p:cNvSpPr>
          <p:nvPr>
            <p:ph type="title"/>
          </p:nvPr>
        </p:nvSpPr>
        <p:spPr>
          <a:xfrm>
            <a:off x="64270" y="156238"/>
            <a:ext cx="8596668" cy="1320800"/>
          </a:xfrm>
        </p:spPr>
        <p:txBody>
          <a:bodyPr/>
          <a:lstStyle/>
          <a:p>
            <a:r>
              <a:rPr lang="en-US" sz="3600" b="1" dirty="0"/>
              <a:t>Abstract</a:t>
            </a:r>
            <a:endParaRPr lang="en-IN" dirty="0"/>
          </a:p>
        </p:txBody>
      </p:sp>
      <p:sp>
        <p:nvSpPr>
          <p:cNvPr id="3" name="Content Placeholder 2">
            <a:extLst>
              <a:ext uri="{FF2B5EF4-FFF2-40B4-BE49-F238E27FC236}">
                <a16:creationId xmlns:a16="http://schemas.microsoft.com/office/drawing/2014/main" id="{9FE97B81-6840-BA37-E325-9B88EBAD1407}"/>
              </a:ext>
            </a:extLst>
          </p:cNvPr>
          <p:cNvSpPr>
            <a:spLocks noGrp="1"/>
          </p:cNvSpPr>
          <p:nvPr>
            <p:ph idx="1"/>
          </p:nvPr>
        </p:nvSpPr>
        <p:spPr>
          <a:xfrm>
            <a:off x="374074" y="810491"/>
            <a:ext cx="9003838" cy="5538354"/>
          </a:xfrm>
        </p:spPr>
        <p:txBody>
          <a:bodyPr>
            <a:normAutofit lnSpcReduction="10000"/>
          </a:bodyPr>
          <a:lstStyle/>
          <a:p>
            <a:pPr algn="just">
              <a:lnSpc>
                <a:spcPct val="160000"/>
              </a:lnSpc>
            </a:pPr>
            <a:r>
              <a:rPr lang="en-US" dirty="0"/>
              <a:t>The online Grocery Store documents a purchaser to submit online commands for items and facilities from a store that distributes both walk-in clients and online customers. The online Store system grants an online display of all the matters they want to wholesale from store.</a:t>
            </a:r>
          </a:p>
          <a:p>
            <a:pPr algn="just">
              <a:lnSpc>
                <a:spcPct val="160000"/>
              </a:lnSpc>
            </a:pPr>
            <a:r>
              <a:rPr lang="en-US" dirty="0"/>
              <a:t> This web grounded application assists customers to select their products. Customers provide their all detail regarding address and contact and they get their chosen products in their home. Shopping days may be check at any time, and their substances can be modified or detached at the option of the customer.</a:t>
            </a:r>
          </a:p>
          <a:p>
            <a:pPr algn="just">
              <a:lnSpc>
                <a:spcPct val="160000"/>
              </a:lnSpc>
            </a:pPr>
            <a:r>
              <a:rPr lang="en-US" dirty="0"/>
              <a:t> Once the customer adopts to submit a buying order, the purchaser may print the insides of the shopping carrier in order to gain a hard copy record of the deal. This Web application saves lots of time of customers and give the more advantages to customer.</a:t>
            </a:r>
          </a:p>
        </p:txBody>
      </p:sp>
    </p:spTree>
    <p:extLst>
      <p:ext uri="{BB962C8B-B14F-4D97-AF65-F5344CB8AC3E}">
        <p14:creationId xmlns:p14="http://schemas.microsoft.com/office/powerpoint/2010/main" val="147454893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C72B097-EC3D-9F48-5FD2-ECB181DD54FC}"/>
              </a:ext>
            </a:extLst>
          </p:cNvPr>
          <p:cNvSpPr>
            <a:spLocks noGrp="1"/>
          </p:cNvSpPr>
          <p:nvPr>
            <p:ph idx="4294967295"/>
          </p:nvPr>
        </p:nvSpPr>
        <p:spPr>
          <a:xfrm>
            <a:off x="290946" y="591560"/>
            <a:ext cx="9310254" cy="6141749"/>
          </a:xfrm>
        </p:spPr>
        <p:txBody>
          <a:bodyPr>
            <a:normAutofit/>
          </a:bodyPr>
          <a:lstStyle/>
          <a:p>
            <a:pPr algn="just">
              <a:lnSpc>
                <a:spcPct val="160000"/>
              </a:lnSpc>
            </a:pPr>
            <a:r>
              <a:rPr lang="en-US" dirty="0"/>
              <a:t> E-commerce has seen a tremendous growth in the past decade. An important feature of an online grocery system is to arise up with suitable recommendations, which can help the user make quick decisions, so that they </a:t>
            </a:r>
            <a:r>
              <a:rPr lang="en-US" dirty="0" err="1"/>
              <a:t>dont</a:t>
            </a:r>
            <a:r>
              <a:rPr lang="en-US" dirty="0"/>
              <a:t> have to spend additional time, browsing the website.</a:t>
            </a:r>
          </a:p>
          <a:p>
            <a:pPr algn="just">
              <a:lnSpc>
                <a:spcPct val="160000"/>
              </a:lnSpc>
            </a:pPr>
            <a:r>
              <a:rPr lang="en-US" dirty="0"/>
              <a:t> Generating visual needs and reports acts as another plus point, for these websites. In order to implement this, almost all major online shopping sites use Recommendation systems.</a:t>
            </a:r>
          </a:p>
          <a:p>
            <a:pPr algn="just">
              <a:lnSpc>
                <a:spcPct val="160000"/>
              </a:lnSpc>
            </a:pPr>
            <a:r>
              <a:rPr lang="en-US" dirty="0"/>
              <a:t> The main persistence of this broadside is to give an review of a smart cart application which is a predictive model application and which aims to provide germane item recommendations grounded on purchase olden times and user interests based on a dataset. </a:t>
            </a:r>
          </a:p>
          <a:p>
            <a:endParaRPr lang="en-IN" dirty="0"/>
          </a:p>
        </p:txBody>
      </p:sp>
    </p:spTree>
    <p:extLst>
      <p:ext uri="{BB962C8B-B14F-4D97-AF65-F5344CB8AC3E}">
        <p14:creationId xmlns:p14="http://schemas.microsoft.com/office/powerpoint/2010/main" val="232268405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973D3C7E-0452-F0A4-D3AE-A45E06E6BD72}"/>
              </a:ext>
            </a:extLst>
          </p:cNvPr>
          <p:cNvSpPr>
            <a:spLocks noGrp="1"/>
          </p:cNvSpPr>
          <p:nvPr>
            <p:ph idx="4294967295"/>
          </p:nvPr>
        </p:nvSpPr>
        <p:spPr>
          <a:xfrm>
            <a:off x="436419" y="425305"/>
            <a:ext cx="8596313" cy="3881437"/>
          </a:xfrm>
        </p:spPr>
        <p:txBody>
          <a:bodyPr/>
          <a:lstStyle/>
          <a:p>
            <a:pPr algn="just">
              <a:lnSpc>
                <a:spcPct val="150000"/>
              </a:lnSpc>
            </a:pPr>
            <a:r>
              <a:rPr lang="en-US" sz="1800" dirty="0"/>
              <a:t>This paper also describes the application that analyses the customers grocery purchasing habits and predicts which previously purchased products will be in a customers next order. </a:t>
            </a:r>
          </a:p>
          <a:p>
            <a:pPr algn="just">
              <a:lnSpc>
                <a:spcPct val="150000"/>
              </a:lnSpc>
            </a:pPr>
            <a:r>
              <a:rPr lang="en-US" sz="1800" dirty="0"/>
              <a:t>The application will also have a reference scheme that predicts the items hence making the users purchasing experience more. </a:t>
            </a:r>
            <a:endParaRPr lang="en-IN" sz="1800" dirty="0"/>
          </a:p>
          <a:p>
            <a:endParaRPr lang="en-IN" dirty="0"/>
          </a:p>
        </p:txBody>
      </p:sp>
    </p:spTree>
    <p:extLst>
      <p:ext uri="{BB962C8B-B14F-4D97-AF65-F5344CB8AC3E}">
        <p14:creationId xmlns:p14="http://schemas.microsoft.com/office/powerpoint/2010/main" val="127163601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8F7809-70DC-815F-9405-BAD6881BF0A2}"/>
              </a:ext>
            </a:extLst>
          </p:cNvPr>
          <p:cNvSpPr>
            <a:spLocks noGrp="1"/>
          </p:cNvSpPr>
          <p:nvPr>
            <p:ph type="title"/>
          </p:nvPr>
        </p:nvSpPr>
        <p:spPr>
          <a:xfrm>
            <a:off x="0" y="0"/>
            <a:ext cx="8596668" cy="1320800"/>
          </a:xfrm>
        </p:spPr>
        <p:txBody>
          <a:bodyPr/>
          <a:lstStyle/>
          <a:p>
            <a:r>
              <a:rPr lang="en-US" sz="3600" b="1" dirty="0"/>
              <a:t>Objective</a:t>
            </a:r>
            <a:endParaRPr lang="en-IN" dirty="0"/>
          </a:p>
        </p:txBody>
      </p:sp>
      <p:sp>
        <p:nvSpPr>
          <p:cNvPr id="3" name="Content Placeholder 2">
            <a:extLst>
              <a:ext uri="{FF2B5EF4-FFF2-40B4-BE49-F238E27FC236}">
                <a16:creationId xmlns:a16="http://schemas.microsoft.com/office/drawing/2014/main" id="{515E06DD-2107-5AD4-F59E-B1404A6F272F}"/>
              </a:ext>
            </a:extLst>
          </p:cNvPr>
          <p:cNvSpPr>
            <a:spLocks noGrp="1"/>
          </p:cNvSpPr>
          <p:nvPr>
            <p:ph idx="1"/>
          </p:nvPr>
        </p:nvSpPr>
        <p:spPr>
          <a:xfrm>
            <a:off x="561109" y="904010"/>
            <a:ext cx="8847975" cy="5584162"/>
          </a:xfrm>
        </p:spPr>
        <p:txBody>
          <a:bodyPr>
            <a:normAutofit/>
          </a:bodyPr>
          <a:lstStyle/>
          <a:p>
            <a:pPr algn="just">
              <a:lnSpc>
                <a:spcPct val="150000"/>
              </a:lnSpc>
            </a:pPr>
            <a:r>
              <a:rPr lang="en-US" dirty="0"/>
              <a:t>Online grocery shopping attempts to enhance admittance to care and improve the continuousness and good organization of services. Depends on the particular setting and local case executives are responsible for a diversity of tasks, position from linking clients to the services to really providing intensive shop and delivery facilities themselves. </a:t>
            </a:r>
          </a:p>
          <a:p>
            <a:pPr algn="just">
              <a:lnSpc>
                <a:spcPct val="150000"/>
              </a:lnSpc>
            </a:pPr>
            <a:r>
              <a:rPr lang="en-US" dirty="0"/>
              <a:t>Main Objectives: </a:t>
            </a:r>
          </a:p>
          <a:p>
            <a:pPr algn="just">
              <a:lnSpc>
                <a:spcPct val="150000"/>
              </a:lnSpc>
              <a:buFont typeface="Arial" panose="020B0604020202020204" pitchFamily="34" charset="0"/>
              <a:buChar char="•"/>
            </a:pPr>
            <a:r>
              <a:rPr lang="en-US" dirty="0"/>
              <a:t> To workshop while in the luxury of your own home, without having to period out of the door. </a:t>
            </a:r>
          </a:p>
          <a:p>
            <a:pPr algn="just">
              <a:lnSpc>
                <a:spcPct val="150000"/>
              </a:lnSpc>
              <a:buFont typeface="Arial" panose="020B0604020202020204" pitchFamily="34" charset="0"/>
              <a:buChar char="•"/>
            </a:pPr>
            <a:r>
              <a:rPr lang="en-US" dirty="0"/>
              <a:t> Sell at lesser rate due to a lesser amount of overhead. </a:t>
            </a:r>
          </a:p>
          <a:p>
            <a:pPr algn="just">
              <a:lnSpc>
                <a:spcPct val="150000"/>
              </a:lnSpc>
              <a:buFont typeface="Arial" panose="020B0604020202020204" pitchFamily="34" charset="0"/>
              <a:buChar char="•"/>
            </a:pPr>
            <a:r>
              <a:rPr lang="en-US" dirty="0"/>
              <a:t>Provide home delivery free of cost. </a:t>
            </a:r>
            <a:endParaRPr lang="en-IN" dirty="0"/>
          </a:p>
        </p:txBody>
      </p:sp>
    </p:spTree>
    <p:extLst>
      <p:ext uri="{BB962C8B-B14F-4D97-AF65-F5344CB8AC3E}">
        <p14:creationId xmlns:p14="http://schemas.microsoft.com/office/powerpoint/2010/main" val="136967431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63E017-2F4E-490F-CDB5-CDD4ADC4152D}"/>
              </a:ext>
            </a:extLst>
          </p:cNvPr>
          <p:cNvSpPr>
            <a:spLocks noGrp="1"/>
          </p:cNvSpPr>
          <p:nvPr>
            <p:ph type="title"/>
          </p:nvPr>
        </p:nvSpPr>
        <p:spPr>
          <a:xfrm>
            <a:off x="147398" y="83502"/>
            <a:ext cx="8596668" cy="1320800"/>
          </a:xfrm>
        </p:spPr>
        <p:txBody>
          <a:bodyPr/>
          <a:lstStyle/>
          <a:p>
            <a:r>
              <a:rPr lang="en-US" sz="3600" b="1" dirty="0"/>
              <a:t>Existing System</a:t>
            </a:r>
            <a:endParaRPr lang="en-IN" dirty="0"/>
          </a:p>
        </p:txBody>
      </p:sp>
      <p:sp>
        <p:nvSpPr>
          <p:cNvPr id="3" name="Content Placeholder 2">
            <a:extLst>
              <a:ext uri="{FF2B5EF4-FFF2-40B4-BE49-F238E27FC236}">
                <a16:creationId xmlns:a16="http://schemas.microsoft.com/office/drawing/2014/main" id="{78FFEB5A-8E6D-3DE7-A33F-CD48E4257F71}"/>
              </a:ext>
            </a:extLst>
          </p:cNvPr>
          <p:cNvSpPr>
            <a:spLocks noGrp="1"/>
          </p:cNvSpPr>
          <p:nvPr>
            <p:ph idx="1"/>
          </p:nvPr>
        </p:nvSpPr>
        <p:spPr>
          <a:xfrm>
            <a:off x="238989" y="685800"/>
            <a:ext cx="9445337" cy="6088698"/>
          </a:xfrm>
        </p:spPr>
        <p:txBody>
          <a:bodyPr>
            <a:noAutofit/>
          </a:bodyPr>
          <a:lstStyle/>
          <a:p>
            <a:pPr algn="just">
              <a:lnSpc>
                <a:spcPct val="150000"/>
              </a:lnSpc>
            </a:pPr>
            <a:r>
              <a:rPr lang="en-US" dirty="0"/>
              <a:t>The current system for shopping is to visit the shop manually and from the available grocery item choose the item user want and buying the item by payment of the price of the item.</a:t>
            </a:r>
          </a:p>
          <a:p>
            <a:pPr algn="just">
              <a:lnSpc>
                <a:spcPct val="150000"/>
              </a:lnSpc>
            </a:pPr>
            <a:r>
              <a:rPr lang="en-US" dirty="0"/>
              <a:t> Grocery stores also offer non-perishable foods that are packaged in bottles, boxes, and can some also have bakeries, butchers, delis, and fresh produce. Large grocery stores that stock significant amounts of non-food grocery items, such as clothing and household items are called supermarkets.</a:t>
            </a:r>
          </a:p>
          <a:p>
            <a:pPr algn="just">
              <a:lnSpc>
                <a:spcPct val="150000"/>
              </a:lnSpc>
            </a:pPr>
            <a:r>
              <a:rPr lang="en-US" dirty="0"/>
              <a:t> Some large supermarkets also include a pharmacy, and user service, redemption, and electronics sections. Some grocery stores (especially large ones) form the center piece of a larger complex that includes other facilities, such as gas stations, which will often operate under the store's name.</a:t>
            </a:r>
          </a:p>
          <a:p>
            <a:pPr algn="just">
              <a:lnSpc>
                <a:spcPct val="150000"/>
              </a:lnSpc>
            </a:pPr>
            <a:r>
              <a:rPr lang="en-US" dirty="0"/>
              <a:t> Some groceries specialize in the foods of a certain nationality or culture. These stores are known as ethnic markets and may also serve as gathering places for immigrants.</a:t>
            </a:r>
            <a:endParaRPr lang="en-IN" dirty="0"/>
          </a:p>
        </p:txBody>
      </p:sp>
    </p:spTree>
    <p:extLst>
      <p:ext uri="{BB962C8B-B14F-4D97-AF65-F5344CB8AC3E}">
        <p14:creationId xmlns:p14="http://schemas.microsoft.com/office/powerpoint/2010/main" val="258151127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866FF9-443A-DF4F-3E89-69C9880A16F4}"/>
              </a:ext>
            </a:extLst>
          </p:cNvPr>
          <p:cNvSpPr>
            <a:spLocks noGrp="1"/>
          </p:cNvSpPr>
          <p:nvPr>
            <p:ph type="title"/>
          </p:nvPr>
        </p:nvSpPr>
        <p:spPr>
          <a:xfrm>
            <a:off x="0" y="0"/>
            <a:ext cx="8596668" cy="1320800"/>
          </a:xfrm>
        </p:spPr>
        <p:txBody>
          <a:bodyPr/>
          <a:lstStyle/>
          <a:p>
            <a:r>
              <a:rPr lang="en-US" sz="3600" b="1" dirty="0"/>
              <a:t>Disadvantage</a:t>
            </a:r>
            <a:endParaRPr lang="en-IN" dirty="0"/>
          </a:p>
        </p:txBody>
      </p:sp>
      <p:sp>
        <p:nvSpPr>
          <p:cNvPr id="3" name="Content Placeholder 2">
            <a:extLst>
              <a:ext uri="{FF2B5EF4-FFF2-40B4-BE49-F238E27FC236}">
                <a16:creationId xmlns:a16="http://schemas.microsoft.com/office/drawing/2014/main" id="{BD5399DD-94B6-5846-5EED-D0668B08A004}"/>
              </a:ext>
            </a:extLst>
          </p:cNvPr>
          <p:cNvSpPr>
            <a:spLocks noGrp="1"/>
          </p:cNvSpPr>
          <p:nvPr>
            <p:ph idx="1"/>
          </p:nvPr>
        </p:nvSpPr>
        <p:spPr>
          <a:xfrm>
            <a:off x="507230" y="875910"/>
            <a:ext cx="8681720" cy="5106180"/>
          </a:xfrm>
        </p:spPr>
        <p:txBody>
          <a:bodyPr>
            <a:normAutofit/>
          </a:bodyPr>
          <a:lstStyle/>
          <a:p>
            <a:pPr algn="just">
              <a:lnSpc>
                <a:spcPct val="150000"/>
              </a:lnSpc>
            </a:pPr>
            <a:r>
              <a:rPr lang="en-US" b="1" dirty="0"/>
              <a:t>Delivery Fees</a:t>
            </a:r>
            <a:r>
              <a:rPr lang="en-US" dirty="0"/>
              <a:t>: Many on-demand grocery apps charge delivery fees, which can add up over time, making grocery shopping more expensive compared to traditional in-store shopping.</a:t>
            </a:r>
          </a:p>
          <a:p>
            <a:pPr algn="just">
              <a:lnSpc>
                <a:spcPct val="150000"/>
              </a:lnSpc>
            </a:pPr>
            <a:r>
              <a:rPr lang="en-US" b="1" dirty="0"/>
              <a:t>Stock Limitations</a:t>
            </a:r>
            <a:r>
              <a:rPr lang="en-US" dirty="0"/>
              <a:t>: On-demand grocery services may not always have the full range of products available that a physical store would. Popular items may be out of stock, or specific brands might not be listed.</a:t>
            </a:r>
          </a:p>
          <a:p>
            <a:pPr algn="just">
              <a:lnSpc>
                <a:spcPct val="150000"/>
              </a:lnSpc>
            </a:pPr>
            <a:r>
              <a:rPr lang="en-US" b="1" dirty="0"/>
              <a:t>Inconsistent Delivery Times</a:t>
            </a:r>
            <a:r>
              <a:rPr lang="en-US" dirty="0"/>
              <a:t>: Delivery windows may not always be accurate, and delays can occur due to traffic, weather, or logistical issues.</a:t>
            </a:r>
          </a:p>
          <a:p>
            <a:pPr algn="just">
              <a:lnSpc>
                <a:spcPct val="150000"/>
              </a:lnSpc>
            </a:pPr>
            <a:r>
              <a:rPr lang="en-US" b="1" dirty="0"/>
              <a:t>App Reliability</a:t>
            </a:r>
            <a:r>
              <a:rPr lang="en-US" dirty="0"/>
              <a:t>: If the app experiences technical issues, users may face difficulties in placing or tracking orders. System downtimes, bugs, or interface errors can disrupt the experience.</a:t>
            </a:r>
            <a:endParaRPr lang="en-IN" dirty="0"/>
          </a:p>
        </p:txBody>
      </p:sp>
    </p:spTree>
    <p:extLst>
      <p:ext uri="{BB962C8B-B14F-4D97-AF65-F5344CB8AC3E}">
        <p14:creationId xmlns:p14="http://schemas.microsoft.com/office/powerpoint/2010/main" val="340580709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D7394C-ECC5-4C26-2CD1-70D13DEAD5CB}"/>
              </a:ext>
            </a:extLst>
          </p:cNvPr>
          <p:cNvSpPr>
            <a:spLocks noGrp="1"/>
          </p:cNvSpPr>
          <p:nvPr>
            <p:ph type="title"/>
          </p:nvPr>
        </p:nvSpPr>
        <p:spPr>
          <a:xfrm>
            <a:off x="53879" y="156238"/>
            <a:ext cx="8596668" cy="1320800"/>
          </a:xfrm>
        </p:spPr>
        <p:txBody>
          <a:bodyPr/>
          <a:lstStyle/>
          <a:p>
            <a:r>
              <a:rPr lang="en-US" sz="3600" b="1" dirty="0"/>
              <a:t>PROPOSED SYSTEM :</a:t>
            </a:r>
            <a:endParaRPr lang="en-IN" dirty="0"/>
          </a:p>
        </p:txBody>
      </p:sp>
      <p:sp>
        <p:nvSpPr>
          <p:cNvPr id="3" name="Content Placeholder 2">
            <a:extLst>
              <a:ext uri="{FF2B5EF4-FFF2-40B4-BE49-F238E27FC236}">
                <a16:creationId xmlns:a16="http://schemas.microsoft.com/office/drawing/2014/main" id="{1E1D7BA0-1BAA-1E7F-1A48-8D0EF74FF5E3}"/>
              </a:ext>
            </a:extLst>
          </p:cNvPr>
          <p:cNvSpPr>
            <a:spLocks noGrp="1"/>
          </p:cNvSpPr>
          <p:nvPr>
            <p:ph idx="1"/>
          </p:nvPr>
        </p:nvSpPr>
        <p:spPr>
          <a:xfrm>
            <a:off x="301335" y="797603"/>
            <a:ext cx="9310255" cy="5904159"/>
          </a:xfrm>
        </p:spPr>
        <p:txBody>
          <a:bodyPr>
            <a:normAutofit fontScale="92500" lnSpcReduction="20000"/>
          </a:bodyPr>
          <a:lstStyle/>
          <a:p>
            <a:pPr algn="just">
              <a:lnSpc>
                <a:spcPct val="170000"/>
              </a:lnSpc>
            </a:pPr>
            <a:r>
              <a:rPr lang="en-US" sz="1900" dirty="0"/>
              <a:t>To overawed all these problems that is mentioned in existing system, we are evolving a solution that is, as an alternative to go in shopping mall and store, we can chase for the good using our mobile, through internet make shopping easy. Delivery options are added in system that’s help for customer. </a:t>
            </a:r>
          </a:p>
          <a:p>
            <a:pPr algn="just">
              <a:lnSpc>
                <a:spcPct val="170000"/>
              </a:lnSpc>
            </a:pPr>
            <a:r>
              <a:rPr lang="en-US" sz="1900" dirty="0"/>
              <a:t>We can added products also delete in cart. The best service give to customer and money on distribution accessible that’s makes a helpful system to customer. </a:t>
            </a:r>
          </a:p>
          <a:p>
            <a:pPr algn="just">
              <a:lnSpc>
                <a:spcPct val="170000"/>
              </a:lnSpc>
            </a:pPr>
            <a:r>
              <a:rPr lang="en-US" sz="1900" dirty="0"/>
              <a:t>The duration of time taken by ultrasonic pulses to extend to the surface of the medium and back is used to control continuous level measurement. The improve angle during filling and emptying granulated solids and also the rough liquid surfaces effect the reflection of the ultrasonic pulse. </a:t>
            </a:r>
          </a:p>
          <a:p>
            <a:pPr algn="just">
              <a:lnSpc>
                <a:spcPct val="170000"/>
              </a:lnSpc>
            </a:pPr>
            <a:r>
              <a:rPr lang="en-US" sz="1900" dirty="0"/>
              <a:t>This will also affect the measurement of Chemical and physical properties of the medium don't affect the measurement result. Hence the abrasive and aggressive, viscous and adhesive media will be simply measured.</a:t>
            </a:r>
            <a:endParaRPr lang="en-IN" sz="1900" dirty="0"/>
          </a:p>
          <a:p>
            <a:pPr algn="just">
              <a:lnSpc>
                <a:spcPct val="150000"/>
              </a:lnSpc>
            </a:pPr>
            <a:endParaRPr lang="en-US" dirty="0"/>
          </a:p>
        </p:txBody>
      </p:sp>
    </p:spTree>
    <p:extLst>
      <p:ext uri="{BB962C8B-B14F-4D97-AF65-F5344CB8AC3E}">
        <p14:creationId xmlns:p14="http://schemas.microsoft.com/office/powerpoint/2010/main" val="77516494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8C7956-91DC-118A-74E8-5B46E0EBB512}"/>
              </a:ext>
            </a:extLst>
          </p:cNvPr>
          <p:cNvSpPr>
            <a:spLocks noGrp="1"/>
          </p:cNvSpPr>
          <p:nvPr>
            <p:ph type="title"/>
          </p:nvPr>
        </p:nvSpPr>
        <p:spPr>
          <a:xfrm>
            <a:off x="95443" y="156238"/>
            <a:ext cx="8596668" cy="1320800"/>
          </a:xfrm>
        </p:spPr>
        <p:txBody>
          <a:bodyPr/>
          <a:lstStyle/>
          <a:p>
            <a:r>
              <a:rPr lang="en-US" sz="3600" b="1" dirty="0"/>
              <a:t>Advantage</a:t>
            </a:r>
            <a:endParaRPr lang="en-IN" dirty="0"/>
          </a:p>
        </p:txBody>
      </p:sp>
      <p:sp>
        <p:nvSpPr>
          <p:cNvPr id="3" name="Content Placeholder 2">
            <a:extLst>
              <a:ext uri="{FF2B5EF4-FFF2-40B4-BE49-F238E27FC236}">
                <a16:creationId xmlns:a16="http://schemas.microsoft.com/office/drawing/2014/main" id="{E9265B55-4B16-0711-49A1-284839D6182A}"/>
              </a:ext>
            </a:extLst>
          </p:cNvPr>
          <p:cNvSpPr>
            <a:spLocks noGrp="1"/>
          </p:cNvSpPr>
          <p:nvPr>
            <p:ph idx="1"/>
          </p:nvPr>
        </p:nvSpPr>
        <p:spPr>
          <a:xfrm>
            <a:off x="259773" y="966729"/>
            <a:ext cx="9164781" cy="5891271"/>
          </a:xfrm>
        </p:spPr>
        <p:txBody>
          <a:bodyPr>
            <a:noAutofit/>
          </a:bodyPr>
          <a:lstStyle/>
          <a:p>
            <a:pPr algn="just">
              <a:lnSpc>
                <a:spcPct val="150000"/>
              </a:lnSpc>
            </a:pPr>
            <a:r>
              <a:rPr lang="en-US" b="1" dirty="0"/>
              <a:t>Shop Anytime, Anywhere</a:t>
            </a:r>
            <a:r>
              <a:rPr lang="en-US" dirty="0"/>
              <a:t>: Users can shop for groceries from the comfort of their home or on-the-go without needing to visit a physical store. This is especially beneficial for those with busy schedules or limited access to transportation.</a:t>
            </a:r>
          </a:p>
          <a:p>
            <a:pPr algn="just">
              <a:lnSpc>
                <a:spcPct val="150000"/>
              </a:lnSpc>
            </a:pPr>
            <a:r>
              <a:rPr lang="en-US" b="1" dirty="0"/>
              <a:t>Doorstep Delivery</a:t>
            </a:r>
            <a:r>
              <a:rPr lang="en-US" dirty="0"/>
              <a:t>: One of the biggest advantages is the ability to have groceries delivered directly to your home. This is a huge time-saver, especially for people who find it difficult to carry heavy shopping bags or those with mobility challenges.</a:t>
            </a:r>
          </a:p>
          <a:p>
            <a:pPr algn="just">
              <a:lnSpc>
                <a:spcPct val="150000"/>
              </a:lnSpc>
            </a:pPr>
            <a:r>
              <a:rPr lang="en-US" b="1" dirty="0"/>
              <a:t>Product Availability</a:t>
            </a:r>
            <a:r>
              <a:rPr lang="en-US" dirty="0"/>
              <a:t>: On-demand grocery apps often offer a wide range of products, including specialty items, organic produce, and international brands that may not be available in traditional local stores.</a:t>
            </a:r>
          </a:p>
          <a:p>
            <a:pPr algn="just">
              <a:lnSpc>
                <a:spcPct val="150000"/>
              </a:lnSpc>
            </a:pPr>
            <a:r>
              <a:rPr lang="en-US" b="1" dirty="0"/>
              <a:t>No Need to Visit Multiple Stores</a:t>
            </a:r>
            <a:r>
              <a:rPr lang="en-US" dirty="0"/>
              <a:t>: Users can easily compare prices, browse different categories, and order from multiple stores without having to physically visit each one, saving both time and effort.</a:t>
            </a:r>
            <a:endParaRPr lang="en-IN" dirty="0"/>
          </a:p>
        </p:txBody>
      </p:sp>
    </p:spTree>
    <p:extLst>
      <p:ext uri="{BB962C8B-B14F-4D97-AF65-F5344CB8AC3E}">
        <p14:creationId xmlns:p14="http://schemas.microsoft.com/office/powerpoint/2010/main" val="426954060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C70A6B-95D5-5D15-822C-17C4C159A935}"/>
              </a:ext>
            </a:extLst>
          </p:cNvPr>
          <p:cNvSpPr>
            <a:spLocks noGrp="1"/>
          </p:cNvSpPr>
          <p:nvPr>
            <p:ph type="title"/>
          </p:nvPr>
        </p:nvSpPr>
        <p:spPr>
          <a:xfrm>
            <a:off x="0" y="0"/>
            <a:ext cx="8596668" cy="1320800"/>
          </a:xfrm>
        </p:spPr>
        <p:txBody>
          <a:bodyPr/>
          <a:lstStyle/>
          <a:p>
            <a:r>
              <a:rPr lang="en-US" sz="3600" b="1" dirty="0"/>
              <a:t>Introduction</a:t>
            </a:r>
            <a:endParaRPr lang="en-IN" dirty="0"/>
          </a:p>
        </p:txBody>
      </p:sp>
      <p:sp>
        <p:nvSpPr>
          <p:cNvPr id="3" name="Content Placeholder 2">
            <a:extLst>
              <a:ext uri="{FF2B5EF4-FFF2-40B4-BE49-F238E27FC236}">
                <a16:creationId xmlns:a16="http://schemas.microsoft.com/office/drawing/2014/main" id="{1D95AA99-4BE6-5787-B7DC-FAC45898F39F}"/>
              </a:ext>
            </a:extLst>
          </p:cNvPr>
          <p:cNvSpPr>
            <a:spLocks noGrp="1"/>
          </p:cNvSpPr>
          <p:nvPr>
            <p:ph idx="1"/>
          </p:nvPr>
        </p:nvSpPr>
        <p:spPr>
          <a:xfrm>
            <a:off x="218207" y="622393"/>
            <a:ext cx="9144001" cy="5613213"/>
          </a:xfrm>
        </p:spPr>
        <p:txBody>
          <a:bodyPr>
            <a:noAutofit/>
          </a:bodyPr>
          <a:lstStyle/>
          <a:p>
            <a:pPr algn="just">
              <a:lnSpc>
                <a:spcPct val="150000"/>
              </a:lnSpc>
            </a:pPr>
            <a:r>
              <a:rPr lang="en-US" dirty="0"/>
              <a:t>The main goal for developing this project where customer can purchase an order on groceries. The structure is very convenient for customer. They can easily buy the grocery products from home through internet.</a:t>
            </a:r>
          </a:p>
          <a:p>
            <a:pPr algn="just">
              <a:lnSpc>
                <a:spcPct val="150000"/>
              </a:lnSpc>
            </a:pPr>
            <a:r>
              <a:rPr lang="en-US" dirty="0"/>
              <a:t> The system decrease a much of work load for customer. The product is directly delivered customer address by system online grocery shopping. The system functionality of products an orders is stored on the admin side in web service. </a:t>
            </a:r>
          </a:p>
          <a:p>
            <a:pPr algn="just">
              <a:lnSpc>
                <a:spcPct val="150000"/>
              </a:lnSpc>
            </a:pPr>
            <a:r>
              <a:rPr lang="en-US" dirty="0"/>
              <a:t>this project provides a lot of feature to manage the product in well manner. This project contains details advance module that can make the backend system very powerful. </a:t>
            </a:r>
          </a:p>
          <a:p>
            <a:pPr algn="just">
              <a:lnSpc>
                <a:spcPct val="150000"/>
              </a:lnSpc>
            </a:pPr>
            <a:r>
              <a:rPr lang="en-US" dirty="0"/>
              <a:t>Online grocery market is a method of E-Commerce that allows customer to buy a product form a seller over internet. There had been a increasing demand for e commerce sites, in the past decades. Online grocers, especially have growing in popularity. Each of this sites are using recommendation system and algorithms. </a:t>
            </a:r>
            <a:endParaRPr lang="en-IN" dirty="0"/>
          </a:p>
        </p:txBody>
      </p:sp>
    </p:spTree>
    <p:extLst>
      <p:ext uri="{BB962C8B-B14F-4D97-AF65-F5344CB8AC3E}">
        <p14:creationId xmlns:p14="http://schemas.microsoft.com/office/powerpoint/2010/main" val="68298205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B45661F6-282B-B77F-4DD2-6382586C0EE7}"/>
              </a:ext>
            </a:extLst>
          </p:cNvPr>
          <p:cNvSpPr>
            <a:spLocks noGrp="1"/>
          </p:cNvSpPr>
          <p:nvPr>
            <p:ph idx="4294967295"/>
          </p:nvPr>
        </p:nvSpPr>
        <p:spPr>
          <a:xfrm>
            <a:off x="290945" y="352570"/>
            <a:ext cx="9258300" cy="5819630"/>
          </a:xfrm>
        </p:spPr>
        <p:txBody>
          <a:bodyPr>
            <a:normAutofit/>
          </a:bodyPr>
          <a:lstStyle/>
          <a:p>
            <a:pPr algn="just">
              <a:lnSpc>
                <a:spcPct val="160000"/>
              </a:lnSpc>
            </a:pPr>
            <a:r>
              <a:rPr lang="en-US" dirty="0"/>
              <a:t>Internet of Everything or Network of Everything is additionally known as Internet of Things (IoT). When physical articles or things are embedded with physics, sensors and software then the network called IOT is formed.</a:t>
            </a:r>
          </a:p>
          <a:p>
            <a:pPr algn="just">
              <a:lnSpc>
                <a:spcPct val="160000"/>
              </a:lnSpc>
            </a:pPr>
            <a:r>
              <a:rPr lang="en-US" dirty="0"/>
              <a:t> This network has property to change objects to exchange knowledge with the assembly, operator and/or different connected devices supported the infrastructure of International Telecommunication Union's international Standards Initiative.</a:t>
            </a:r>
          </a:p>
          <a:p>
            <a:pPr algn="just">
              <a:lnSpc>
                <a:spcPct val="160000"/>
              </a:lnSpc>
            </a:pPr>
            <a:r>
              <a:rPr lang="en-US" dirty="0"/>
              <a:t> IOT allows the discernment of objects and controlling them remotely across existing network infrastructure. Thus a network makes a extent for a lot of direct integration between the physical world and computer based systems.</a:t>
            </a:r>
          </a:p>
          <a:p>
            <a:pPr algn="just">
              <a:lnSpc>
                <a:spcPct val="160000"/>
              </a:lnSpc>
            </a:pPr>
            <a:r>
              <a:rPr lang="en-US" dirty="0"/>
              <a:t> This brings to betterment in accuracy, potency and economic profit. Every factor is clearly acknowledgeable through its embedded system however is in a position to interoperate among the present internet infrastructure. </a:t>
            </a:r>
            <a:endParaRPr lang="en-IN" dirty="0"/>
          </a:p>
        </p:txBody>
      </p:sp>
    </p:spTree>
    <p:extLst>
      <p:ext uri="{BB962C8B-B14F-4D97-AF65-F5344CB8AC3E}">
        <p14:creationId xmlns:p14="http://schemas.microsoft.com/office/powerpoint/2010/main" val="258218502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718D5A-7EC5-507C-CA83-282224667E0A}"/>
              </a:ext>
            </a:extLst>
          </p:cNvPr>
          <p:cNvSpPr>
            <a:spLocks noGrp="1"/>
          </p:cNvSpPr>
          <p:nvPr>
            <p:ph type="title"/>
          </p:nvPr>
        </p:nvSpPr>
        <p:spPr>
          <a:xfrm>
            <a:off x="157789" y="156238"/>
            <a:ext cx="8596668" cy="1320800"/>
          </a:xfrm>
        </p:spPr>
        <p:txBody>
          <a:bodyPr/>
          <a:lstStyle/>
          <a:p>
            <a:r>
              <a:rPr lang="en-IN" sz="3600" b="1" dirty="0"/>
              <a:t>MODULES</a:t>
            </a:r>
            <a:endParaRPr lang="en-IN" dirty="0"/>
          </a:p>
        </p:txBody>
      </p:sp>
      <p:sp>
        <p:nvSpPr>
          <p:cNvPr id="3" name="Content Placeholder 2">
            <a:extLst>
              <a:ext uri="{FF2B5EF4-FFF2-40B4-BE49-F238E27FC236}">
                <a16:creationId xmlns:a16="http://schemas.microsoft.com/office/drawing/2014/main" id="{625CC0C6-843E-18A2-05F0-80DCC30E3672}"/>
              </a:ext>
            </a:extLst>
          </p:cNvPr>
          <p:cNvSpPr>
            <a:spLocks noGrp="1"/>
          </p:cNvSpPr>
          <p:nvPr>
            <p:ph idx="1"/>
          </p:nvPr>
        </p:nvSpPr>
        <p:spPr>
          <a:xfrm>
            <a:off x="1217661" y="965635"/>
            <a:ext cx="8596668" cy="3880773"/>
          </a:xfrm>
        </p:spPr>
        <p:txBody>
          <a:bodyPr/>
          <a:lstStyle/>
          <a:p>
            <a:pPr algn="just">
              <a:lnSpc>
                <a:spcPct val="150000"/>
              </a:lnSpc>
            </a:pPr>
            <a:r>
              <a:rPr lang="en-US" sz="2000" b="1" dirty="0"/>
              <a:t>User Management Module</a:t>
            </a:r>
          </a:p>
          <a:p>
            <a:pPr algn="just">
              <a:lnSpc>
                <a:spcPct val="150000"/>
              </a:lnSpc>
            </a:pPr>
            <a:r>
              <a:rPr lang="en-US" sz="2000" b="1" dirty="0"/>
              <a:t>Product Catalog Module</a:t>
            </a:r>
          </a:p>
          <a:p>
            <a:pPr algn="just">
              <a:lnSpc>
                <a:spcPct val="150000"/>
              </a:lnSpc>
            </a:pPr>
            <a:r>
              <a:rPr lang="en-US" sz="2000" b="1" dirty="0"/>
              <a:t>Shopping Cart Module</a:t>
            </a:r>
          </a:p>
          <a:p>
            <a:pPr algn="just">
              <a:lnSpc>
                <a:spcPct val="150000"/>
              </a:lnSpc>
            </a:pPr>
            <a:r>
              <a:rPr lang="en-US" sz="2000" b="1" dirty="0"/>
              <a:t>Order Management Module</a:t>
            </a:r>
          </a:p>
          <a:p>
            <a:endParaRPr lang="en-US" b="1" dirty="0"/>
          </a:p>
          <a:p>
            <a:endParaRPr lang="en-US" b="1" dirty="0"/>
          </a:p>
          <a:p>
            <a:endParaRPr lang="en-US" b="1" dirty="0"/>
          </a:p>
          <a:p>
            <a:endParaRPr lang="en-IN" dirty="0"/>
          </a:p>
        </p:txBody>
      </p:sp>
    </p:spTree>
    <p:extLst>
      <p:ext uri="{BB962C8B-B14F-4D97-AF65-F5344CB8AC3E}">
        <p14:creationId xmlns:p14="http://schemas.microsoft.com/office/powerpoint/2010/main" val="14916923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3CC60B-6EDB-2DB1-B6CE-2B6027CDFCF4}"/>
              </a:ext>
            </a:extLst>
          </p:cNvPr>
          <p:cNvSpPr>
            <a:spLocks noGrp="1"/>
          </p:cNvSpPr>
          <p:nvPr>
            <p:ph type="title"/>
          </p:nvPr>
        </p:nvSpPr>
        <p:spPr>
          <a:xfrm>
            <a:off x="230525" y="266700"/>
            <a:ext cx="8596668" cy="1320800"/>
          </a:xfrm>
        </p:spPr>
        <p:txBody>
          <a:bodyPr/>
          <a:lstStyle/>
          <a:p>
            <a:r>
              <a:rPr lang="en-US" b="1" dirty="0"/>
              <a:t>User Management Module</a:t>
            </a:r>
            <a:br>
              <a:rPr lang="en-US" b="1" dirty="0"/>
            </a:br>
            <a:endParaRPr lang="en-IN" dirty="0"/>
          </a:p>
        </p:txBody>
      </p:sp>
      <p:sp>
        <p:nvSpPr>
          <p:cNvPr id="3" name="Content Placeholder 2">
            <a:extLst>
              <a:ext uri="{FF2B5EF4-FFF2-40B4-BE49-F238E27FC236}">
                <a16:creationId xmlns:a16="http://schemas.microsoft.com/office/drawing/2014/main" id="{89198FC3-8F59-6EAF-FE5D-EB7DE6E5749D}"/>
              </a:ext>
            </a:extLst>
          </p:cNvPr>
          <p:cNvSpPr>
            <a:spLocks noGrp="1"/>
          </p:cNvSpPr>
          <p:nvPr>
            <p:ph idx="1"/>
          </p:nvPr>
        </p:nvSpPr>
        <p:spPr>
          <a:xfrm>
            <a:off x="864370" y="1194236"/>
            <a:ext cx="8279630" cy="3751838"/>
          </a:xfrm>
        </p:spPr>
        <p:txBody>
          <a:bodyPr/>
          <a:lstStyle/>
          <a:p>
            <a:pPr algn="just">
              <a:lnSpc>
                <a:spcPct val="150000"/>
              </a:lnSpc>
              <a:buFont typeface="Arial" panose="020B0604020202020204" pitchFamily="34" charset="0"/>
              <a:buChar char="•"/>
            </a:pPr>
            <a:r>
              <a:rPr lang="en-US" b="1" dirty="0"/>
              <a:t>User Registration/Login</a:t>
            </a:r>
            <a:r>
              <a:rPr lang="en-US" dirty="0"/>
              <a:t>: Allows customers to sign up, log in, and manage their profiles. Includes authentication features such as email, phone number, and social media login.</a:t>
            </a:r>
          </a:p>
          <a:p>
            <a:pPr algn="just">
              <a:lnSpc>
                <a:spcPct val="150000"/>
              </a:lnSpc>
              <a:buFont typeface="Arial" panose="020B0604020202020204" pitchFamily="34" charset="0"/>
              <a:buChar char="•"/>
            </a:pPr>
            <a:r>
              <a:rPr lang="en-US" b="1" dirty="0"/>
              <a:t>Profile Management</a:t>
            </a:r>
            <a:r>
              <a:rPr lang="en-US" dirty="0"/>
              <a:t>: Users can update personal details, addresses, preferences, and payment methods.</a:t>
            </a:r>
          </a:p>
          <a:p>
            <a:pPr algn="just">
              <a:lnSpc>
                <a:spcPct val="150000"/>
              </a:lnSpc>
              <a:buFont typeface="Arial" panose="020B0604020202020204" pitchFamily="34" charset="0"/>
              <a:buChar char="•"/>
            </a:pPr>
            <a:r>
              <a:rPr lang="en-US" b="1" dirty="0"/>
              <a:t>Password Management</a:t>
            </a:r>
            <a:r>
              <a:rPr lang="en-US" dirty="0"/>
              <a:t>: Features for password reset and recovery.</a:t>
            </a:r>
          </a:p>
          <a:p>
            <a:endParaRPr lang="en-IN" dirty="0"/>
          </a:p>
        </p:txBody>
      </p:sp>
    </p:spTree>
    <p:extLst>
      <p:ext uri="{BB962C8B-B14F-4D97-AF65-F5344CB8AC3E}">
        <p14:creationId xmlns:p14="http://schemas.microsoft.com/office/powerpoint/2010/main" val="327711210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5D7B45-DACD-A318-B1E6-F0CFC1B6494F}"/>
              </a:ext>
            </a:extLst>
          </p:cNvPr>
          <p:cNvSpPr>
            <a:spLocks noGrp="1"/>
          </p:cNvSpPr>
          <p:nvPr>
            <p:ph type="title"/>
          </p:nvPr>
        </p:nvSpPr>
        <p:spPr>
          <a:xfrm>
            <a:off x="126616" y="156238"/>
            <a:ext cx="8596668" cy="1320800"/>
          </a:xfrm>
        </p:spPr>
        <p:txBody>
          <a:bodyPr/>
          <a:lstStyle/>
          <a:p>
            <a:r>
              <a:rPr lang="en-US" b="1" dirty="0"/>
              <a:t>Product Catalog Module</a:t>
            </a:r>
            <a:br>
              <a:rPr lang="en-US" b="1" dirty="0"/>
            </a:br>
            <a:endParaRPr lang="en-IN" dirty="0"/>
          </a:p>
        </p:txBody>
      </p:sp>
      <p:sp>
        <p:nvSpPr>
          <p:cNvPr id="3" name="Content Placeholder 2">
            <a:extLst>
              <a:ext uri="{FF2B5EF4-FFF2-40B4-BE49-F238E27FC236}">
                <a16:creationId xmlns:a16="http://schemas.microsoft.com/office/drawing/2014/main" id="{61DA18FB-56F2-BA59-5544-6C5DD107D18C}"/>
              </a:ext>
            </a:extLst>
          </p:cNvPr>
          <p:cNvSpPr>
            <a:spLocks noGrp="1"/>
          </p:cNvSpPr>
          <p:nvPr>
            <p:ph idx="1"/>
          </p:nvPr>
        </p:nvSpPr>
        <p:spPr>
          <a:xfrm>
            <a:off x="802025" y="955244"/>
            <a:ext cx="8040639" cy="3855748"/>
          </a:xfrm>
        </p:spPr>
        <p:txBody>
          <a:bodyPr/>
          <a:lstStyle/>
          <a:p>
            <a:pPr algn="just">
              <a:lnSpc>
                <a:spcPct val="150000"/>
              </a:lnSpc>
              <a:buFont typeface="Arial" panose="020B0604020202020204" pitchFamily="34" charset="0"/>
              <a:buChar char="•"/>
            </a:pPr>
            <a:r>
              <a:rPr lang="en-US" b="1" dirty="0"/>
              <a:t>Product Search &amp; Filters</a:t>
            </a:r>
            <a:r>
              <a:rPr lang="en-US" dirty="0"/>
              <a:t>: Allows users to search for products by category, brand, or name. Advanced filters enable sorting by price, popularity, and freshness.</a:t>
            </a:r>
          </a:p>
          <a:p>
            <a:pPr algn="just">
              <a:lnSpc>
                <a:spcPct val="150000"/>
              </a:lnSpc>
              <a:buFont typeface="Arial" panose="020B0604020202020204" pitchFamily="34" charset="0"/>
              <a:buChar char="•"/>
            </a:pPr>
            <a:r>
              <a:rPr lang="en-US" b="1" dirty="0"/>
              <a:t>Product Details</a:t>
            </a:r>
            <a:r>
              <a:rPr lang="en-US" dirty="0"/>
              <a:t>: Each product includes a detailed description, images, price, and availability.</a:t>
            </a:r>
          </a:p>
          <a:p>
            <a:pPr algn="just">
              <a:lnSpc>
                <a:spcPct val="150000"/>
              </a:lnSpc>
              <a:buFont typeface="Arial" panose="020B0604020202020204" pitchFamily="34" charset="0"/>
              <a:buChar char="•"/>
            </a:pPr>
            <a:r>
              <a:rPr lang="en-US" b="1" dirty="0"/>
              <a:t>Product Variants</a:t>
            </a:r>
            <a:r>
              <a:rPr lang="en-US" dirty="0"/>
              <a:t>: Displays different variants of products (e.g., size, flavor, packaging type) and options for selecting quantities.</a:t>
            </a:r>
          </a:p>
          <a:p>
            <a:endParaRPr lang="en-IN" dirty="0"/>
          </a:p>
        </p:txBody>
      </p:sp>
    </p:spTree>
    <p:extLst>
      <p:ext uri="{BB962C8B-B14F-4D97-AF65-F5344CB8AC3E}">
        <p14:creationId xmlns:p14="http://schemas.microsoft.com/office/powerpoint/2010/main" val="234767255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F5215B-5B9B-9F22-9CA4-1200C6607DF5}"/>
              </a:ext>
            </a:extLst>
          </p:cNvPr>
          <p:cNvSpPr>
            <a:spLocks noGrp="1"/>
          </p:cNvSpPr>
          <p:nvPr>
            <p:ph type="title"/>
          </p:nvPr>
        </p:nvSpPr>
        <p:spPr>
          <a:xfrm>
            <a:off x="188961" y="156238"/>
            <a:ext cx="8596668" cy="1320800"/>
          </a:xfrm>
        </p:spPr>
        <p:txBody>
          <a:bodyPr/>
          <a:lstStyle/>
          <a:p>
            <a:r>
              <a:rPr lang="en-US" b="1" dirty="0"/>
              <a:t>Shopping Cart Module</a:t>
            </a:r>
            <a:br>
              <a:rPr lang="en-US" b="1" dirty="0"/>
            </a:br>
            <a:endParaRPr lang="en-IN" dirty="0"/>
          </a:p>
        </p:txBody>
      </p:sp>
      <p:sp>
        <p:nvSpPr>
          <p:cNvPr id="3" name="Content Placeholder 2">
            <a:extLst>
              <a:ext uri="{FF2B5EF4-FFF2-40B4-BE49-F238E27FC236}">
                <a16:creationId xmlns:a16="http://schemas.microsoft.com/office/drawing/2014/main" id="{6F26560B-025B-69D6-3D28-FE23537C7BFD}"/>
              </a:ext>
            </a:extLst>
          </p:cNvPr>
          <p:cNvSpPr>
            <a:spLocks noGrp="1"/>
          </p:cNvSpPr>
          <p:nvPr>
            <p:ph idx="1"/>
          </p:nvPr>
        </p:nvSpPr>
        <p:spPr>
          <a:xfrm>
            <a:off x="957889" y="1017590"/>
            <a:ext cx="7936729" cy="3834966"/>
          </a:xfrm>
        </p:spPr>
        <p:txBody>
          <a:bodyPr/>
          <a:lstStyle/>
          <a:p>
            <a:pPr algn="just">
              <a:lnSpc>
                <a:spcPct val="150000"/>
              </a:lnSpc>
              <a:buFont typeface="Arial" panose="020B0604020202020204" pitchFamily="34" charset="0"/>
              <a:buChar char="•"/>
            </a:pPr>
            <a:r>
              <a:rPr lang="en-US" b="1" dirty="0"/>
              <a:t>Add/Remove Items</a:t>
            </a:r>
            <a:r>
              <a:rPr lang="en-US" dirty="0"/>
              <a:t>: Users can add or remove products to/from their shopping cart before finalizing the order.</a:t>
            </a:r>
          </a:p>
          <a:p>
            <a:pPr algn="just">
              <a:lnSpc>
                <a:spcPct val="150000"/>
              </a:lnSpc>
              <a:buFont typeface="Arial" panose="020B0604020202020204" pitchFamily="34" charset="0"/>
              <a:buChar char="•"/>
            </a:pPr>
            <a:r>
              <a:rPr lang="en-US" b="1" dirty="0"/>
              <a:t>Quantity Adjustment</a:t>
            </a:r>
            <a:r>
              <a:rPr lang="en-US" dirty="0"/>
              <a:t>: Allows users to adjust the quantities of items in their cart.</a:t>
            </a:r>
          </a:p>
          <a:p>
            <a:pPr algn="just">
              <a:lnSpc>
                <a:spcPct val="150000"/>
              </a:lnSpc>
              <a:buFont typeface="Arial" panose="020B0604020202020204" pitchFamily="34" charset="0"/>
              <a:buChar char="•"/>
            </a:pPr>
            <a:r>
              <a:rPr lang="en-US" b="1" dirty="0"/>
              <a:t>Price Calculation</a:t>
            </a:r>
            <a:r>
              <a:rPr lang="en-US" dirty="0"/>
              <a:t>: Real-time calculation of the total price, including any applicable discounts, taxes, and delivery fees.</a:t>
            </a:r>
          </a:p>
          <a:p>
            <a:endParaRPr lang="en-IN" dirty="0"/>
          </a:p>
        </p:txBody>
      </p:sp>
    </p:spTree>
    <p:extLst>
      <p:ext uri="{BB962C8B-B14F-4D97-AF65-F5344CB8AC3E}">
        <p14:creationId xmlns:p14="http://schemas.microsoft.com/office/powerpoint/2010/main" val="114421465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4E7BCA-4390-12D8-D8AC-1CFED27719AA}"/>
              </a:ext>
            </a:extLst>
          </p:cNvPr>
          <p:cNvSpPr>
            <a:spLocks noGrp="1"/>
          </p:cNvSpPr>
          <p:nvPr>
            <p:ph type="title"/>
          </p:nvPr>
        </p:nvSpPr>
        <p:spPr>
          <a:xfrm>
            <a:off x="157789" y="156238"/>
            <a:ext cx="8596668" cy="1320800"/>
          </a:xfrm>
        </p:spPr>
        <p:txBody>
          <a:bodyPr/>
          <a:lstStyle/>
          <a:p>
            <a:r>
              <a:rPr lang="en-US" b="1" dirty="0"/>
              <a:t>Order Management Module</a:t>
            </a:r>
            <a:br>
              <a:rPr lang="en-US" b="1" dirty="0"/>
            </a:br>
            <a:endParaRPr lang="en-IN" dirty="0"/>
          </a:p>
        </p:txBody>
      </p:sp>
      <p:sp>
        <p:nvSpPr>
          <p:cNvPr id="3" name="Content Placeholder 2">
            <a:extLst>
              <a:ext uri="{FF2B5EF4-FFF2-40B4-BE49-F238E27FC236}">
                <a16:creationId xmlns:a16="http://schemas.microsoft.com/office/drawing/2014/main" id="{A648FA85-D881-4DD5-3C53-57C7CA9ECACB}"/>
              </a:ext>
            </a:extLst>
          </p:cNvPr>
          <p:cNvSpPr>
            <a:spLocks noGrp="1"/>
          </p:cNvSpPr>
          <p:nvPr>
            <p:ph idx="1"/>
          </p:nvPr>
        </p:nvSpPr>
        <p:spPr>
          <a:xfrm>
            <a:off x="760461" y="1048762"/>
            <a:ext cx="8596668" cy="3880773"/>
          </a:xfrm>
        </p:spPr>
        <p:txBody>
          <a:bodyPr/>
          <a:lstStyle/>
          <a:p>
            <a:pPr algn="just">
              <a:lnSpc>
                <a:spcPct val="150000"/>
              </a:lnSpc>
              <a:buFont typeface="Arial" panose="020B0604020202020204" pitchFamily="34" charset="0"/>
              <a:buChar char="•"/>
            </a:pPr>
            <a:r>
              <a:rPr lang="en-US" b="1" dirty="0"/>
              <a:t>Order Placement</a:t>
            </a:r>
            <a:r>
              <a:rPr lang="en-US" dirty="0"/>
              <a:t>: Users can place orders by confirming the items in their cart and entering payment information.</a:t>
            </a:r>
          </a:p>
          <a:p>
            <a:pPr algn="just">
              <a:lnSpc>
                <a:spcPct val="150000"/>
              </a:lnSpc>
              <a:buFont typeface="Arial" panose="020B0604020202020204" pitchFamily="34" charset="0"/>
              <a:buChar char="•"/>
            </a:pPr>
            <a:r>
              <a:rPr lang="en-US" b="1" dirty="0"/>
              <a:t>Order History</a:t>
            </a:r>
            <a:r>
              <a:rPr lang="en-US" dirty="0"/>
              <a:t>: Users can view their past orders, including order details, delivery status, and invoices.</a:t>
            </a:r>
          </a:p>
          <a:p>
            <a:pPr algn="just">
              <a:lnSpc>
                <a:spcPct val="150000"/>
              </a:lnSpc>
              <a:buFont typeface="Arial" panose="020B0604020202020204" pitchFamily="34" charset="0"/>
              <a:buChar char="•"/>
            </a:pPr>
            <a:r>
              <a:rPr lang="en-US" b="1" dirty="0"/>
              <a:t>Order Tracking</a:t>
            </a:r>
            <a:r>
              <a:rPr lang="en-US" dirty="0"/>
              <a:t>: Allows users to track the status of their orders in real-time, from preparation to delivery.</a:t>
            </a:r>
          </a:p>
          <a:p>
            <a:pPr algn="just">
              <a:lnSpc>
                <a:spcPct val="150000"/>
              </a:lnSpc>
              <a:buFont typeface="Arial" panose="020B0604020202020204" pitchFamily="34" charset="0"/>
              <a:buChar char="•"/>
            </a:pPr>
            <a:r>
              <a:rPr lang="en-US" b="1" dirty="0"/>
              <a:t>Order Cancellation &amp; Modification</a:t>
            </a:r>
            <a:r>
              <a:rPr lang="en-US" dirty="0"/>
              <a:t>: Enables users to cancel or modify orders before they are processed or dispatched (if the app allows for it).</a:t>
            </a:r>
          </a:p>
          <a:p>
            <a:endParaRPr lang="en-IN" dirty="0"/>
          </a:p>
        </p:txBody>
      </p:sp>
    </p:spTree>
    <p:extLst>
      <p:ext uri="{BB962C8B-B14F-4D97-AF65-F5344CB8AC3E}">
        <p14:creationId xmlns:p14="http://schemas.microsoft.com/office/powerpoint/2010/main" val="30802109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8781CB-E26F-B819-A15B-4633ABE0F392}"/>
              </a:ext>
            </a:extLst>
          </p:cNvPr>
          <p:cNvSpPr>
            <a:spLocks noGrp="1"/>
          </p:cNvSpPr>
          <p:nvPr>
            <p:ph type="title"/>
          </p:nvPr>
        </p:nvSpPr>
        <p:spPr>
          <a:xfrm>
            <a:off x="116225" y="79663"/>
            <a:ext cx="8596668" cy="1320800"/>
          </a:xfrm>
        </p:spPr>
        <p:txBody>
          <a:bodyPr/>
          <a:lstStyle/>
          <a:p>
            <a:r>
              <a:rPr lang="en-IN" sz="3600" b="1" dirty="0"/>
              <a:t>Software Details</a:t>
            </a:r>
            <a:endParaRPr lang="en-IN" dirty="0"/>
          </a:p>
        </p:txBody>
      </p:sp>
      <p:sp>
        <p:nvSpPr>
          <p:cNvPr id="3" name="Content Placeholder 2">
            <a:extLst>
              <a:ext uri="{FF2B5EF4-FFF2-40B4-BE49-F238E27FC236}">
                <a16:creationId xmlns:a16="http://schemas.microsoft.com/office/drawing/2014/main" id="{277C29EB-DC57-0D46-6497-3029B82F31ED}"/>
              </a:ext>
            </a:extLst>
          </p:cNvPr>
          <p:cNvSpPr>
            <a:spLocks noGrp="1"/>
          </p:cNvSpPr>
          <p:nvPr>
            <p:ph idx="1"/>
          </p:nvPr>
        </p:nvSpPr>
        <p:spPr>
          <a:xfrm>
            <a:off x="833198" y="882508"/>
            <a:ext cx="8596668" cy="3880773"/>
          </a:xfrm>
        </p:spPr>
        <p:txBody>
          <a:bodyPr>
            <a:normAutofit lnSpcReduction="10000"/>
          </a:bodyPr>
          <a:lstStyle/>
          <a:p>
            <a:pPr algn="just">
              <a:lnSpc>
                <a:spcPct val="150000"/>
              </a:lnSpc>
            </a:pPr>
            <a:r>
              <a:rPr lang="en-US" sz="1800" dirty="0">
                <a:cs typeface="Times New Roman" panose="02020603050405020304" pitchFamily="18" charset="0"/>
              </a:rPr>
              <a:t>A web application (web app) is an application program that is stored on a remote server and delivered over the internet through a browser interface. Web services are web apps by definition and many, although not all, websites contain web apps.</a:t>
            </a:r>
          </a:p>
          <a:p>
            <a:pPr algn="just">
              <a:lnSpc>
                <a:spcPct val="150000"/>
              </a:lnSpc>
            </a:pPr>
            <a:r>
              <a:rPr lang="en-US" sz="1800" dirty="0">
                <a:cs typeface="Times New Roman" panose="02020603050405020304" pitchFamily="18" charset="0"/>
              </a:rPr>
              <a:t>Developers design web applications for a wide variety of uses and users, from an organization to an individual for numerous reasons. Commonly used web applications can include webmail, online calculators or e-commerce shops. While users can only access some web apps by a specific browser, most are available no matter the browser.</a:t>
            </a:r>
            <a:endParaRPr lang="en-IN" sz="1800" dirty="0"/>
          </a:p>
          <a:p>
            <a:endParaRPr lang="en-IN" dirty="0"/>
          </a:p>
        </p:txBody>
      </p:sp>
    </p:spTree>
    <p:extLst>
      <p:ext uri="{BB962C8B-B14F-4D97-AF65-F5344CB8AC3E}">
        <p14:creationId xmlns:p14="http://schemas.microsoft.com/office/powerpoint/2010/main" val="221032424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11E85F-788F-3ACF-E5C9-3F09D5FBCCF1}"/>
              </a:ext>
            </a:extLst>
          </p:cNvPr>
          <p:cNvSpPr>
            <a:spLocks noGrp="1"/>
          </p:cNvSpPr>
          <p:nvPr>
            <p:ph type="title"/>
          </p:nvPr>
        </p:nvSpPr>
        <p:spPr>
          <a:xfrm>
            <a:off x="157788" y="156238"/>
            <a:ext cx="8596668" cy="1320800"/>
          </a:xfrm>
        </p:spPr>
        <p:txBody>
          <a:bodyPr/>
          <a:lstStyle/>
          <a:p>
            <a:r>
              <a:rPr lang="en-IN" sz="3600" b="1" dirty="0"/>
              <a:t>Front End</a:t>
            </a:r>
            <a:endParaRPr lang="en-IN" dirty="0"/>
          </a:p>
        </p:txBody>
      </p:sp>
      <p:sp>
        <p:nvSpPr>
          <p:cNvPr id="3" name="Content Placeholder 2">
            <a:extLst>
              <a:ext uri="{FF2B5EF4-FFF2-40B4-BE49-F238E27FC236}">
                <a16:creationId xmlns:a16="http://schemas.microsoft.com/office/drawing/2014/main" id="{4F33DD20-D87F-79D5-6236-2FDCF42B8EE2}"/>
              </a:ext>
            </a:extLst>
          </p:cNvPr>
          <p:cNvSpPr>
            <a:spLocks noGrp="1"/>
          </p:cNvSpPr>
          <p:nvPr>
            <p:ph idx="1"/>
          </p:nvPr>
        </p:nvSpPr>
        <p:spPr>
          <a:xfrm>
            <a:off x="477982" y="904009"/>
            <a:ext cx="8915400" cy="4862945"/>
          </a:xfrm>
        </p:spPr>
        <p:txBody>
          <a:bodyPr>
            <a:normAutofit/>
          </a:bodyPr>
          <a:lstStyle/>
          <a:p>
            <a:pPr algn="just">
              <a:lnSpc>
                <a:spcPct val="150000"/>
              </a:lnSpc>
            </a:pPr>
            <a:r>
              <a:rPr lang="en-US" dirty="0">
                <a:cs typeface="Times New Roman" panose="02020603050405020304" pitchFamily="18" charset="0"/>
              </a:rPr>
              <a:t>Hyper Text Markup Language (HTML) is the backbone of any website development process, without which a web page does not exist. Hypertext means that text has links, termed hyperlinks, embedded in it. When a user clicks on a word or a phrase that has a hyperlink, it will bring another web-page. A markup language indicates text can be turned into images, tables, links, and other representations.</a:t>
            </a:r>
          </a:p>
          <a:p>
            <a:pPr algn="just">
              <a:lnSpc>
                <a:spcPct val="150000"/>
              </a:lnSpc>
            </a:pPr>
            <a:r>
              <a:rPr lang="en-US" dirty="0">
                <a:cs typeface="Times New Roman" panose="02020603050405020304" pitchFamily="18" charset="0"/>
              </a:rPr>
              <a:t>Cascading Style Sheets (CSS) controls the presentation aspect of the site and allows your site to have its own unique look. It does this by maintaining style sheets that sit on top of other style rules and are triggered based on other inputs, such as device screen size and resolution. The CSS can be added either externally, internally, or embedded in the HTML tags.</a:t>
            </a:r>
            <a:endParaRPr lang="en-IN" dirty="0">
              <a:cs typeface="Times New Roman" panose="02020603050405020304" pitchFamily="18" charset="0"/>
            </a:endParaRPr>
          </a:p>
          <a:p>
            <a:endParaRPr lang="en-IN" dirty="0"/>
          </a:p>
        </p:txBody>
      </p:sp>
    </p:spTree>
    <p:extLst>
      <p:ext uri="{BB962C8B-B14F-4D97-AF65-F5344CB8AC3E}">
        <p14:creationId xmlns:p14="http://schemas.microsoft.com/office/powerpoint/2010/main" val="73254868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72074B-18CF-57A4-ED82-F367D342EE54}"/>
              </a:ext>
            </a:extLst>
          </p:cNvPr>
          <p:cNvSpPr>
            <a:spLocks noGrp="1"/>
          </p:cNvSpPr>
          <p:nvPr>
            <p:ph type="title"/>
          </p:nvPr>
        </p:nvSpPr>
        <p:spPr>
          <a:xfrm>
            <a:off x="22707" y="156238"/>
            <a:ext cx="8596668" cy="1320800"/>
          </a:xfrm>
        </p:spPr>
        <p:txBody>
          <a:bodyPr/>
          <a:lstStyle/>
          <a:p>
            <a:r>
              <a:rPr lang="en-IN" sz="3600" b="1" dirty="0"/>
              <a:t>Database</a:t>
            </a:r>
            <a:endParaRPr lang="en-IN" dirty="0"/>
          </a:p>
        </p:txBody>
      </p:sp>
      <p:sp>
        <p:nvSpPr>
          <p:cNvPr id="3" name="Content Placeholder 2">
            <a:extLst>
              <a:ext uri="{FF2B5EF4-FFF2-40B4-BE49-F238E27FC236}">
                <a16:creationId xmlns:a16="http://schemas.microsoft.com/office/drawing/2014/main" id="{3EA54328-B69C-BC41-0571-721138697747}"/>
              </a:ext>
            </a:extLst>
          </p:cNvPr>
          <p:cNvSpPr>
            <a:spLocks noGrp="1"/>
          </p:cNvSpPr>
          <p:nvPr>
            <p:ph idx="1"/>
          </p:nvPr>
        </p:nvSpPr>
        <p:spPr>
          <a:xfrm>
            <a:off x="677334" y="936712"/>
            <a:ext cx="8702502" cy="4564324"/>
          </a:xfrm>
        </p:spPr>
        <p:txBody>
          <a:bodyPr>
            <a:normAutofit fontScale="92500" lnSpcReduction="10000"/>
          </a:bodyPr>
          <a:lstStyle/>
          <a:p>
            <a:pPr algn="just">
              <a:lnSpc>
                <a:spcPct val="160000"/>
              </a:lnSpc>
            </a:pPr>
            <a:r>
              <a:rPr lang="en-US" sz="1900" dirty="0">
                <a:cs typeface="Times New Roman" panose="02020603050405020304" pitchFamily="18" charset="0"/>
              </a:rPr>
              <a:t>A Database Management System (DBMS) is a software system that is designed to manage and organize data in a structured manner. It allows users to create, modify, and query a database, as well as manage the security and access controls for that database.</a:t>
            </a:r>
          </a:p>
          <a:p>
            <a:pPr algn="just">
              <a:lnSpc>
                <a:spcPct val="160000"/>
              </a:lnSpc>
            </a:pPr>
            <a:r>
              <a:rPr lang="en-US" sz="1900" dirty="0">
                <a:cs typeface="Times New Roman" panose="02020603050405020304" pitchFamily="18" charset="0"/>
              </a:rPr>
              <a:t>A database is a collection of interrelated data which helps in the efficient retrieval, insertion, and deletion of data from the database and organizes the data in the form of tables, views, schemas, reports, etc. </a:t>
            </a:r>
          </a:p>
          <a:p>
            <a:pPr algn="just">
              <a:lnSpc>
                <a:spcPct val="160000"/>
              </a:lnSpc>
            </a:pPr>
            <a:r>
              <a:rPr lang="en-US" sz="1900" dirty="0">
                <a:cs typeface="Times New Roman" panose="02020603050405020304" pitchFamily="18" charset="0"/>
              </a:rPr>
              <a:t>For Example, a university database organizes the data about students, faculty, admin staff, etc. which helps in the efficient retrieval, insertion, and deletion of data from it.</a:t>
            </a:r>
            <a:endParaRPr lang="en-IN" sz="1900" dirty="0">
              <a:cs typeface="Times New Roman" panose="02020603050405020304" pitchFamily="18" charset="0"/>
            </a:endParaRPr>
          </a:p>
          <a:p>
            <a:endParaRPr lang="en-IN" dirty="0"/>
          </a:p>
        </p:txBody>
      </p:sp>
    </p:spTree>
    <p:extLst>
      <p:ext uri="{BB962C8B-B14F-4D97-AF65-F5344CB8AC3E}">
        <p14:creationId xmlns:p14="http://schemas.microsoft.com/office/powerpoint/2010/main" val="79258091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EB2596-0ACF-B686-3DA5-B80BBB74A405}"/>
              </a:ext>
            </a:extLst>
          </p:cNvPr>
          <p:cNvSpPr>
            <a:spLocks noGrp="1"/>
          </p:cNvSpPr>
          <p:nvPr>
            <p:ph type="title"/>
          </p:nvPr>
        </p:nvSpPr>
        <p:spPr>
          <a:xfrm>
            <a:off x="12316" y="156238"/>
            <a:ext cx="8596668" cy="1320800"/>
          </a:xfrm>
        </p:spPr>
        <p:txBody>
          <a:bodyPr/>
          <a:lstStyle/>
          <a:p>
            <a:r>
              <a:rPr lang="en-IN" sz="3600" b="1" dirty="0"/>
              <a:t>Cloud Web Server</a:t>
            </a:r>
            <a:endParaRPr lang="en-IN" dirty="0"/>
          </a:p>
        </p:txBody>
      </p:sp>
      <p:sp>
        <p:nvSpPr>
          <p:cNvPr id="3" name="Content Placeholder 2">
            <a:extLst>
              <a:ext uri="{FF2B5EF4-FFF2-40B4-BE49-F238E27FC236}">
                <a16:creationId xmlns:a16="http://schemas.microsoft.com/office/drawing/2014/main" id="{E007228D-D5B0-D794-8579-7C2A7F8A3417}"/>
              </a:ext>
            </a:extLst>
          </p:cNvPr>
          <p:cNvSpPr>
            <a:spLocks noGrp="1"/>
          </p:cNvSpPr>
          <p:nvPr>
            <p:ph idx="1"/>
          </p:nvPr>
        </p:nvSpPr>
        <p:spPr>
          <a:xfrm>
            <a:off x="394855" y="901886"/>
            <a:ext cx="9003838" cy="5054227"/>
          </a:xfrm>
        </p:spPr>
        <p:txBody>
          <a:bodyPr>
            <a:normAutofit/>
          </a:bodyPr>
          <a:lstStyle/>
          <a:p>
            <a:pPr algn="just">
              <a:lnSpc>
                <a:spcPct val="150000"/>
              </a:lnSpc>
            </a:pPr>
            <a:r>
              <a:rPr lang="en-US" dirty="0">
                <a:cs typeface="Times New Roman" panose="02020603050405020304" pitchFamily="18" charset="0"/>
              </a:rPr>
              <a:t>Cloud-based application development plays a significant part in today's world. Cloud has allowed a generation of Internet-enabled applications. What started as one of the major technological advancements, has revolutionized the entire development paradigm and made it simpler than ever to develop applications.</a:t>
            </a:r>
          </a:p>
          <a:p>
            <a:pPr algn="just">
              <a:lnSpc>
                <a:spcPct val="150000"/>
              </a:lnSpc>
            </a:pPr>
            <a:r>
              <a:rPr lang="en-US" dirty="0">
                <a:cs typeface="Times New Roman" panose="02020603050405020304" pitchFamily="18" charset="0"/>
              </a:rPr>
              <a:t>Cloud-based application development has become a revolutionary trend in the IT industry today due to its various benefits over traditional software development models. It helps cloud application development services to reduce the costs of software maintenance and deployment. </a:t>
            </a:r>
          </a:p>
          <a:p>
            <a:pPr algn="just">
              <a:lnSpc>
                <a:spcPct val="150000"/>
              </a:lnSpc>
            </a:pPr>
            <a:r>
              <a:rPr lang="en-US" dirty="0">
                <a:cs typeface="Times New Roman" panose="02020603050405020304" pitchFamily="18" charset="0"/>
              </a:rPr>
              <a:t>It provides a flexible environment for the developers which allows them to work on projects from anywhere using any device with internet access.</a:t>
            </a:r>
            <a:endParaRPr lang="en-IN" dirty="0">
              <a:cs typeface="Times New Roman" panose="02020603050405020304" pitchFamily="18" charset="0"/>
            </a:endParaRPr>
          </a:p>
          <a:p>
            <a:endParaRPr lang="en-IN" dirty="0"/>
          </a:p>
        </p:txBody>
      </p:sp>
    </p:spTree>
    <p:extLst>
      <p:ext uri="{BB962C8B-B14F-4D97-AF65-F5344CB8AC3E}">
        <p14:creationId xmlns:p14="http://schemas.microsoft.com/office/powerpoint/2010/main" val="184010003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5FAEFD-1AFC-94E4-CB7E-A0F0CBCE74A8}"/>
              </a:ext>
            </a:extLst>
          </p:cNvPr>
          <p:cNvSpPr>
            <a:spLocks noGrp="1"/>
          </p:cNvSpPr>
          <p:nvPr>
            <p:ph type="title"/>
          </p:nvPr>
        </p:nvSpPr>
        <p:spPr>
          <a:xfrm>
            <a:off x="147398" y="156238"/>
            <a:ext cx="8596668" cy="1320800"/>
          </a:xfrm>
        </p:spPr>
        <p:txBody>
          <a:bodyPr/>
          <a:lstStyle/>
          <a:p>
            <a:r>
              <a:rPr lang="en-US" sz="3600" b="1" dirty="0"/>
              <a:t>SOFTWARE REQUIREMENTS:</a:t>
            </a:r>
            <a:endParaRPr lang="en-IN" dirty="0"/>
          </a:p>
        </p:txBody>
      </p:sp>
      <p:sp>
        <p:nvSpPr>
          <p:cNvPr id="3" name="Content Placeholder 2">
            <a:extLst>
              <a:ext uri="{FF2B5EF4-FFF2-40B4-BE49-F238E27FC236}">
                <a16:creationId xmlns:a16="http://schemas.microsoft.com/office/drawing/2014/main" id="{25F809AC-1897-5CF7-90B9-F1FAEE168618}"/>
              </a:ext>
            </a:extLst>
          </p:cNvPr>
          <p:cNvSpPr>
            <a:spLocks noGrp="1"/>
          </p:cNvSpPr>
          <p:nvPr>
            <p:ph idx="1"/>
          </p:nvPr>
        </p:nvSpPr>
        <p:spPr>
          <a:xfrm>
            <a:off x="791634" y="965635"/>
            <a:ext cx="8596668" cy="3880773"/>
          </a:xfrm>
        </p:spPr>
        <p:txBody>
          <a:bodyPr/>
          <a:lstStyle/>
          <a:p>
            <a:pPr algn="just">
              <a:lnSpc>
                <a:spcPct val="150000"/>
              </a:lnSpc>
            </a:pPr>
            <a:r>
              <a:rPr lang="en-US" sz="1800" dirty="0">
                <a:cs typeface="Times New Roman" pitchFamily="18" charset="0"/>
              </a:rPr>
              <a:t>Operating System	: Windows 10</a:t>
            </a:r>
          </a:p>
          <a:p>
            <a:pPr algn="just">
              <a:lnSpc>
                <a:spcPct val="150000"/>
              </a:lnSpc>
            </a:pPr>
            <a:r>
              <a:rPr lang="en-US" sz="1800" dirty="0">
                <a:cs typeface="Times New Roman" pitchFamily="18" charset="0"/>
              </a:rPr>
              <a:t>Language	               :PYTHON Google </a:t>
            </a:r>
            <a:r>
              <a:rPr lang="en-US" sz="1800" dirty="0" err="1">
                <a:cs typeface="Times New Roman" pitchFamily="18" charset="0"/>
              </a:rPr>
              <a:t>Colab</a:t>
            </a:r>
            <a:endParaRPr lang="en-US" sz="1800" dirty="0">
              <a:cs typeface="Times New Roman" pitchFamily="18" charset="0"/>
            </a:endParaRPr>
          </a:p>
          <a:p>
            <a:endParaRPr lang="en-IN" dirty="0"/>
          </a:p>
        </p:txBody>
      </p:sp>
    </p:spTree>
    <p:extLst>
      <p:ext uri="{BB962C8B-B14F-4D97-AF65-F5344CB8AC3E}">
        <p14:creationId xmlns:p14="http://schemas.microsoft.com/office/powerpoint/2010/main" val="296707437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1C80B3-2423-089E-0441-306B26533658}"/>
              </a:ext>
            </a:extLst>
          </p:cNvPr>
          <p:cNvSpPr>
            <a:spLocks noGrp="1"/>
          </p:cNvSpPr>
          <p:nvPr>
            <p:ph type="title"/>
          </p:nvPr>
        </p:nvSpPr>
        <p:spPr>
          <a:xfrm>
            <a:off x="85052" y="156238"/>
            <a:ext cx="8596668" cy="1320800"/>
          </a:xfrm>
        </p:spPr>
        <p:txBody>
          <a:bodyPr/>
          <a:lstStyle/>
          <a:p>
            <a:r>
              <a:rPr lang="en-US" sz="3600" b="1" dirty="0"/>
              <a:t>HARDWARE REQUIREMENTS:</a:t>
            </a:r>
            <a:endParaRPr lang="en-IN" dirty="0"/>
          </a:p>
        </p:txBody>
      </p:sp>
      <p:sp>
        <p:nvSpPr>
          <p:cNvPr id="3" name="Content Placeholder 2">
            <a:extLst>
              <a:ext uri="{FF2B5EF4-FFF2-40B4-BE49-F238E27FC236}">
                <a16:creationId xmlns:a16="http://schemas.microsoft.com/office/drawing/2014/main" id="{EE587464-58D2-A78F-261A-2BCDD23E9E2F}"/>
              </a:ext>
            </a:extLst>
          </p:cNvPr>
          <p:cNvSpPr>
            <a:spLocks noGrp="1"/>
          </p:cNvSpPr>
          <p:nvPr>
            <p:ph idx="1"/>
          </p:nvPr>
        </p:nvSpPr>
        <p:spPr>
          <a:xfrm>
            <a:off x="812416" y="1152671"/>
            <a:ext cx="8596668" cy="3880773"/>
          </a:xfrm>
        </p:spPr>
        <p:txBody>
          <a:bodyPr/>
          <a:lstStyle/>
          <a:p>
            <a:pPr algn="just">
              <a:lnSpc>
                <a:spcPct val="150000"/>
              </a:lnSpc>
            </a:pPr>
            <a:r>
              <a:rPr lang="en-US" sz="1800" dirty="0">
                <a:cs typeface="Times New Roman" pitchFamily="18" charset="0"/>
              </a:rPr>
              <a:t>Keyboard</a:t>
            </a:r>
          </a:p>
          <a:p>
            <a:pPr algn="just">
              <a:lnSpc>
                <a:spcPct val="150000"/>
              </a:lnSpc>
            </a:pPr>
            <a:r>
              <a:rPr lang="en-US" sz="1800" dirty="0">
                <a:cs typeface="Times New Roman" pitchFamily="18" charset="0"/>
              </a:rPr>
              <a:t>Mouse </a:t>
            </a:r>
          </a:p>
          <a:p>
            <a:pPr algn="just">
              <a:lnSpc>
                <a:spcPct val="150000"/>
              </a:lnSpc>
            </a:pPr>
            <a:r>
              <a:rPr lang="en-US" sz="1800" dirty="0" err="1">
                <a:cs typeface="Times New Roman" pitchFamily="18" charset="0"/>
              </a:rPr>
              <a:t>Harddisk</a:t>
            </a:r>
            <a:r>
              <a:rPr lang="en-US" sz="1800" dirty="0">
                <a:cs typeface="Times New Roman" pitchFamily="18" charset="0"/>
              </a:rPr>
              <a:t>	</a:t>
            </a:r>
          </a:p>
          <a:p>
            <a:pPr algn="just">
              <a:lnSpc>
                <a:spcPct val="150000"/>
              </a:lnSpc>
            </a:pPr>
            <a:r>
              <a:rPr lang="en-US" sz="1800" dirty="0">
                <a:cs typeface="Times New Roman" pitchFamily="18" charset="0"/>
              </a:rPr>
              <a:t>Ram	</a:t>
            </a:r>
          </a:p>
          <a:p>
            <a:endParaRPr lang="en-IN" dirty="0"/>
          </a:p>
        </p:txBody>
      </p:sp>
    </p:spTree>
    <p:extLst>
      <p:ext uri="{BB962C8B-B14F-4D97-AF65-F5344CB8AC3E}">
        <p14:creationId xmlns:p14="http://schemas.microsoft.com/office/powerpoint/2010/main" val="27976443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B75491-BC1E-A1A2-69FF-89FBB724E6AD}"/>
              </a:ext>
            </a:extLst>
          </p:cNvPr>
          <p:cNvSpPr>
            <a:spLocks noGrp="1"/>
          </p:cNvSpPr>
          <p:nvPr>
            <p:ph type="title"/>
          </p:nvPr>
        </p:nvSpPr>
        <p:spPr>
          <a:xfrm>
            <a:off x="105834" y="156238"/>
            <a:ext cx="8596668" cy="1320800"/>
          </a:xfrm>
        </p:spPr>
        <p:txBody>
          <a:bodyPr/>
          <a:lstStyle/>
          <a:p>
            <a:r>
              <a:rPr lang="en-US" sz="3600" b="1" dirty="0"/>
              <a:t>CONCLUSION</a:t>
            </a:r>
            <a:endParaRPr lang="en-IN" dirty="0"/>
          </a:p>
        </p:txBody>
      </p:sp>
      <p:sp>
        <p:nvSpPr>
          <p:cNvPr id="3" name="Content Placeholder 2">
            <a:extLst>
              <a:ext uri="{FF2B5EF4-FFF2-40B4-BE49-F238E27FC236}">
                <a16:creationId xmlns:a16="http://schemas.microsoft.com/office/drawing/2014/main" id="{A8752F16-7EED-0C24-EA31-9A78793081BC}"/>
              </a:ext>
            </a:extLst>
          </p:cNvPr>
          <p:cNvSpPr>
            <a:spLocks noGrp="1"/>
          </p:cNvSpPr>
          <p:nvPr>
            <p:ph idx="1"/>
          </p:nvPr>
        </p:nvSpPr>
        <p:spPr>
          <a:xfrm>
            <a:off x="261696" y="712729"/>
            <a:ext cx="9692793" cy="5735407"/>
          </a:xfrm>
        </p:spPr>
        <p:txBody>
          <a:bodyPr>
            <a:noAutofit/>
          </a:bodyPr>
          <a:lstStyle/>
          <a:p>
            <a:pPr algn="just">
              <a:lnSpc>
                <a:spcPct val="160000"/>
              </a:lnSpc>
            </a:pPr>
            <a:r>
              <a:rPr lang="en-US" dirty="0"/>
              <a:t>The preventive situation due to Covid-19 imposed a ban on movement and the need to distance. Here appears the importance of having a mobile app for sale via the Internet that provides an easy and safe way to shop and reduce the trouble of moving between markets. </a:t>
            </a:r>
          </a:p>
          <a:p>
            <a:pPr algn="just">
              <a:lnSpc>
                <a:spcPct val="160000"/>
              </a:lnSpc>
            </a:pPr>
            <a:r>
              <a:rPr lang="en-US" dirty="0"/>
              <a:t>You can have different brands' products in various components of a country, Figure 11 app item description screen Figure 12. app Sub-category screen 101 country, or possibly globally instead of being restricted by geography.</a:t>
            </a:r>
          </a:p>
          <a:p>
            <a:pPr algn="just">
              <a:lnSpc>
                <a:spcPct val="160000"/>
              </a:lnSpc>
            </a:pPr>
            <a:r>
              <a:rPr lang="en-US" dirty="0"/>
              <a:t> The current application lets you shopping while you are at your home and a convenient way to shop at any time in the morning or evening and from anywhere, quickly and safely.</a:t>
            </a:r>
          </a:p>
          <a:p>
            <a:pPr algn="just">
              <a:lnSpc>
                <a:spcPct val="160000"/>
              </a:lnSpc>
            </a:pPr>
            <a:r>
              <a:rPr lang="en-US" dirty="0"/>
              <a:t> It also saves the hassle of moving between stores and browsing various goods in one place and at competitive prices lower than the price in the supermarket with the constant offers of cheap deals. </a:t>
            </a:r>
          </a:p>
        </p:txBody>
      </p:sp>
    </p:spTree>
    <p:extLst>
      <p:ext uri="{BB962C8B-B14F-4D97-AF65-F5344CB8AC3E}">
        <p14:creationId xmlns:p14="http://schemas.microsoft.com/office/powerpoint/2010/main" val="285579069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9E2332A-9148-67DA-8DA0-0DB2D53C7DA6}"/>
              </a:ext>
            </a:extLst>
          </p:cNvPr>
          <p:cNvSpPr>
            <a:spLocks noGrp="1"/>
          </p:cNvSpPr>
          <p:nvPr>
            <p:ph idx="4294967295"/>
          </p:nvPr>
        </p:nvSpPr>
        <p:spPr>
          <a:xfrm>
            <a:off x="145473" y="227880"/>
            <a:ext cx="9497291" cy="6224875"/>
          </a:xfrm>
        </p:spPr>
        <p:txBody>
          <a:bodyPr>
            <a:noAutofit/>
          </a:bodyPr>
          <a:lstStyle/>
          <a:p>
            <a:pPr algn="just">
              <a:lnSpc>
                <a:spcPct val="150000"/>
              </a:lnSpc>
            </a:pPr>
            <a:r>
              <a:rPr lang="en-US" dirty="0"/>
              <a:t>It offers weekly and monthly sales and discounts for membership holders, saving money compared to purchasing from multiple locations and retail. The easy search feature is also provided by the name of the material or its classification by quickly and conveniently access the required materials. </a:t>
            </a:r>
          </a:p>
          <a:p>
            <a:pPr algn="just">
              <a:lnSpc>
                <a:spcPct val="150000"/>
              </a:lnSpc>
            </a:pPr>
            <a:r>
              <a:rPr lang="en-US" dirty="0"/>
              <a:t>The comparison feature also provides a way to get the desired product at the lowest price by comparing all prices and finding the best deal that fits your budget the most.</a:t>
            </a:r>
          </a:p>
          <a:p>
            <a:pPr algn="just">
              <a:lnSpc>
                <a:spcPct val="150000"/>
              </a:lnSpc>
            </a:pPr>
            <a:r>
              <a:rPr lang="en-US" dirty="0"/>
              <a:t> The application also provides multiple means of online payment, which saves the customer from exchanging currency or finding the necessary amount of currency. The innovative aggregation feature also saves time in viewing previous or always-purchased items with every new shopping. </a:t>
            </a:r>
          </a:p>
          <a:p>
            <a:pPr algn="just">
              <a:lnSpc>
                <a:spcPct val="150000"/>
              </a:lnSpc>
            </a:pPr>
            <a:r>
              <a:rPr lang="en-US" dirty="0"/>
              <a:t>This application provides privacy for buying and selling without embarrassment. Online stores are good for discreet purchases of things like embarrassing things, underwear, etc. This allows you to buy lingerie without the shame or paranoia that humans are looking at me.</a:t>
            </a:r>
            <a:endParaRPr lang="en-IN" dirty="0"/>
          </a:p>
        </p:txBody>
      </p:sp>
    </p:spTree>
    <p:extLst>
      <p:ext uri="{BB962C8B-B14F-4D97-AF65-F5344CB8AC3E}">
        <p14:creationId xmlns:p14="http://schemas.microsoft.com/office/powerpoint/2010/main" val="719847410"/>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5FCBEF"/>
      </a:accent1>
      <a:accent2>
        <a:srgbClr val="2E83C3"/>
      </a:accent2>
      <a:accent3>
        <a:srgbClr val="42D0A2"/>
      </a:accent3>
      <a:accent4>
        <a:srgbClr val="2E946B"/>
      </a:accent4>
      <a:accent5>
        <a:srgbClr val="42B051"/>
      </a:accent5>
      <a:accent6>
        <a:srgbClr val="96D141"/>
      </a:accent6>
      <a:hlink>
        <a:srgbClr val="3FCDE7"/>
      </a:hlink>
      <a:folHlink>
        <a:srgbClr val="A9D3E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0B5AB586-D108-4FC1-8368-649FE654B894}"/>
    </a:ext>
  </a:extLst>
</a:theme>
</file>

<file path=docProps/app.xml><?xml version="1.0" encoding="utf-8"?>
<Properties xmlns="http://schemas.openxmlformats.org/officeDocument/2006/extended-properties" xmlns:vt="http://schemas.openxmlformats.org/officeDocument/2006/docPropsVTypes">
  <Template>Facet</Template>
  <TotalTime>24</TotalTime>
  <Words>2530</Words>
  <Application>Microsoft Office PowerPoint</Application>
  <PresentationFormat>Widescreen</PresentationFormat>
  <Paragraphs>100</Paragraphs>
  <Slides>24</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24</vt:i4>
      </vt:variant>
    </vt:vector>
  </HeadingPairs>
  <TitlesOfParts>
    <vt:vector size="29" baseType="lpstr">
      <vt:lpstr>Arial</vt:lpstr>
      <vt:lpstr>Times New Roman</vt:lpstr>
      <vt:lpstr>Trebuchet MS</vt:lpstr>
      <vt:lpstr>Wingdings 3</vt:lpstr>
      <vt:lpstr>Facet</vt:lpstr>
      <vt:lpstr>On-demand Grocery web application</vt:lpstr>
      <vt:lpstr>Abstract</vt:lpstr>
      <vt:lpstr>PowerPoint Presentation</vt:lpstr>
      <vt:lpstr>PowerPoint Presentation</vt:lpstr>
      <vt:lpstr>Objective</vt:lpstr>
      <vt:lpstr>Existing System</vt:lpstr>
      <vt:lpstr>Disadvantage</vt:lpstr>
      <vt:lpstr>PROPOSED SYSTEM :</vt:lpstr>
      <vt:lpstr>Advantage</vt:lpstr>
      <vt:lpstr>Introduction</vt:lpstr>
      <vt:lpstr>PowerPoint Presentation</vt:lpstr>
      <vt:lpstr>MODULES</vt:lpstr>
      <vt:lpstr>User Management Module </vt:lpstr>
      <vt:lpstr>Product Catalog Module </vt:lpstr>
      <vt:lpstr>Shopping Cart Module </vt:lpstr>
      <vt:lpstr>Order Management Module </vt:lpstr>
      <vt:lpstr>Software Details</vt:lpstr>
      <vt:lpstr>Front End</vt:lpstr>
      <vt:lpstr>Database</vt:lpstr>
      <vt:lpstr>Cloud Web Server</vt:lpstr>
      <vt:lpstr>SOFTWARE REQUIREMENTS:</vt:lpstr>
      <vt:lpstr>HARDWARE REQUIREMENTS:</vt:lpstr>
      <vt:lpstr>CONCLUSION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vishalrameshv13@gmail.com</dc:creator>
  <cp:lastModifiedBy>vishalrameshv13@gmail.com</cp:lastModifiedBy>
  <cp:revision>1</cp:revision>
  <dcterms:created xsi:type="dcterms:W3CDTF">2024-12-29T05:47:36Z</dcterms:created>
  <dcterms:modified xsi:type="dcterms:W3CDTF">2024-12-29T06:12:02Z</dcterms:modified>
</cp:coreProperties>
</file>