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0C2A7-B39B-4558-A3BF-87ED0707B23B}" type="datetimeFigureOut">
              <a:rPr lang="en-IN" smtClean="0"/>
              <a:t>25-12-2024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F812577-F305-4930-862F-2F43FDB7F268}" type="slidenum">
              <a:rPr lang="en-IN" smtClean="0"/>
              <a:t>‹#›</a:t>
            </a:fld>
            <a:endParaRPr lang="en-IN"/>
          </a:p>
        </p:txBody>
      </p:sp>
    </p:spTree>
    <p:extLst>
      <p:ext uri="{BB962C8B-B14F-4D97-AF65-F5344CB8AC3E}">
        <p14:creationId xmlns:p14="http://schemas.microsoft.com/office/powerpoint/2010/main" val="1762116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0F812577-F305-4930-862F-2F43FDB7F268}" type="slidenum">
              <a:rPr lang="en-IN" smtClean="0"/>
              <a:t>13</a:t>
            </a:fld>
            <a:endParaRPr lang="en-IN"/>
          </a:p>
        </p:txBody>
      </p:sp>
    </p:spTree>
    <p:extLst>
      <p:ext uri="{BB962C8B-B14F-4D97-AF65-F5344CB8AC3E}">
        <p14:creationId xmlns:p14="http://schemas.microsoft.com/office/powerpoint/2010/main" val="2630922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83F8DFE-DB26-410F-B79E-6BC7344067DE}"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rIns="45720"/>
          <a:lstStyle/>
          <a:p>
            <a:fld id="{59534A6E-01F0-45D5-A951-2BCE8B14963A}" type="slidenum">
              <a:rPr lang="en-IN" smtClean="0"/>
              <a:t>‹#›</a:t>
            </a:fld>
            <a:endParaRPr lang="en-IN"/>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202510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8DFE-DB26-410F-B79E-6BC7344067DE}"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534A6E-01F0-45D5-A951-2BCE8B14963A}" type="slidenum">
              <a:rPr lang="en-IN" smtClean="0"/>
              <a:t>‹#›</a:t>
            </a:fld>
            <a:endParaRPr lang="en-IN"/>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90934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3F8DFE-DB26-410F-B79E-6BC7344067DE}"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26661120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3F8DFE-DB26-410F-B79E-6BC7344067DE}"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534A6E-01F0-45D5-A951-2BCE8B14963A}" type="slidenum">
              <a:rPr lang="en-IN" smtClean="0"/>
              <a:t>‹#›</a:t>
            </a:fld>
            <a:endParaRPr lang="en-IN"/>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716535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83F8DFE-DB26-410F-B79E-6BC7344067DE}" type="datetimeFigureOut">
              <a:rPr lang="en-IN" smtClean="0"/>
              <a:t>25-12-2024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3902388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83F8DFE-DB26-410F-B79E-6BC7344067DE}" type="datetimeFigureOut">
              <a:rPr lang="en-IN" smtClean="0"/>
              <a:t>25-12-2024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9534A6E-01F0-45D5-A951-2BCE8B14963A}" type="slidenum">
              <a:rPr lang="en-IN" smtClean="0"/>
              <a:t>‹#›</a:t>
            </a:fld>
            <a:endParaRPr lang="en-IN"/>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637246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B83F8DFE-DB26-410F-B79E-6BC7344067DE}" type="datetimeFigureOut">
              <a:rPr lang="en-IN" smtClean="0"/>
              <a:t>25-12-2024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24997717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3F8DFE-DB26-410F-B79E-6BC7344067DE}"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3593360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83F8DFE-DB26-410F-B79E-6BC7344067DE}" type="datetimeFigureOut">
              <a:rPr lang="en-IN" smtClean="0"/>
              <a:t>25-12-2024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2758296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8DFE-DB26-410F-B79E-6BC7344067DE}"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3621038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3F8DFE-DB26-410F-B79E-6BC7344067DE}" type="datetimeFigureOut">
              <a:rPr lang="en-IN" smtClean="0"/>
              <a:t>25-12-2024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9534A6E-01F0-45D5-A951-2BCE8B14963A}" type="slidenum">
              <a:rPr lang="en-IN" smtClean="0"/>
              <a:t>‹#›</a:t>
            </a:fld>
            <a:endParaRPr lang="en-IN"/>
          </a:p>
        </p:txBody>
      </p:sp>
    </p:spTree>
    <p:extLst>
      <p:ext uri="{BB962C8B-B14F-4D97-AF65-F5344CB8AC3E}">
        <p14:creationId xmlns:p14="http://schemas.microsoft.com/office/powerpoint/2010/main" val="26224079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B83F8DFE-DB26-410F-B79E-6BC7344067DE}" type="datetimeFigureOut">
              <a:rPr lang="en-IN" smtClean="0"/>
              <a:t>25-12-2024</a:t>
            </a:fld>
            <a:endParaRPr lang="en-IN"/>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59534A6E-01F0-45D5-A951-2BCE8B14963A}" type="slidenum">
              <a:rPr lang="en-IN" smtClean="0"/>
              <a:t>‹#›</a:t>
            </a:fld>
            <a:endParaRPr lang="en-IN"/>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1583711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E0865A-0327-3741-5C72-CC26AC55210A}"/>
              </a:ext>
            </a:extLst>
          </p:cNvPr>
          <p:cNvSpPr>
            <a:spLocks noGrp="1"/>
          </p:cNvSpPr>
          <p:nvPr>
            <p:ph type="title" idx="4294967295"/>
          </p:nvPr>
        </p:nvSpPr>
        <p:spPr>
          <a:xfrm>
            <a:off x="1662545" y="2420649"/>
            <a:ext cx="9447213" cy="1481137"/>
          </a:xfrm>
        </p:spPr>
        <p:txBody>
          <a:bodyPr/>
          <a:lstStyle/>
          <a:p>
            <a:pPr algn="ctr"/>
            <a:r>
              <a:rPr lang="en-US" dirty="0"/>
              <a:t>Intrusion detection system using k-means clustering algorithm </a:t>
            </a:r>
            <a:endParaRPr lang="en-IN" dirty="0"/>
          </a:p>
        </p:txBody>
      </p:sp>
    </p:spTree>
    <p:extLst>
      <p:ext uri="{BB962C8B-B14F-4D97-AF65-F5344CB8AC3E}">
        <p14:creationId xmlns:p14="http://schemas.microsoft.com/office/powerpoint/2010/main" val="1273653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00AA90-0666-A145-0834-E33371703B3E}"/>
              </a:ext>
            </a:extLst>
          </p:cNvPr>
          <p:cNvSpPr>
            <a:spLocks noGrp="1"/>
          </p:cNvSpPr>
          <p:nvPr>
            <p:ph type="title" idx="4294967295"/>
          </p:nvPr>
        </p:nvSpPr>
        <p:spPr>
          <a:xfrm>
            <a:off x="3319463" y="132629"/>
            <a:ext cx="7958137" cy="1077912"/>
          </a:xfrm>
        </p:spPr>
        <p:txBody>
          <a:bodyPr/>
          <a:lstStyle/>
          <a:p>
            <a:r>
              <a:rPr lang="en-US" sz="3200" b="1" dirty="0"/>
              <a:t>Abstract</a:t>
            </a:r>
            <a:endParaRPr lang="en-IN" dirty="0"/>
          </a:p>
        </p:txBody>
      </p:sp>
      <p:sp>
        <p:nvSpPr>
          <p:cNvPr id="3" name="Content Placeholder 2">
            <a:extLst>
              <a:ext uri="{FF2B5EF4-FFF2-40B4-BE49-F238E27FC236}">
                <a16:creationId xmlns:a16="http://schemas.microsoft.com/office/drawing/2014/main" id="{09A4D94A-C9F1-53B1-3291-28A6C67049B5}"/>
              </a:ext>
            </a:extLst>
          </p:cNvPr>
          <p:cNvSpPr>
            <a:spLocks noGrp="1"/>
          </p:cNvSpPr>
          <p:nvPr>
            <p:ph idx="4294967295"/>
          </p:nvPr>
        </p:nvSpPr>
        <p:spPr>
          <a:xfrm>
            <a:off x="1392382" y="810491"/>
            <a:ext cx="9195955" cy="5569527"/>
          </a:xfrm>
        </p:spPr>
        <p:txBody>
          <a:bodyPr>
            <a:noAutofit/>
          </a:bodyPr>
          <a:lstStyle/>
          <a:p>
            <a:pPr algn="just">
              <a:lnSpc>
                <a:spcPct val="160000"/>
              </a:lnSpc>
            </a:pPr>
            <a:r>
              <a:rPr lang="en-US" sz="1800" dirty="0"/>
              <a:t>Many researches nowadays working on increase the ability of the intrusion detection systems IDS, which depend on data mining techniques in their mechanism. </a:t>
            </a:r>
          </a:p>
          <a:p>
            <a:pPr algn="just">
              <a:lnSpc>
                <a:spcPct val="160000"/>
              </a:lnSpc>
            </a:pPr>
            <a:r>
              <a:rPr lang="en-US" sz="1800" dirty="0"/>
              <a:t>Whereas cyber-attacks of all kinds have been evolving , that require more efforts to fill in the gaps in intrusion detection system, increase their accuracy or the their ability of detect any intrusion and block or stop it, and reduce false alert rate.</a:t>
            </a:r>
          </a:p>
          <a:p>
            <a:pPr algn="just">
              <a:lnSpc>
                <a:spcPct val="160000"/>
              </a:lnSpc>
            </a:pPr>
            <a:r>
              <a:rPr lang="en-US" sz="1800" dirty="0"/>
              <a:t>In this research .. we review related works about development IDSs , and we propose an idea about merge two algorithms (k-means &amp; Random forest) intention to fill in gaps detect the U2R breakthroughs, represented by reduce false alert rate.</a:t>
            </a:r>
            <a:endParaRPr lang="en-IN" sz="1800" dirty="0"/>
          </a:p>
        </p:txBody>
      </p:sp>
    </p:spTree>
    <p:extLst>
      <p:ext uri="{BB962C8B-B14F-4D97-AF65-F5344CB8AC3E}">
        <p14:creationId xmlns:p14="http://schemas.microsoft.com/office/powerpoint/2010/main" val="41171514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9224A-098A-93EA-E03A-D5B178BB12C8}"/>
              </a:ext>
            </a:extLst>
          </p:cNvPr>
          <p:cNvSpPr>
            <a:spLocks noGrp="1"/>
          </p:cNvSpPr>
          <p:nvPr>
            <p:ph type="title" idx="4294967295"/>
          </p:nvPr>
        </p:nvSpPr>
        <p:spPr>
          <a:xfrm>
            <a:off x="3236335" y="143020"/>
            <a:ext cx="7958137" cy="1077912"/>
          </a:xfrm>
        </p:spPr>
        <p:txBody>
          <a:bodyPr/>
          <a:lstStyle/>
          <a:p>
            <a:r>
              <a:rPr lang="en-US" sz="3200" b="1" dirty="0"/>
              <a:t>Objective</a:t>
            </a:r>
            <a:endParaRPr lang="en-IN" dirty="0"/>
          </a:p>
        </p:txBody>
      </p:sp>
      <p:sp>
        <p:nvSpPr>
          <p:cNvPr id="3" name="Content Placeholder 2">
            <a:extLst>
              <a:ext uri="{FF2B5EF4-FFF2-40B4-BE49-F238E27FC236}">
                <a16:creationId xmlns:a16="http://schemas.microsoft.com/office/drawing/2014/main" id="{1E308581-EAC9-4875-BDA9-7935BFE9154B}"/>
              </a:ext>
            </a:extLst>
          </p:cNvPr>
          <p:cNvSpPr>
            <a:spLocks noGrp="1"/>
          </p:cNvSpPr>
          <p:nvPr>
            <p:ph idx="4294967295"/>
          </p:nvPr>
        </p:nvSpPr>
        <p:spPr>
          <a:xfrm>
            <a:off x="1371602" y="831273"/>
            <a:ext cx="9272154" cy="5652655"/>
          </a:xfrm>
        </p:spPr>
        <p:txBody>
          <a:bodyPr>
            <a:noAutofit/>
          </a:bodyPr>
          <a:lstStyle/>
          <a:p>
            <a:pPr algn="just">
              <a:lnSpc>
                <a:spcPct val="150000"/>
              </a:lnSpc>
            </a:pPr>
            <a:r>
              <a:rPr lang="en-US" sz="1800" dirty="0"/>
              <a:t>the system aims to classify network data into clusters representing normal behavior, allowing for the identification of unusual patterns that deviate from these norms, which may suggest malicious activity. </a:t>
            </a:r>
          </a:p>
          <a:p>
            <a:pPr algn="just">
              <a:lnSpc>
                <a:spcPct val="150000"/>
              </a:lnSpc>
            </a:pPr>
            <a:r>
              <a:rPr lang="en-US" sz="1800" dirty="0"/>
              <a:t>The K-means algorithm’s primary objective is to group similar data points together, enabling the system to highlight outliers or anomalies as potential intrusions without the need for labeled attack data. </a:t>
            </a:r>
          </a:p>
          <a:p>
            <a:pPr algn="just">
              <a:lnSpc>
                <a:spcPct val="150000"/>
              </a:lnSpc>
            </a:pPr>
            <a:r>
              <a:rPr lang="en-US" sz="1800" dirty="0"/>
              <a:t>Additionally, the system seeks to provide scalability to handle large volumes of network traffic, real-time detection capabilities, and adaptability to evolving attack patterns. </a:t>
            </a:r>
          </a:p>
          <a:p>
            <a:pPr algn="just">
              <a:lnSpc>
                <a:spcPct val="150000"/>
              </a:lnSpc>
            </a:pPr>
            <a:r>
              <a:rPr lang="en-US" sz="1800" dirty="0"/>
              <a:t>The overarching goal is to enhance the security of systems and networks by providing early detection of intrusions, minimizing false positives, and continuously improving the model’s accuracy and efficiency over time.</a:t>
            </a:r>
            <a:endParaRPr lang="en-IN" sz="1800" dirty="0"/>
          </a:p>
        </p:txBody>
      </p:sp>
    </p:spTree>
    <p:extLst>
      <p:ext uri="{BB962C8B-B14F-4D97-AF65-F5344CB8AC3E}">
        <p14:creationId xmlns:p14="http://schemas.microsoft.com/office/powerpoint/2010/main" val="25159257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3927D-379C-F1F1-ACDD-B77525ADF69A}"/>
              </a:ext>
            </a:extLst>
          </p:cNvPr>
          <p:cNvSpPr>
            <a:spLocks noGrp="1"/>
          </p:cNvSpPr>
          <p:nvPr>
            <p:ph type="title" idx="4294967295"/>
          </p:nvPr>
        </p:nvSpPr>
        <p:spPr>
          <a:xfrm>
            <a:off x="3381808" y="122238"/>
            <a:ext cx="7958137" cy="1077912"/>
          </a:xfrm>
        </p:spPr>
        <p:txBody>
          <a:bodyPr/>
          <a:lstStyle/>
          <a:p>
            <a:r>
              <a:rPr lang="en-US" sz="3200" b="1" dirty="0"/>
              <a:t>Existing System</a:t>
            </a:r>
            <a:endParaRPr lang="en-IN" dirty="0"/>
          </a:p>
        </p:txBody>
      </p:sp>
      <p:sp>
        <p:nvSpPr>
          <p:cNvPr id="3" name="Content Placeholder 2">
            <a:extLst>
              <a:ext uri="{FF2B5EF4-FFF2-40B4-BE49-F238E27FC236}">
                <a16:creationId xmlns:a16="http://schemas.microsoft.com/office/drawing/2014/main" id="{B5D5778D-2B50-1A9A-8849-8249AA5F4838}"/>
              </a:ext>
            </a:extLst>
          </p:cNvPr>
          <p:cNvSpPr>
            <a:spLocks noGrp="1"/>
          </p:cNvSpPr>
          <p:nvPr>
            <p:ph idx="4294967295"/>
          </p:nvPr>
        </p:nvSpPr>
        <p:spPr>
          <a:xfrm>
            <a:off x="1389892" y="836902"/>
            <a:ext cx="9412215" cy="5898860"/>
          </a:xfrm>
        </p:spPr>
        <p:txBody>
          <a:bodyPr>
            <a:noAutofit/>
          </a:bodyPr>
          <a:lstStyle/>
          <a:p>
            <a:pPr algn="just">
              <a:lnSpc>
                <a:spcPct val="170000"/>
              </a:lnSpc>
            </a:pPr>
            <a:r>
              <a:rPr lang="en-US" sz="1800" dirty="0"/>
              <a:t>Optimization algorithms have been developed on the basis of spontaneously inspired theories with the option of the right solution for such goals.</a:t>
            </a:r>
          </a:p>
          <a:p>
            <a:pPr algn="just">
              <a:lnSpc>
                <a:spcPct val="170000"/>
              </a:lnSpc>
            </a:pPr>
            <a:r>
              <a:rPr lang="en-US" sz="1800" dirty="0"/>
              <a:t> Several optimization algorithms are </a:t>
            </a:r>
            <a:r>
              <a:rPr lang="en-US" sz="1800" dirty="0" err="1"/>
              <a:t>SwarmBased</a:t>
            </a:r>
            <a:r>
              <a:rPr lang="en-US" sz="1800" dirty="0"/>
              <a:t> Algorithms (SBAs) and Evolutionary Algorithms (EAs). Crow Search Algorithm (CSA) and Artificial Bee Colony (ABC)[5][6] Particle Swarm </a:t>
            </a:r>
            <a:r>
              <a:rPr lang="en-US" sz="1800" dirty="0" err="1"/>
              <a:t>Optimisation</a:t>
            </a:r>
            <a:r>
              <a:rPr lang="en-US" sz="1800" dirty="0"/>
              <a:t> (PSO). </a:t>
            </a:r>
          </a:p>
          <a:p>
            <a:pPr algn="just">
              <a:lnSpc>
                <a:spcPct val="170000"/>
              </a:lnSpc>
            </a:pPr>
            <a:r>
              <a:rPr lang="en-US" sz="1800" dirty="0"/>
              <a:t>Cuckoo Quest (CS) is also a type-inspired algorithm focused on the breeding technique of cuckoo birds for an increase in population. To keep fault frequencies and voltage variations within an acceptable range, a CS algorithm has been used to </a:t>
            </a:r>
            <a:r>
              <a:rPr lang="en-US" sz="1800" dirty="0" err="1"/>
              <a:t>minimise</a:t>
            </a:r>
            <a:r>
              <a:rPr lang="en-US" sz="1800" dirty="0"/>
              <a:t> individual power losses in a smart grid. </a:t>
            </a:r>
          </a:p>
          <a:p>
            <a:pPr algn="just">
              <a:lnSpc>
                <a:spcPct val="170000"/>
              </a:lnSpc>
            </a:pPr>
            <a:r>
              <a:rPr lang="en-US" sz="1800" dirty="0"/>
              <a:t>Such breeding </a:t>
            </a:r>
            <a:r>
              <a:rPr lang="en-US" sz="1800" dirty="0" err="1"/>
              <a:t>behaviour</a:t>
            </a:r>
            <a:r>
              <a:rPr lang="en-US" sz="1800" dirty="0"/>
              <a:t> was </a:t>
            </a:r>
            <a:r>
              <a:rPr lang="en-US" sz="1800" dirty="0" err="1"/>
              <a:t>idealised</a:t>
            </a:r>
            <a:r>
              <a:rPr lang="en-US" sz="1800" dirty="0"/>
              <a:t> in the Cuckoo hunt and thus multiple optimization problems could be discussed. [8, 9] as indicated above. </a:t>
            </a:r>
            <a:endParaRPr lang="en-IN" sz="1800" dirty="0"/>
          </a:p>
        </p:txBody>
      </p:sp>
    </p:spTree>
    <p:extLst>
      <p:ext uri="{BB962C8B-B14F-4D97-AF65-F5344CB8AC3E}">
        <p14:creationId xmlns:p14="http://schemas.microsoft.com/office/powerpoint/2010/main" val="3649654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A8B6B-F8F6-3748-C29C-3BC2876CA7A8}"/>
              </a:ext>
            </a:extLst>
          </p:cNvPr>
          <p:cNvSpPr>
            <a:spLocks noGrp="1"/>
          </p:cNvSpPr>
          <p:nvPr>
            <p:ph type="title" idx="4294967295"/>
          </p:nvPr>
        </p:nvSpPr>
        <p:spPr>
          <a:xfrm>
            <a:off x="3423372" y="93807"/>
            <a:ext cx="7958137" cy="1077912"/>
          </a:xfrm>
        </p:spPr>
        <p:txBody>
          <a:bodyPr/>
          <a:lstStyle/>
          <a:p>
            <a:r>
              <a:rPr lang="en-US" sz="3200" b="1" dirty="0"/>
              <a:t>Disadvantage</a:t>
            </a:r>
            <a:endParaRPr lang="en-IN" dirty="0"/>
          </a:p>
        </p:txBody>
      </p:sp>
      <p:sp>
        <p:nvSpPr>
          <p:cNvPr id="3" name="Content Placeholder 2">
            <a:extLst>
              <a:ext uri="{FF2B5EF4-FFF2-40B4-BE49-F238E27FC236}">
                <a16:creationId xmlns:a16="http://schemas.microsoft.com/office/drawing/2014/main" id="{D2E555DC-E9ED-0D3D-DC93-1C004B7E02A7}"/>
              </a:ext>
            </a:extLst>
          </p:cNvPr>
          <p:cNvSpPr>
            <a:spLocks noGrp="1"/>
          </p:cNvSpPr>
          <p:nvPr>
            <p:ph idx="4294967295"/>
          </p:nvPr>
        </p:nvSpPr>
        <p:spPr>
          <a:xfrm>
            <a:off x="1035627" y="706582"/>
            <a:ext cx="10120745" cy="6556663"/>
          </a:xfrm>
        </p:spPr>
        <p:txBody>
          <a:bodyPr>
            <a:normAutofit fontScale="47500" lnSpcReduction="20000"/>
          </a:bodyPr>
          <a:lstStyle/>
          <a:p>
            <a:pPr algn="just">
              <a:lnSpc>
                <a:spcPct val="170000"/>
              </a:lnSpc>
            </a:pPr>
            <a:r>
              <a:rPr lang="en-US" sz="3800" b="1" dirty="0"/>
              <a:t>Sensitivity to Initialization :</a:t>
            </a:r>
            <a:r>
              <a:rPr lang="en-US" sz="3800" dirty="0"/>
              <a:t>K-means clustering is highly sensitive to the initial placement of cluster centroids. If the centroids are not chosen well or randomly, it may lead to poor clustering results, which can affect the IDS’s ability to correctly classify malicious activity.</a:t>
            </a:r>
          </a:p>
          <a:p>
            <a:pPr algn="just">
              <a:lnSpc>
                <a:spcPct val="170000"/>
              </a:lnSpc>
            </a:pPr>
            <a:r>
              <a:rPr lang="en-US" sz="3800" b="1" dirty="0"/>
              <a:t>Assumption of Spherical Clusters :</a:t>
            </a:r>
            <a:r>
              <a:rPr lang="en-US" sz="3800" dirty="0"/>
              <a:t>K-means assumes that clusters are spherical (i.e., have a similar size and shape) and that the data is normally distributed. In intrusion detection, the patterns of normal and malicious activities are often complex and non-spherical, which could lead to improper clustering of attack data.</a:t>
            </a:r>
          </a:p>
          <a:p>
            <a:pPr algn="just">
              <a:lnSpc>
                <a:spcPct val="170000"/>
              </a:lnSpc>
            </a:pPr>
            <a:r>
              <a:rPr lang="en-US" sz="3800" b="1" dirty="0"/>
              <a:t>Handling of Outliers :</a:t>
            </a:r>
            <a:r>
              <a:rPr lang="en-US" sz="3800" dirty="0"/>
              <a:t>K-means is sensitive to outliers. Intrusion detection datasets often contain anomalies or outliers (such as rare or unknown attack patterns). These outliers can distort the cluster centroids and affect the accuracy of the intrusion detection system.</a:t>
            </a:r>
          </a:p>
          <a:p>
            <a:pPr algn="just">
              <a:lnSpc>
                <a:spcPct val="170000"/>
              </a:lnSpc>
            </a:pPr>
            <a:r>
              <a:rPr lang="en-US" sz="3800" b="1" dirty="0"/>
              <a:t>Cluster Shape Limitations :</a:t>
            </a:r>
            <a:r>
              <a:rPr lang="en-US" sz="3800" dirty="0"/>
              <a:t>K-means assumes that clusters have roughly the same size and density. However, intrusion data may contain clusters of varying sizes and densities. </a:t>
            </a:r>
            <a:endParaRPr lang="en-US" sz="3300" dirty="0"/>
          </a:p>
          <a:p>
            <a:endParaRPr lang="en-US" dirty="0"/>
          </a:p>
          <a:p>
            <a:endParaRPr lang="en-US" dirty="0"/>
          </a:p>
          <a:p>
            <a:endParaRPr lang="en-IN" dirty="0"/>
          </a:p>
        </p:txBody>
      </p:sp>
    </p:spTree>
    <p:extLst>
      <p:ext uri="{BB962C8B-B14F-4D97-AF65-F5344CB8AC3E}">
        <p14:creationId xmlns:p14="http://schemas.microsoft.com/office/powerpoint/2010/main" val="2941279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DBA7A-F028-D6E4-BFDC-3242CD9E50B5}"/>
              </a:ext>
            </a:extLst>
          </p:cNvPr>
          <p:cNvSpPr>
            <a:spLocks noGrp="1"/>
          </p:cNvSpPr>
          <p:nvPr>
            <p:ph type="title" idx="4294967295"/>
          </p:nvPr>
        </p:nvSpPr>
        <p:spPr>
          <a:xfrm>
            <a:off x="3350636" y="163801"/>
            <a:ext cx="7958137" cy="1077912"/>
          </a:xfrm>
        </p:spPr>
        <p:txBody>
          <a:bodyPr/>
          <a:lstStyle/>
          <a:p>
            <a:r>
              <a:rPr lang="en-US" sz="3200" b="1" dirty="0"/>
              <a:t>PROPOSED SYSTEM :</a:t>
            </a:r>
            <a:endParaRPr lang="en-IN" dirty="0"/>
          </a:p>
        </p:txBody>
      </p:sp>
      <p:sp>
        <p:nvSpPr>
          <p:cNvPr id="3" name="Content Placeholder 2">
            <a:extLst>
              <a:ext uri="{FF2B5EF4-FFF2-40B4-BE49-F238E27FC236}">
                <a16:creationId xmlns:a16="http://schemas.microsoft.com/office/drawing/2014/main" id="{EAF92629-2031-97BB-C2C1-D8353709E937}"/>
              </a:ext>
            </a:extLst>
          </p:cNvPr>
          <p:cNvSpPr>
            <a:spLocks noGrp="1"/>
          </p:cNvSpPr>
          <p:nvPr>
            <p:ph idx="4294967295"/>
          </p:nvPr>
        </p:nvSpPr>
        <p:spPr>
          <a:xfrm>
            <a:off x="1026210" y="732559"/>
            <a:ext cx="10139580" cy="6044768"/>
          </a:xfrm>
        </p:spPr>
        <p:txBody>
          <a:bodyPr>
            <a:noAutofit/>
          </a:bodyPr>
          <a:lstStyle/>
          <a:p>
            <a:pPr algn="just">
              <a:lnSpc>
                <a:spcPct val="150000"/>
              </a:lnSpc>
            </a:pPr>
            <a:r>
              <a:rPr lang="en-US" sz="1800" dirty="0"/>
              <a:t>K-means is one of the most unsupervised learning algorithms to overcome the well know clustering problem. This method is a simple and straightforward way to classify a particular data set in some fixed </a:t>
            </a:r>
            <a:r>
              <a:rPr lang="en-US" sz="1800" dirty="0" err="1"/>
              <a:t>apriori</a:t>
            </a:r>
            <a:r>
              <a:rPr lang="en-US" sz="1800" dirty="0"/>
              <a:t> clusters (assume k clusters). </a:t>
            </a:r>
          </a:p>
          <a:p>
            <a:pPr algn="just">
              <a:lnSpc>
                <a:spcPct val="150000"/>
              </a:lnSpc>
            </a:pPr>
            <a:r>
              <a:rPr lang="en-US" sz="1800" dirty="0"/>
              <a:t>K centers, one for each cluster, are defined as the position with respect. Due to different locations, these centers should be placed in a smart manner. Therefore, it is easier to isolate them from each other as far as possible. </a:t>
            </a:r>
          </a:p>
          <a:p>
            <a:pPr algn="just">
              <a:lnSpc>
                <a:spcPct val="150000"/>
              </a:lnSpc>
            </a:pPr>
            <a:r>
              <a:rPr lang="en-US" sz="1800" dirty="0"/>
              <a:t>The next move is to make each data set point and link it to the nearest location. If no element is in progress, it completes the first stage and an early age is completed. We need k new centroids to be re-calculated as </a:t>
            </a:r>
            <a:r>
              <a:rPr lang="en-US" sz="1800" dirty="0" err="1"/>
              <a:t>barycenters</a:t>
            </a:r>
            <a:r>
              <a:rPr lang="en-US" sz="1800" dirty="0"/>
              <a:t> from the clusters resulting from the previous step. </a:t>
            </a:r>
          </a:p>
          <a:p>
            <a:pPr algn="just">
              <a:lnSpc>
                <a:spcPct val="150000"/>
              </a:lnSpc>
            </a:pPr>
            <a:r>
              <a:rPr lang="en-US" sz="1800" dirty="0"/>
              <a:t>When we have these new centers, a new connection between the same data sets and the next new center is needed. This has built a loop. In this loop we will find that the K centers change their position step by step before changes are no longer made or, in other words, centers are no longer moving. </a:t>
            </a:r>
            <a:endParaRPr lang="en-IN" sz="1800" dirty="0"/>
          </a:p>
        </p:txBody>
      </p:sp>
    </p:spTree>
    <p:extLst>
      <p:ext uri="{BB962C8B-B14F-4D97-AF65-F5344CB8AC3E}">
        <p14:creationId xmlns:p14="http://schemas.microsoft.com/office/powerpoint/2010/main" val="2395896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75702B-95B6-F60F-4C4E-79321B734366}"/>
              </a:ext>
            </a:extLst>
          </p:cNvPr>
          <p:cNvSpPr>
            <a:spLocks noGrp="1"/>
          </p:cNvSpPr>
          <p:nvPr>
            <p:ph type="title" idx="4294967295"/>
          </p:nvPr>
        </p:nvSpPr>
        <p:spPr>
          <a:xfrm>
            <a:off x="3371418" y="0"/>
            <a:ext cx="7958137" cy="1077912"/>
          </a:xfrm>
        </p:spPr>
        <p:txBody>
          <a:bodyPr/>
          <a:lstStyle/>
          <a:p>
            <a:r>
              <a:rPr lang="en-US" sz="3200" b="1" dirty="0"/>
              <a:t>Advantage</a:t>
            </a:r>
            <a:endParaRPr lang="en-IN" dirty="0"/>
          </a:p>
        </p:txBody>
      </p:sp>
      <p:sp>
        <p:nvSpPr>
          <p:cNvPr id="3" name="Content Placeholder 2">
            <a:extLst>
              <a:ext uri="{FF2B5EF4-FFF2-40B4-BE49-F238E27FC236}">
                <a16:creationId xmlns:a16="http://schemas.microsoft.com/office/drawing/2014/main" id="{F5E3ACA7-1068-D96F-9E2E-E9755CD2928E}"/>
              </a:ext>
            </a:extLst>
          </p:cNvPr>
          <p:cNvSpPr>
            <a:spLocks noGrp="1"/>
          </p:cNvSpPr>
          <p:nvPr>
            <p:ph idx="4294967295"/>
          </p:nvPr>
        </p:nvSpPr>
        <p:spPr>
          <a:xfrm>
            <a:off x="1007917" y="415638"/>
            <a:ext cx="10321638" cy="6681354"/>
          </a:xfrm>
        </p:spPr>
        <p:txBody>
          <a:bodyPr>
            <a:normAutofit fontScale="77500" lnSpcReduction="20000"/>
          </a:bodyPr>
          <a:lstStyle/>
          <a:p>
            <a:pPr algn="just">
              <a:lnSpc>
                <a:spcPct val="160000"/>
              </a:lnSpc>
            </a:pPr>
            <a:r>
              <a:rPr lang="en-US" sz="2300" b="1" dirty="0"/>
              <a:t>Simple and Easy to Implement :K-means</a:t>
            </a:r>
            <a:r>
              <a:rPr lang="en-US" sz="2300" dirty="0"/>
              <a:t> is relatively simple and easy to understand. It’s a well-known algorithm with straightforward implementation, which can be a major advantage in developing an IDS. It doesn’t require complex parameter tuning or specialized expertise to set up.</a:t>
            </a:r>
          </a:p>
          <a:p>
            <a:pPr algn="just">
              <a:lnSpc>
                <a:spcPct val="160000"/>
              </a:lnSpc>
            </a:pPr>
            <a:r>
              <a:rPr lang="en-US" sz="2300" b="1" dirty="0"/>
              <a:t>Scalability :K-means</a:t>
            </a:r>
            <a:r>
              <a:rPr lang="en-US" sz="2300" dirty="0"/>
              <a:t> scales well with large numbers of data points, which is often necessary in intrusion detection, where traffic logs or network behavior can be vast. By dividing data into clusters, K-means can handle larger datasets more efficiently compared to more complex algorithms.</a:t>
            </a:r>
          </a:p>
          <a:p>
            <a:pPr algn="just">
              <a:lnSpc>
                <a:spcPct val="160000"/>
              </a:lnSpc>
            </a:pPr>
            <a:r>
              <a:rPr lang="en-US" sz="2300" b="1" dirty="0"/>
              <a:t>Helps with Pattern Recognition :K-means</a:t>
            </a:r>
            <a:r>
              <a:rPr lang="en-US" sz="2300" dirty="0"/>
              <a:t> can automatically group similar data points together, allowing it to detect unusual patterns in network traffic. This is valuable for identifying unusual activity (anomalies) or deviations from normal behavior, which are characteristic of intrusions or attacks.</a:t>
            </a:r>
          </a:p>
          <a:p>
            <a:pPr algn="just">
              <a:lnSpc>
                <a:spcPct val="160000"/>
              </a:lnSpc>
            </a:pPr>
            <a:r>
              <a:rPr lang="en-US" sz="2300" b="1" dirty="0"/>
              <a:t>Quick Anomaly Detection :</a:t>
            </a:r>
            <a:r>
              <a:rPr lang="en-US" sz="2300" dirty="0"/>
              <a:t>Once trained, the K-means model can quickly classify new incoming data as belonging to a specific cluster (either normal or anomalous). This makes it suitable for real-time intrusion detection, as it can detect and flag abnormal traffic patterns promptly.</a:t>
            </a:r>
          </a:p>
          <a:p>
            <a:pPr algn="just">
              <a:lnSpc>
                <a:spcPct val="160000"/>
              </a:lnSpc>
            </a:pPr>
            <a:endParaRPr lang="en-US" sz="2100" dirty="0"/>
          </a:p>
          <a:p>
            <a:endParaRPr lang="en-US" dirty="0"/>
          </a:p>
          <a:p>
            <a:endParaRPr lang="en-US" dirty="0"/>
          </a:p>
          <a:p>
            <a:endParaRPr lang="en-IN" dirty="0"/>
          </a:p>
        </p:txBody>
      </p:sp>
    </p:spTree>
    <p:extLst>
      <p:ext uri="{BB962C8B-B14F-4D97-AF65-F5344CB8AC3E}">
        <p14:creationId xmlns:p14="http://schemas.microsoft.com/office/powerpoint/2010/main" val="2690867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15734-86D6-891F-4EB3-445DFD03A0DA}"/>
              </a:ext>
            </a:extLst>
          </p:cNvPr>
          <p:cNvSpPr>
            <a:spLocks noGrp="1"/>
          </p:cNvSpPr>
          <p:nvPr>
            <p:ph type="title" idx="4294967295"/>
          </p:nvPr>
        </p:nvSpPr>
        <p:spPr>
          <a:xfrm>
            <a:off x="3361026" y="153411"/>
            <a:ext cx="7958137" cy="1077912"/>
          </a:xfrm>
        </p:spPr>
        <p:txBody>
          <a:bodyPr/>
          <a:lstStyle/>
          <a:p>
            <a:r>
              <a:rPr lang="en-US" sz="3200" b="1" dirty="0"/>
              <a:t>Introduction</a:t>
            </a:r>
            <a:endParaRPr lang="en-IN" dirty="0"/>
          </a:p>
        </p:txBody>
      </p:sp>
      <p:sp>
        <p:nvSpPr>
          <p:cNvPr id="3" name="Content Placeholder 2">
            <a:extLst>
              <a:ext uri="{FF2B5EF4-FFF2-40B4-BE49-F238E27FC236}">
                <a16:creationId xmlns:a16="http://schemas.microsoft.com/office/drawing/2014/main" id="{A9AF07AE-5691-D4FA-4B99-D8A04C01CD42}"/>
              </a:ext>
            </a:extLst>
          </p:cNvPr>
          <p:cNvSpPr>
            <a:spLocks noGrp="1"/>
          </p:cNvSpPr>
          <p:nvPr>
            <p:ph idx="4294967295"/>
          </p:nvPr>
        </p:nvSpPr>
        <p:spPr>
          <a:xfrm>
            <a:off x="1248857" y="701819"/>
            <a:ext cx="9694285" cy="5709372"/>
          </a:xfrm>
        </p:spPr>
        <p:txBody>
          <a:bodyPr>
            <a:noAutofit/>
          </a:bodyPr>
          <a:lstStyle/>
          <a:p>
            <a:pPr algn="just">
              <a:lnSpc>
                <a:spcPct val="150000"/>
              </a:lnSpc>
            </a:pPr>
            <a:r>
              <a:rPr lang="en-US" sz="1800" dirty="0"/>
              <a:t>In recent years, the number of smart app users has grown exponentially. Network traffic has grown considerably. This extension has posed a host of safety concerns, including numerous possible or unexplained network assaults.</a:t>
            </a:r>
          </a:p>
          <a:p>
            <a:pPr algn="just">
              <a:lnSpc>
                <a:spcPct val="150000"/>
              </a:lnSpc>
            </a:pPr>
            <a:r>
              <a:rPr lang="en-US" sz="1800" dirty="0"/>
              <a:t> Efforts and activities to </a:t>
            </a:r>
            <a:r>
              <a:rPr lang="en-US" sz="1800" dirty="0" err="1"/>
              <a:t>jeopardise</a:t>
            </a:r>
            <a:r>
              <a:rPr lang="en-US" sz="1800" dirty="0"/>
              <a:t> the security, integrity and/or functionality of a device or network can be identified as intrusions. IDS is one of the better techniques to track threats, as it involves a software or hardware device that tracks, measures and </a:t>
            </a:r>
            <a:r>
              <a:rPr lang="en-US" sz="1800" dirty="0" err="1"/>
              <a:t>recognises</a:t>
            </a:r>
            <a:r>
              <a:rPr lang="en-US" sz="1800" dirty="0"/>
              <a:t> continuous incidents both within and outside the network[1].</a:t>
            </a:r>
          </a:p>
          <a:p>
            <a:pPr algn="just">
              <a:lnSpc>
                <a:spcPct val="150000"/>
              </a:lnSpc>
            </a:pPr>
            <a:r>
              <a:rPr lang="en-US" sz="1800" dirty="0"/>
              <a:t> There are several ways of identification used by the IDS. The scheme or signature is compared with past incidents to identify existing threats in the identification of signatures. </a:t>
            </a:r>
          </a:p>
          <a:p>
            <a:pPr algn="just">
              <a:lnSpc>
                <a:spcPct val="150000"/>
              </a:lnSpc>
            </a:pPr>
            <a:r>
              <a:rPr lang="en-US" sz="1800" dirty="0"/>
              <a:t>It is helpful to identify the threats already known, but it does not help to spot new threats, threats or hidden  threats. Another method of detection is unusual detection, which compares the definition or characteristics of normal </a:t>
            </a:r>
            <a:r>
              <a:rPr lang="en-US" sz="1800" dirty="0" err="1"/>
              <a:t>behaviour</a:t>
            </a:r>
            <a:r>
              <a:rPr lang="en-US" sz="1800" dirty="0"/>
              <a:t> with the abnormality of the event[2]. </a:t>
            </a:r>
            <a:endParaRPr lang="en-IN" sz="1800" dirty="0"/>
          </a:p>
        </p:txBody>
      </p:sp>
    </p:spTree>
    <p:extLst>
      <p:ext uri="{BB962C8B-B14F-4D97-AF65-F5344CB8AC3E}">
        <p14:creationId xmlns:p14="http://schemas.microsoft.com/office/powerpoint/2010/main" val="1341642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F71C5B-746F-DF4C-CB60-A8DB15CA0B24}"/>
              </a:ext>
            </a:extLst>
          </p:cNvPr>
          <p:cNvSpPr>
            <a:spLocks noGrp="1"/>
          </p:cNvSpPr>
          <p:nvPr>
            <p:ph idx="4294967295"/>
          </p:nvPr>
        </p:nvSpPr>
        <p:spPr>
          <a:xfrm>
            <a:off x="1243661" y="296574"/>
            <a:ext cx="9833047" cy="5989926"/>
          </a:xfrm>
        </p:spPr>
        <p:txBody>
          <a:bodyPr>
            <a:noAutofit/>
          </a:bodyPr>
          <a:lstStyle/>
          <a:p>
            <a:pPr algn="just">
              <a:lnSpc>
                <a:spcPct val="150000"/>
              </a:lnSpc>
            </a:pPr>
            <a:r>
              <a:rPr lang="en-US" sz="1800" dirty="0"/>
              <a:t>Clustering is carried out in a variety of implementation fields, such as genetics, security, market analytics and social media-market analysis. Clustering can be classified into two categories: hard and gentle.</a:t>
            </a:r>
          </a:p>
          <a:p>
            <a:pPr algn="just">
              <a:lnSpc>
                <a:spcPct val="150000"/>
              </a:lnSpc>
            </a:pPr>
            <a:r>
              <a:rPr lang="en-US" sz="1800" dirty="0"/>
              <a:t> The same variable may only be part of a single cluster in hard clustering. During soft clustering, the same individual will belong to separate clusters. Cluster algorithms are </a:t>
            </a:r>
            <a:r>
              <a:rPr lang="en-US" sz="1800" dirty="0" err="1"/>
              <a:t>categorised</a:t>
            </a:r>
            <a:r>
              <a:rPr lang="en-US" sz="1800" dirty="0"/>
              <a:t> into two categories: partial and hierarchical. Clusters are classified into classes by dividing data structures into partition algorithms. </a:t>
            </a:r>
          </a:p>
          <a:p>
            <a:pPr algn="just">
              <a:lnSpc>
                <a:spcPct val="150000"/>
              </a:lnSpc>
            </a:pPr>
            <a:r>
              <a:rPr lang="en-US" sz="1800" dirty="0"/>
              <a:t>Hierarchical clustering algorithms form clusters of data objects by hierarchical decomposition. K-means algorithm clusters are one of the classified algorithms and are general and commonly used because of their simplicity and efficiency[3,4]. </a:t>
            </a:r>
          </a:p>
          <a:p>
            <a:pPr algn="just">
              <a:lnSpc>
                <a:spcPct val="150000"/>
              </a:lnSpc>
            </a:pPr>
            <a:r>
              <a:rPr lang="en-US" sz="1800" dirty="0"/>
              <a:t>Optimization algorithms have been developed on the basis of spontaneously inspired theories with the option of the right solution for such goals. Several optimization algorithms are </a:t>
            </a:r>
            <a:r>
              <a:rPr lang="en-US" sz="1800" dirty="0" err="1"/>
              <a:t>SwarmBased</a:t>
            </a:r>
            <a:r>
              <a:rPr lang="en-US" sz="1800" dirty="0"/>
              <a:t> Algorithms (SBAs) and Evolutionary Algorithms (EAs). </a:t>
            </a:r>
            <a:endParaRPr lang="en-IN" sz="1800" dirty="0"/>
          </a:p>
        </p:txBody>
      </p:sp>
    </p:spTree>
    <p:extLst>
      <p:ext uri="{BB962C8B-B14F-4D97-AF65-F5344CB8AC3E}">
        <p14:creationId xmlns:p14="http://schemas.microsoft.com/office/powerpoint/2010/main" val="4076395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6927F-E344-F303-ACB1-F8849FC1873E}"/>
              </a:ext>
            </a:extLst>
          </p:cNvPr>
          <p:cNvSpPr>
            <a:spLocks noGrp="1"/>
          </p:cNvSpPr>
          <p:nvPr>
            <p:ph type="title" idx="4294967295"/>
          </p:nvPr>
        </p:nvSpPr>
        <p:spPr>
          <a:xfrm>
            <a:off x="3381809" y="269081"/>
            <a:ext cx="7958137" cy="1077912"/>
          </a:xfrm>
        </p:spPr>
        <p:txBody>
          <a:bodyPr/>
          <a:lstStyle/>
          <a:p>
            <a:r>
              <a:rPr lang="en-IN" sz="3200" b="1" dirty="0"/>
              <a:t>MODULES</a:t>
            </a:r>
            <a:endParaRPr lang="en-IN" dirty="0"/>
          </a:p>
        </p:txBody>
      </p:sp>
      <p:sp>
        <p:nvSpPr>
          <p:cNvPr id="3" name="Content Placeholder 2">
            <a:extLst>
              <a:ext uri="{FF2B5EF4-FFF2-40B4-BE49-F238E27FC236}">
                <a16:creationId xmlns:a16="http://schemas.microsoft.com/office/drawing/2014/main" id="{4EB81950-3E60-EB10-97BD-AEE5E759BE94}"/>
              </a:ext>
            </a:extLst>
          </p:cNvPr>
          <p:cNvSpPr>
            <a:spLocks noGrp="1"/>
          </p:cNvSpPr>
          <p:nvPr>
            <p:ph idx="4294967295"/>
          </p:nvPr>
        </p:nvSpPr>
        <p:spPr>
          <a:xfrm>
            <a:off x="1860406" y="1170564"/>
            <a:ext cx="7796212" cy="3997325"/>
          </a:xfrm>
        </p:spPr>
        <p:txBody>
          <a:bodyPr>
            <a:normAutofit/>
          </a:bodyPr>
          <a:lstStyle/>
          <a:p>
            <a:r>
              <a:rPr lang="en-US" b="1" dirty="0"/>
              <a:t>Data Collection Module</a:t>
            </a:r>
          </a:p>
          <a:p>
            <a:r>
              <a:rPr lang="en-US" b="1" dirty="0"/>
              <a:t>Data Preprocessing Module</a:t>
            </a:r>
          </a:p>
          <a:p>
            <a:r>
              <a:rPr lang="en-US" b="1" dirty="0"/>
              <a:t>Feature Engineering Module</a:t>
            </a:r>
          </a:p>
          <a:p>
            <a:r>
              <a:rPr lang="en-US" b="1" dirty="0"/>
              <a:t>K-means Clustering Module</a:t>
            </a:r>
          </a:p>
          <a:p>
            <a:endParaRPr lang="en-US" b="1" dirty="0"/>
          </a:p>
          <a:p>
            <a:endParaRPr lang="en-IN" dirty="0"/>
          </a:p>
        </p:txBody>
      </p:sp>
    </p:spTree>
    <p:extLst>
      <p:ext uri="{BB962C8B-B14F-4D97-AF65-F5344CB8AC3E}">
        <p14:creationId xmlns:p14="http://schemas.microsoft.com/office/powerpoint/2010/main" val="11105048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19600-89FE-2A5D-7C1C-C56A97E991AF}"/>
              </a:ext>
            </a:extLst>
          </p:cNvPr>
          <p:cNvSpPr>
            <a:spLocks noGrp="1"/>
          </p:cNvSpPr>
          <p:nvPr>
            <p:ph type="title" idx="4294967295"/>
          </p:nvPr>
        </p:nvSpPr>
        <p:spPr>
          <a:xfrm>
            <a:off x="3392199" y="0"/>
            <a:ext cx="7958137" cy="1077912"/>
          </a:xfrm>
        </p:spPr>
        <p:txBody>
          <a:bodyPr/>
          <a:lstStyle/>
          <a:p>
            <a:r>
              <a:rPr lang="en-US" b="1" dirty="0"/>
              <a:t>Data Collection Module</a:t>
            </a:r>
            <a:br>
              <a:rPr lang="en-US" b="1" dirty="0"/>
            </a:br>
            <a:endParaRPr lang="en-IN" dirty="0"/>
          </a:p>
        </p:txBody>
      </p:sp>
      <p:sp>
        <p:nvSpPr>
          <p:cNvPr id="3" name="Content Placeholder 2">
            <a:extLst>
              <a:ext uri="{FF2B5EF4-FFF2-40B4-BE49-F238E27FC236}">
                <a16:creationId xmlns:a16="http://schemas.microsoft.com/office/drawing/2014/main" id="{F903C2DF-BCA0-0E07-C1CD-610D475F7E5B}"/>
              </a:ext>
            </a:extLst>
          </p:cNvPr>
          <p:cNvSpPr>
            <a:spLocks noGrp="1"/>
          </p:cNvSpPr>
          <p:nvPr>
            <p:ph idx="4294967295"/>
          </p:nvPr>
        </p:nvSpPr>
        <p:spPr>
          <a:xfrm>
            <a:off x="1009650" y="579148"/>
            <a:ext cx="10172700" cy="6725661"/>
          </a:xfrm>
        </p:spPr>
        <p:txBody>
          <a:bodyPr>
            <a:normAutofit fontScale="32500" lnSpcReduction="20000"/>
          </a:bodyPr>
          <a:lstStyle/>
          <a:p>
            <a:pPr algn="just">
              <a:lnSpc>
                <a:spcPct val="170000"/>
              </a:lnSpc>
              <a:buFont typeface="Arial" panose="020B0604020202020204" pitchFamily="34" charset="0"/>
              <a:buChar char="•"/>
            </a:pPr>
            <a:r>
              <a:rPr lang="en-US" sz="5500" b="1" dirty="0"/>
              <a:t>Purpose:</a:t>
            </a:r>
            <a:r>
              <a:rPr lang="en-US" sz="5500" dirty="0"/>
              <a:t> Collect and gather data from various sources, such as network traffic, system logs, or firewall logs.</a:t>
            </a:r>
          </a:p>
          <a:p>
            <a:pPr algn="just">
              <a:lnSpc>
                <a:spcPct val="170000"/>
              </a:lnSpc>
              <a:buFont typeface="Arial" panose="020B0604020202020204" pitchFamily="34" charset="0"/>
              <a:buChar char="•"/>
            </a:pPr>
            <a:r>
              <a:rPr lang="en-US" sz="5500" b="1" dirty="0"/>
              <a:t>Description:</a:t>
            </a:r>
            <a:r>
              <a:rPr lang="en-US" sz="5500" dirty="0"/>
              <a:t> The first step in building an IDS is to collect raw data that represents network activity or system behavior. This could include information like:</a:t>
            </a:r>
          </a:p>
          <a:p>
            <a:pPr marL="742950" lvl="1" indent="-285750" algn="just">
              <a:lnSpc>
                <a:spcPct val="170000"/>
              </a:lnSpc>
              <a:buFont typeface="Arial" panose="020B0604020202020204" pitchFamily="34" charset="0"/>
              <a:buChar char="•"/>
            </a:pPr>
            <a:r>
              <a:rPr lang="en-US" sz="5500" dirty="0"/>
              <a:t>IP addresses</a:t>
            </a:r>
          </a:p>
          <a:p>
            <a:pPr marL="742950" lvl="1" indent="-285750" algn="just">
              <a:lnSpc>
                <a:spcPct val="170000"/>
              </a:lnSpc>
              <a:buFont typeface="Arial" panose="020B0604020202020204" pitchFamily="34" charset="0"/>
              <a:buChar char="•"/>
            </a:pPr>
            <a:r>
              <a:rPr lang="en-US" sz="5500" dirty="0"/>
              <a:t>Port numbers</a:t>
            </a:r>
          </a:p>
          <a:p>
            <a:pPr marL="742950" lvl="1" indent="-285750" algn="just">
              <a:lnSpc>
                <a:spcPct val="170000"/>
              </a:lnSpc>
              <a:buFont typeface="Arial" panose="020B0604020202020204" pitchFamily="34" charset="0"/>
              <a:buChar char="•"/>
            </a:pPr>
            <a:r>
              <a:rPr lang="en-US" sz="5500" dirty="0"/>
              <a:t>Packet sizes</a:t>
            </a:r>
          </a:p>
          <a:p>
            <a:pPr marL="742950" lvl="1" indent="-285750" algn="just">
              <a:lnSpc>
                <a:spcPct val="170000"/>
              </a:lnSpc>
              <a:buFont typeface="Arial" panose="020B0604020202020204" pitchFamily="34" charset="0"/>
              <a:buChar char="•"/>
            </a:pPr>
            <a:r>
              <a:rPr lang="en-US" sz="5500" dirty="0"/>
              <a:t>Protocol types</a:t>
            </a:r>
          </a:p>
          <a:p>
            <a:pPr marL="742950" lvl="1" indent="-285750" algn="just">
              <a:lnSpc>
                <a:spcPct val="170000"/>
              </a:lnSpc>
              <a:buFont typeface="Arial" panose="020B0604020202020204" pitchFamily="34" charset="0"/>
              <a:buChar char="•"/>
            </a:pPr>
            <a:r>
              <a:rPr lang="en-US" sz="5500" dirty="0"/>
              <a:t>Timestamp data</a:t>
            </a:r>
          </a:p>
          <a:p>
            <a:pPr marL="742950" lvl="1" indent="-285750" algn="just">
              <a:lnSpc>
                <a:spcPct val="170000"/>
              </a:lnSpc>
              <a:buFont typeface="Arial" panose="020B0604020202020204" pitchFamily="34" charset="0"/>
              <a:buChar char="•"/>
            </a:pPr>
            <a:r>
              <a:rPr lang="en-US" sz="5500" dirty="0"/>
              <a:t>System resource usage</a:t>
            </a:r>
          </a:p>
          <a:p>
            <a:pPr algn="just">
              <a:lnSpc>
                <a:spcPct val="170000"/>
              </a:lnSpc>
              <a:buFont typeface="Arial" panose="020B0604020202020204" pitchFamily="34" charset="0"/>
              <a:buChar char="•"/>
            </a:pPr>
            <a:r>
              <a:rPr lang="en-US" sz="5500" b="1" dirty="0"/>
              <a:t>Techniques:</a:t>
            </a:r>
            <a:r>
              <a:rPr lang="en-US" sz="5500" dirty="0"/>
              <a:t> This module might use packet sniffing tools (like Wireshark or </a:t>
            </a:r>
            <a:r>
              <a:rPr lang="en-US" sz="5500" dirty="0" err="1"/>
              <a:t>tcpdump</a:t>
            </a:r>
            <a:r>
              <a:rPr lang="en-US" sz="5500" dirty="0"/>
              <a:t>) or integrate with other monitoring systems to collect data</a:t>
            </a:r>
            <a:r>
              <a:rPr lang="en-US" sz="3800" dirty="0"/>
              <a:t>.</a:t>
            </a:r>
          </a:p>
          <a:p>
            <a:endParaRPr lang="en-IN" dirty="0"/>
          </a:p>
        </p:txBody>
      </p:sp>
    </p:spTree>
    <p:extLst>
      <p:ext uri="{BB962C8B-B14F-4D97-AF65-F5344CB8AC3E}">
        <p14:creationId xmlns:p14="http://schemas.microsoft.com/office/powerpoint/2010/main" val="24327795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3A12E-712C-A1B3-2498-29422E02D3EA}"/>
              </a:ext>
            </a:extLst>
          </p:cNvPr>
          <p:cNvSpPr>
            <a:spLocks noGrp="1"/>
          </p:cNvSpPr>
          <p:nvPr>
            <p:ph type="title" idx="4294967295"/>
          </p:nvPr>
        </p:nvSpPr>
        <p:spPr>
          <a:xfrm>
            <a:off x="3444154" y="80674"/>
            <a:ext cx="7958137" cy="1077912"/>
          </a:xfrm>
        </p:spPr>
        <p:txBody>
          <a:bodyPr/>
          <a:lstStyle/>
          <a:p>
            <a:r>
              <a:rPr lang="en-US" b="1" dirty="0"/>
              <a:t>Data Preprocessing Module</a:t>
            </a:r>
            <a:br>
              <a:rPr lang="en-US" b="1" dirty="0"/>
            </a:br>
            <a:endParaRPr lang="en-IN" dirty="0"/>
          </a:p>
        </p:txBody>
      </p:sp>
      <p:sp>
        <p:nvSpPr>
          <p:cNvPr id="3" name="Content Placeholder 2">
            <a:extLst>
              <a:ext uri="{FF2B5EF4-FFF2-40B4-BE49-F238E27FC236}">
                <a16:creationId xmlns:a16="http://schemas.microsoft.com/office/drawing/2014/main" id="{FCB6903E-6C66-BC2A-CEFF-4243A568E147}"/>
              </a:ext>
            </a:extLst>
          </p:cNvPr>
          <p:cNvSpPr>
            <a:spLocks noGrp="1"/>
          </p:cNvSpPr>
          <p:nvPr>
            <p:ph idx="4294967295"/>
          </p:nvPr>
        </p:nvSpPr>
        <p:spPr>
          <a:xfrm>
            <a:off x="1248857" y="732992"/>
            <a:ext cx="9694285" cy="6332825"/>
          </a:xfrm>
        </p:spPr>
        <p:txBody>
          <a:bodyPr>
            <a:normAutofit fontScale="92500" lnSpcReduction="20000"/>
          </a:bodyPr>
          <a:lstStyle/>
          <a:p>
            <a:pPr algn="just">
              <a:lnSpc>
                <a:spcPct val="170000"/>
              </a:lnSpc>
              <a:buFont typeface="Arial" panose="020B0604020202020204" pitchFamily="34" charset="0"/>
              <a:buChar char="•"/>
            </a:pPr>
            <a:r>
              <a:rPr lang="en-US" b="1" dirty="0"/>
              <a:t>Purpose:</a:t>
            </a:r>
            <a:r>
              <a:rPr lang="en-US" dirty="0"/>
              <a:t> Preprocess raw data to ensure it's in a suitable format for clustering and anomaly detection.</a:t>
            </a:r>
          </a:p>
          <a:p>
            <a:pPr algn="just">
              <a:lnSpc>
                <a:spcPct val="170000"/>
              </a:lnSpc>
              <a:buFont typeface="Arial" panose="020B0604020202020204" pitchFamily="34" charset="0"/>
              <a:buChar char="•"/>
            </a:pPr>
            <a:r>
              <a:rPr lang="en-US" b="1" dirty="0"/>
              <a:t>Description:</a:t>
            </a:r>
            <a:r>
              <a:rPr lang="en-US" dirty="0"/>
              <a:t> Raw data collected from the network or system is often noisy, incomplete, or unstructured. Preprocessing tasks include:</a:t>
            </a:r>
          </a:p>
          <a:p>
            <a:pPr marL="742950" lvl="1" indent="-285750" algn="just">
              <a:lnSpc>
                <a:spcPct val="170000"/>
              </a:lnSpc>
              <a:buFont typeface="Arial" panose="020B0604020202020204" pitchFamily="34" charset="0"/>
              <a:buChar char="•"/>
            </a:pPr>
            <a:r>
              <a:rPr lang="en-US" b="1" dirty="0"/>
              <a:t>Cleaning</a:t>
            </a:r>
            <a:r>
              <a:rPr lang="en-US" dirty="0"/>
              <a:t>: Handling missing values, correcting errors, or filtering out irrelevant data.</a:t>
            </a:r>
          </a:p>
          <a:p>
            <a:pPr marL="742950" lvl="1" indent="-285750" algn="just">
              <a:lnSpc>
                <a:spcPct val="170000"/>
              </a:lnSpc>
              <a:buFont typeface="Arial" panose="020B0604020202020204" pitchFamily="34" charset="0"/>
              <a:buChar char="•"/>
            </a:pPr>
            <a:r>
              <a:rPr lang="en-US" b="1" dirty="0"/>
              <a:t>Normalization/Standardization</a:t>
            </a:r>
            <a:r>
              <a:rPr lang="en-US" dirty="0"/>
              <a:t>: Scaling features to a standard range (e.g., 0-1 or Z-score normalization) to ensure that variables with different units (e.g., IP addresses, packet sizes) are comparable.</a:t>
            </a:r>
          </a:p>
          <a:p>
            <a:pPr marL="742950" lvl="1" indent="-285750" algn="just">
              <a:lnSpc>
                <a:spcPct val="170000"/>
              </a:lnSpc>
              <a:buFont typeface="Arial" panose="020B0604020202020204" pitchFamily="34" charset="0"/>
              <a:buChar char="•"/>
            </a:pPr>
            <a:r>
              <a:rPr lang="en-US" b="1" dirty="0"/>
              <a:t>Feature Selection/Extraction</a:t>
            </a:r>
            <a:r>
              <a:rPr lang="en-US" dirty="0"/>
              <a:t>: Identifying and selecting the most relevant features (e.g., time, number of bytes transferred) for clustering or creating new features that may improve clustering performance.</a:t>
            </a:r>
          </a:p>
          <a:p>
            <a:pPr marL="742950" lvl="1" indent="-285750" algn="just">
              <a:lnSpc>
                <a:spcPct val="170000"/>
              </a:lnSpc>
              <a:buFont typeface="Arial" panose="020B0604020202020204" pitchFamily="34" charset="0"/>
              <a:buChar char="•"/>
            </a:pPr>
            <a:r>
              <a:rPr lang="en-US" b="1" dirty="0"/>
              <a:t>Categorical Encoding</a:t>
            </a:r>
            <a:r>
              <a:rPr lang="en-US" dirty="0"/>
              <a:t>: Converting categorical data (e.g., protocol types) into numerical values through one-hot encoding or similar techniques.</a:t>
            </a:r>
          </a:p>
          <a:p>
            <a:endParaRPr lang="en-IN" dirty="0"/>
          </a:p>
        </p:txBody>
      </p:sp>
    </p:spTree>
    <p:extLst>
      <p:ext uri="{BB962C8B-B14F-4D97-AF65-F5344CB8AC3E}">
        <p14:creationId xmlns:p14="http://schemas.microsoft.com/office/powerpoint/2010/main" val="1227855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95C53-ED01-3662-8027-B509C5539D22}"/>
              </a:ext>
            </a:extLst>
          </p:cNvPr>
          <p:cNvSpPr>
            <a:spLocks noGrp="1"/>
          </p:cNvSpPr>
          <p:nvPr>
            <p:ph type="title" idx="4294967295"/>
          </p:nvPr>
        </p:nvSpPr>
        <p:spPr>
          <a:xfrm>
            <a:off x="3444154" y="0"/>
            <a:ext cx="7958137" cy="1077912"/>
          </a:xfrm>
        </p:spPr>
        <p:txBody>
          <a:bodyPr/>
          <a:lstStyle/>
          <a:p>
            <a:r>
              <a:rPr lang="en-US" b="1" dirty="0"/>
              <a:t>Feature Engineering Module</a:t>
            </a:r>
            <a:br>
              <a:rPr lang="en-US" b="1" dirty="0"/>
            </a:br>
            <a:endParaRPr lang="en-IN" dirty="0"/>
          </a:p>
        </p:txBody>
      </p:sp>
      <p:sp>
        <p:nvSpPr>
          <p:cNvPr id="3" name="Content Placeholder 2">
            <a:extLst>
              <a:ext uri="{FF2B5EF4-FFF2-40B4-BE49-F238E27FC236}">
                <a16:creationId xmlns:a16="http://schemas.microsoft.com/office/drawing/2014/main" id="{E5E755E8-032F-2784-BE0C-182934D6D20D}"/>
              </a:ext>
            </a:extLst>
          </p:cNvPr>
          <p:cNvSpPr>
            <a:spLocks noGrp="1"/>
          </p:cNvSpPr>
          <p:nvPr>
            <p:ph idx="4294967295"/>
          </p:nvPr>
        </p:nvSpPr>
        <p:spPr>
          <a:xfrm>
            <a:off x="1548679" y="767556"/>
            <a:ext cx="9382558" cy="5322888"/>
          </a:xfrm>
        </p:spPr>
        <p:txBody>
          <a:bodyPr>
            <a:normAutofit fontScale="85000" lnSpcReduction="10000"/>
          </a:bodyPr>
          <a:lstStyle/>
          <a:p>
            <a:pPr algn="just">
              <a:lnSpc>
                <a:spcPct val="170000"/>
              </a:lnSpc>
              <a:buFont typeface="Arial" panose="020B0604020202020204" pitchFamily="34" charset="0"/>
              <a:buChar char="•"/>
            </a:pPr>
            <a:r>
              <a:rPr lang="en-US" sz="2100" b="1" dirty="0"/>
              <a:t>Purpose:</a:t>
            </a:r>
            <a:r>
              <a:rPr lang="en-US" sz="2100" dirty="0"/>
              <a:t> Create additional features that might help improve the performance of the K-means algorithm for intrusion detection.</a:t>
            </a:r>
          </a:p>
          <a:p>
            <a:pPr algn="just">
              <a:lnSpc>
                <a:spcPct val="170000"/>
              </a:lnSpc>
              <a:buFont typeface="Arial" panose="020B0604020202020204" pitchFamily="34" charset="0"/>
              <a:buChar char="•"/>
            </a:pPr>
            <a:r>
              <a:rPr lang="en-US" sz="2100" b="1" dirty="0"/>
              <a:t>Description:</a:t>
            </a:r>
            <a:r>
              <a:rPr lang="en-US" sz="2100" dirty="0"/>
              <a:t> This module is responsible for transforming and combining raw data features into more useful representations. It might involve:</a:t>
            </a:r>
          </a:p>
          <a:p>
            <a:pPr marL="742950" lvl="1" indent="-285750" algn="just">
              <a:lnSpc>
                <a:spcPct val="170000"/>
              </a:lnSpc>
              <a:buFont typeface="Arial" panose="020B0604020202020204" pitchFamily="34" charset="0"/>
              <a:buChar char="•"/>
            </a:pPr>
            <a:r>
              <a:rPr lang="en-US" sz="2100" b="1" dirty="0"/>
              <a:t>Time-based features</a:t>
            </a:r>
            <a:r>
              <a:rPr lang="en-US" sz="2100" dirty="0"/>
              <a:t>: Extracting features like time of day or the duration of connections to spot abnormal behavior.</a:t>
            </a:r>
          </a:p>
          <a:p>
            <a:pPr marL="742950" lvl="1" indent="-285750" algn="just">
              <a:lnSpc>
                <a:spcPct val="170000"/>
              </a:lnSpc>
              <a:buFont typeface="Arial" panose="020B0604020202020204" pitchFamily="34" charset="0"/>
              <a:buChar char="•"/>
            </a:pPr>
            <a:r>
              <a:rPr lang="en-US" sz="2100" b="1" dirty="0"/>
              <a:t>Traffic patterns</a:t>
            </a:r>
            <a:r>
              <a:rPr lang="en-US" sz="2100" dirty="0"/>
              <a:t>: Creating features that represent the volume of traffic, frequency of connections, or connection patterns (e.g., frequent connections from the same IP).</a:t>
            </a:r>
          </a:p>
          <a:p>
            <a:pPr algn="just">
              <a:lnSpc>
                <a:spcPct val="170000"/>
              </a:lnSpc>
              <a:buFont typeface="Arial" panose="020B0604020202020204" pitchFamily="34" charset="0"/>
              <a:buChar char="•"/>
            </a:pPr>
            <a:r>
              <a:rPr lang="en-US" sz="2100" b="1" dirty="0"/>
              <a:t>Techniques:</a:t>
            </a:r>
            <a:r>
              <a:rPr lang="en-US" sz="2100" dirty="0"/>
              <a:t> This step typically uses domain knowledge and statistical techniques to generate meaningful features that improve clustering.</a:t>
            </a:r>
          </a:p>
          <a:p>
            <a:endParaRPr lang="en-IN" dirty="0"/>
          </a:p>
        </p:txBody>
      </p:sp>
    </p:spTree>
    <p:extLst>
      <p:ext uri="{BB962C8B-B14F-4D97-AF65-F5344CB8AC3E}">
        <p14:creationId xmlns:p14="http://schemas.microsoft.com/office/powerpoint/2010/main" val="1420347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C24D-3223-C3B3-E810-F96542D7E291}"/>
              </a:ext>
            </a:extLst>
          </p:cNvPr>
          <p:cNvSpPr>
            <a:spLocks noGrp="1"/>
          </p:cNvSpPr>
          <p:nvPr>
            <p:ph type="title" idx="4294967295"/>
          </p:nvPr>
        </p:nvSpPr>
        <p:spPr>
          <a:xfrm>
            <a:off x="3350635" y="174193"/>
            <a:ext cx="7958137" cy="1077912"/>
          </a:xfrm>
        </p:spPr>
        <p:txBody>
          <a:bodyPr/>
          <a:lstStyle/>
          <a:p>
            <a:r>
              <a:rPr lang="en-US" b="1" dirty="0"/>
              <a:t>K-means Clustering Module</a:t>
            </a:r>
            <a:br>
              <a:rPr lang="en-US" b="1" dirty="0"/>
            </a:br>
            <a:endParaRPr lang="en-IN" dirty="0"/>
          </a:p>
        </p:txBody>
      </p:sp>
      <p:sp>
        <p:nvSpPr>
          <p:cNvPr id="3" name="Content Placeholder 2">
            <a:extLst>
              <a:ext uri="{FF2B5EF4-FFF2-40B4-BE49-F238E27FC236}">
                <a16:creationId xmlns:a16="http://schemas.microsoft.com/office/drawing/2014/main" id="{6D8B5448-E844-7640-FD08-D6AABD8CB789}"/>
              </a:ext>
            </a:extLst>
          </p:cNvPr>
          <p:cNvSpPr>
            <a:spLocks noGrp="1"/>
          </p:cNvSpPr>
          <p:nvPr>
            <p:ph idx="4294967295"/>
          </p:nvPr>
        </p:nvSpPr>
        <p:spPr>
          <a:xfrm>
            <a:off x="1372033" y="909638"/>
            <a:ext cx="9818977" cy="5698980"/>
          </a:xfrm>
        </p:spPr>
        <p:txBody>
          <a:bodyPr>
            <a:normAutofit fontScale="92500" lnSpcReduction="10000"/>
          </a:bodyPr>
          <a:lstStyle/>
          <a:p>
            <a:pPr algn="just">
              <a:lnSpc>
                <a:spcPct val="170000"/>
              </a:lnSpc>
              <a:buFont typeface="Arial" panose="020B0604020202020204" pitchFamily="34" charset="0"/>
              <a:buChar char="•"/>
            </a:pPr>
            <a:r>
              <a:rPr lang="en-US" sz="1900" b="1" dirty="0"/>
              <a:t>Purpose:</a:t>
            </a:r>
            <a:r>
              <a:rPr lang="en-US" sz="1900" dirty="0"/>
              <a:t> Apply the K-means clustering algorithm to group the data into clusters, with the goal of identifying normal and abnormal traffic patterns.</a:t>
            </a:r>
          </a:p>
          <a:p>
            <a:pPr algn="just">
              <a:lnSpc>
                <a:spcPct val="170000"/>
              </a:lnSpc>
              <a:buFont typeface="Arial" panose="020B0604020202020204" pitchFamily="34" charset="0"/>
              <a:buChar char="•"/>
            </a:pPr>
            <a:r>
              <a:rPr lang="en-US" sz="1900" b="1" dirty="0"/>
              <a:t>Description:</a:t>
            </a:r>
            <a:r>
              <a:rPr lang="en-US" sz="1900" dirty="0"/>
              <a:t> The core of the IDS is the clustering algorithm. K-means is used to partition the data into K clusters, where each cluster represents a group of similar data points (normal traffic). Outliers or points that don’t fit well into any cluster are considered anomalous and may represent intrusions.</a:t>
            </a:r>
          </a:p>
          <a:p>
            <a:pPr marL="742950" lvl="1" indent="-285750" algn="just">
              <a:lnSpc>
                <a:spcPct val="170000"/>
              </a:lnSpc>
              <a:buFont typeface="Arial" panose="020B0604020202020204" pitchFamily="34" charset="0"/>
              <a:buChar char="•"/>
            </a:pPr>
            <a:r>
              <a:rPr lang="en-US" sz="1900" b="1" dirty="0"/>
              <a:t>Choosing K</a:t>
            </a:r>
            <a:r>
              <a:rPr lang="en-US" sz="1900" dirty="0"/>
              <a:t>: Selecting the appropriate number of clusters (K) is crucial. This might be determined through methods such as the </a:t>
            </a:r>
            <a:r>
              <a:rPr lang="en-US" sz="1900" b="1" dirty="0"/>
              <a:t>Elbow Method</a:t>
            </a:r>
            <a:r>
              <a:rPr lang="en-US" sz="1900" dirty="0"/>
              <a:t> or </a:t>
            </a:r>
            <a:r>
              <a:rPr lang="en-US" sz="1900" b="1" dirty="0"/>
              <a:t>Silhouette Score</a:t>
            </a:r>
            <a:r>
              <a:rPr lang="en-US" sz="1900" dirty="0"/>
              <a:t>.</a:t>
            </a:r>
          </a:p>
          <a:p>
            <a:pPr marL="742950" lvl="1" indent="-285750" algn="just">
              <a:lnSpc>
                <a:spcPct val="170000"/>
              </a:lnSpc>
              <a:buFont typeface="Arial" panose="020B0604020202020204" pitchFamily="34" charset="0"/>
              <a:buChar char="•"/>
            </a:pPr>
            <a:r>
              <a:rPr lang="en-US" sz="1900" b="1" dirty="0"/>
              <a:t>Cluster Initialization</a:t>
            </a:r>
            <a:r>
              <a:rPr lang="en-US" sz="1900" dirty="0"/>
              <a:t>: The K-means algorithm starts by initializing K centroids randomly and then iteratively adjusts them to minimize the sum of squared distances between data points and their closest centroids.</a:t>
            </a:r>
          </a:p>
          <a:p>
            <a:endParaRPr lang="en-IN" dirty="0"/>
          </a:p>
        </p:txBody>
      </p:sp>
    </p:spTree>
    <p:extLst>
      <p:ext uri="{BB962C8B-B14F-4D97-AF65-F5344CB8AC3E}">
        <p14:creationId xmlns:p14="http://schemas.microsoft.com/office/powerpoint/2010/main" val="3693416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1C7D4-E4C0-1EEE-6777-F149A871AE1D}"/>
              </a:ext>
            </a:extLst>
          </p:cNvPr>
          <p:cNvSpPr>
            <a:spLocks noGrp="1"/>
          </p:cNvSpPr>
          <p:nvPr>
            <p:ph type="title" idx="4294967295"/>
          </p:nvPr>
        </p:nvSpPr>
        <p:spPr>
          <a:xfrm>
            <a:off x="3371417" y="122238"/>
            <a:ext cx="7958137" cy="1077912"/>
          </a:xfrm>
        </p:spPr>
        <p:txBody>
          <a:bodyPr/>
          <a:lstStyle/>
          <a:p>
            <a:r>
              <a:rPr lang="en-IN" sz="3200" b="1" dirty="0"/>
              <a:t>Software Details</a:t>
            </a:r>
            <a:endParaRPr lang="en-IN" dirty="0"/>
          </a:p>
        </p:txBody>
      </p:sp>
      <p:sp>
        <p:nvSpPr>
          <p:cNvPr id="3" name="Content Placeholder 2">
            <a:extLst>
              <a:ext uri="{FF2B5EF4-FFF2-40B4-BE49-F238E27FC236}">
                <a16:creationId xmlns:a16="http://schemas.microsoft.com/office/drawing/2014/main" id="{B3F7E421-8221-BDBC-F53D-F4DC00FE2D7D}"/>
              </a:ext>
            </a:extLst>
          </p:cNvPr>
          <p:cNvSpPr>
            <a:spLocks noGrp="1"/>
          </p:cNvSpPr>
          <p:nvPr>
            <p:ph idx="4294967295"/>
          </p:nvPr>
        </p:nvSpPr>
        <p:spPr>
          <a:xfrm>
            <a:off x="1619684" y="878465"/>
            <a:ext cx="8541326" cy="3828616"/>
          </a:xfrm>
        </p:spPr>
        <p:txBody>
          <a:bodyPr>
            <a:normAutofit fontScale="92500" lnSpcReduction="10000"/>
          </a:bodyPr>
          <a:lstStyle/>
          <a:p>
            <a:pPr algn="just">
              <a:lnSpc>
                <a:spcPct val="150000"/>
              </a:lnSpc>
            </a:pPr>
            <a:r>
              <a:rPr lang="en-US" sz="19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9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p>
          <a:p>
            <a:endParaRPr lang="en-IN" dirty="0"/>
          </a:p>
        </p:txBody>
      </p:sp>
    </p:spTree>
    <p:extLst>
      <p:ext uri="{BB962C8B-B14F-4D97-AF65-F5344CB8AC3E}">
        <p14:creationId xmlns:p14="http://schemas.microsoft.com/office/powerpoint/2010/main" val="18012694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4E4B8-6410-1F5E-7B5A-84D66FDB2990}"/>
              </a:ext>
            </a:extLst>
          </p:cNvPr>
          <p:cNvSpPr>
            <a:spLocks noGrp="1"/>
          </p:cNvSpPr>
          <p:nvPr>
            <p:ph type="title" idx="4294967295"/>
          </p:nvPr>
        </p:nvSpPr>
        <p:spPr>
          <a:xfrm>
            <a:off x="3288290" y="174193"/>
            <a:ext cx="7958137" cy="1077912"/>
          </a:xfrm>
        </p:spPr>
        <p:txBody>
          <a:bodyPr/>
          <a:lstStyle/>
          <a:p>
            <a:r>
              <a:rPr lang="en-IN" sz="3200" b="1" dirty="0"/>
              <a:t>Front End</a:t>
            </a:r>
            <a:endParaRPr lang="en-IN" dirty="0"/>
          </a:p>
        </p:txBody>
      </p:sp>
      <p:sp>
        <p:nvSpPr>
          <p:cNvPr id="3" name="Content Placeholder 2">
            <a:extLst>
              <a:ext uri="{FF2B5EF4-FFF2-40B4-BE49-F238E27FC236}">
                <a16:creationId xmlns:a16="http://schemas.microsoft.com/office/drawing/2014/main" id="{B18EF355-828B-320E-23FB-DDA1FE596C43}"/>
              </a:ext>
            </a:extLst>
          </p:cNvPr>
          <p:cNvSpPr>
            <a:spLocks noGrp="1"/>
          </p:cNvSpPr>
          <p:nvPr>
            <p:ph idx="4294967295"/>
          </p:nvPr>
        </p:nvSpPr>
        <p:spPr>
          <a:xfrm>
            <a:off x="1787670" y="920029"/>
            <a:ext cx="9164348" cy="4607935"/>
          </a:xfrm>
        </p:spPr>
        <p:txBody>
          <a:bodyPr>
            <a:normAutofit fontScale="92500"/>
          </a:bodyPr>
          <a:lstStyle/>
          <a:p>
            <a:pPr algn="just">
              <a:lnSpc>
                <a:spcPct val="150000"/>
              </a:lnSpc>
            </a:pPr>
            <a:r>
              <a:rPr lang="en-US" sz="19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9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63358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04CD1-27D1-0CBA-80BE-C6296C395F4C}"/>
              </a:ext>
            </a:extLst>
          </p:cNvPr>
          <p:cNvSpPr>
            <a:spLocks noGrp="1"/>
          </p:cNvSpPr>
          <p:nvPr>
            <p:ph type="title" idx="4294967295"/>
          </p:nvPr>
        </p:nvSpPr>
        <p:spPr>
          <a:xfrm>
            <a:off x="3402591" y="153411"/>
            <a:ext cx="7958137" cy="1077912"/>
          </a:xfrm>
        </p:spPr>
        <p:txBody>
          <a:bodyPr/>
          <a:lstStyle/>
          <a:p>
            <a:r>
              <a:rPr lang="en-IN" sz="3200" b="1" dirty="0"/>
              <a:t>Database</a:t>
            </a:r>
            <a:endParaRPr lang="en-IN" dirty="0"/>
          </a:p>
        </p:txBody>
      </p:sp>
      <p:sp>
        <p:nvSpPr>
          <p:cNvPr id="3" name="Content Placeholder 2">
            <a:extLst>
              <a:ext uri="{FF2B5EF4-FFF2-40B4-BE49-F238E27FC236}">
                <a16:creationId xmlns:a16="http://schemas.microsoft.com/office/drawing/2014/main" id="{D363F5F2-EAF8-9F4A-F1A3-87BEDC5CDC8A}"/>
              </a:ext>
            </a:extLst>
          </p:cNvPr>
          <p:cNvSpPr>
            <a:spLocks noGrp="1"/>
          </p:cNvSpPr>
          <p:nvPr>
            <p:ph idx="4294967295"/>
          </p:nvPr>
        </p:nvSpPr>
        <p:spPr>
          <a:xfrm>
            <a:off x="1600634" y="1138238"/>
            <a:ext cx="8800666" cy="4514417"/>
          </a:xfrm>
        </p:spPr>
        <p:txBody>
          <a:bodyPr>
            <a:normAutofit fontScale="92500" lnSpcReduction="10000"/>
          </a:bodyPr>
          <a:lstStyle/>
          <a:p>
            <a:pPr algn="just">
              <a:lnSpc>
                <a:spcPct val="150000"/>
              </a:lnSpc>
            </a:pPr>
            <a:r>
              <a:rPr lang="en-US" sz="19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9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9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36941521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3F2AB-C875-674C-7673-59A93FEEB46E}"/>
              </a:ext>
            </a:extLst>
          </p:cNvPr>
          <p:cNvSpPr>
            <a:spLocks noGrp="1"/>
          </p:cNvSpPr>
          <p:nvPr>
            <p:ph type="title" idx="4294967295"/>
          </p:nvPr>
        </p:nvSpPr>
        <p:spPr>
          <a:xfrm>
            <a:off x="3340245" y="174193"/>
            <a:ext cx="7958137" cy="1077912"/>
          </a:xfrm>
        </p:spPr>
        <p:txBody>
          <a:bodyPr/>
          <a:lstStyle/>
          <a:p>
            <a:r>
              <a:rPr lang="en-IN" sz="3200" b="1" dirty="0"/>
              <a:t>Cloud Web Server</a:t>
            </a:r>
            <a:endParaRPr lang="en-IN" dirty="0"/>
          </a:p>
        </p:txBody>
      </p:sp>
      <p:sp>
        <p:nvSpPr>
          <p:cNvPr id="3" name="Content Placeholder 2">
            <a:extLst>
              <a:ext uri="{FF2B5EF4-FFF2-40B4-BE49-F238E27FC236}">
                <a16:creationId xmlns:a16="http://schemas.microsoft.com/office/drawing/2014/main" id="{62928B8F-5412-55CA-4FAA-857D4E94701B}"/>
              </a:ext>
            </a:extLst>
          </p:cNvPr>
          <p:cNvSpPr>
            <a:spLocks noGrp="1"/>
          </p:cNvSpPr>
          <p:nvPr>
            <p:ph idx="4294967295"/>
          </p:nvPr>
        </p:nvSpPr>
        <p:spPr>
          <a:xfrm>
            <a:off x="1534391" y="1074340"/>
            <a:ext cx="9123218" cy="4709319"/>
          </a:xfrm>
        </p:spPr>
        <p:txBody>
          <a:bodyPr>
            <a:normAutofit/>
          </a:bodyPr>
          <a:lstStyle/>
          <a:p>
            <a:pPr algn="just">
              <a:lnSpc>
                <a:spcPct val="15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758887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069C9-7433-D117-4ED3-AA3CA23284E4}"/>
              </a:ext>
            </a:extLst>
          </p:cNvPr>
          <p:cNvSpPr>
            <a:spLocks noGrp="1"/>
          </p:cNvSpPr>
          <p:nvPr>
            <p:ph type="title" idx="4294967295"/>
          </p:nvPr>
        </p:nvSpPr>
        <p:spPr>
          <a:xfrm>
            <a:off x="3392200" y="70282"/>
            <a:ext cx="7958137" cy="1077912"/>
          </a:xfrm>
        </p:spPr>
        <p:txBody>
          <a:bodyPr/>
          <a:lstStyle/>
          <a:p>
            <a:r>
              <a:rPr lang="en-US" sz="3200" b="1" dirty="0"/>
              <a:t>SOFTWARE REQUIREMENTS:</a:t>
            </a:r>
            <a:endParaRPr lang="en-IN" dirty="0"/>
          </a:p>
        </p:txBody>
      </p:sp>
      <p:sp>
        <p:nvSpPr>
          <p:cNvPr id="3" name="Content Placeholder 2">
            <a:extLst>
              <a:ext uri="{FF2B5EF4-FFF2-40B4-BE49-F238E27FC236}">
                <a16:creationId xmlns:a16="http://schemas.microsoft.com/office/drawing/2014/main" id="{F1468D99-10CF-1612-2BE9-1DA04FF10086}"/>
              </a:ext>
            </a:extLst>
          </p:cNvPr>
          <p:cNvSpPr>
            <a:spLocks noGrp="1"/>
          </p:cNvSpPr>
          <p:nvPr>
            <p:ph idx="4294967295"/>
          </p:nvPr>
        </p:nvSpPr>
        <p:spPr>
          <a:xfrm>
            <a:off x="2057833" y="1034329"/>
            <a:ext cx="7796212" cy="3997325"/>
          </a:xfrm>
        </p:spPr>
        <p:txBody>
          <a:bodyPr/>
          <a:lstStyle/>
          <a:p>
            <a:pPr algn="just">
              <a:lnSpc>
                <a:spcPct val="150000"/>
              </a:lnSpc>
            </a:pPr>
            <a:r>
              <a:rPr lang="en-US" sz="1800" dirty="0">
                <a:cs typeface="Times New Roman" pitchFamily="18" charset="0"/>
              </a:rPr>
              <a:t>Operating System	: Windows 10</a:t>
            </a:r>
          </a:p>
          <a:p>
            <a:pPr algn="just">
              <a:lnSpc>
                <a:spcPct val="150000"/>
              </a:lnSpc>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334349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49112-D6B8-E0CF-B89C-F31CA3CC4F1D}"/>
              </a:ext>
            </a:extLst>
          </p:cNvPr>
          <p:cNvSpPr>
            <a:spLocks noGrp="1"/>
          </p:cNvSpPr>
          <p:nvPr>
            <p:ph type="title" idx="4294967295"/>
          </p:nvPr>
        </p:nvSpPr>
        <p:spPr>
          <a:xfrm>
            <a:off x="3319463" y="132629"/>
            <a:ext cx="7958137" cy="1077912"/>
          </a:xfrm>
        </p:spPr>
        <p:txBody>
          <a:bodyPr/>
          <a:lstStyle/>
          <a:p>
            <a:r>
              <a:rPr lang="en-US" sz="3200" b="1" dirty="0"/>
              <a:t>HARDWARE REQUIREMENTS:</a:t>
            </a:r>
            <a:endParaRPr lang="en-IN" dirty="0"/>
          </a:p>
        </p:txBody>
      </p:sp>
      <p:sp>
        <p:nvSpPr>
          <p:cNvPr id="3" name="Content Placeholder 2">
            <a:extLst>
              <a:ext uri="{FF2B5EF4-FFF2-40B4-BE49-F238E27FC236}">
                <a16:creationId xmlns:a16="http://schemas.microsoft.com/office/drawing/2014/main" id="{274158ED-B962-A93C-4E5C-E64909D75547}"/>
              </a:ext>
            </a:extLst>
          </p:cNvPr>
          <p:cNvSpPr>
            <a:spLocks noGrp="1"/>
          </p:cNvSpPr>
          <p:nvPr>
            <p:ph idx="4294967295"/>
          </p:nvPr>
        </p:nvSpPr>
        <p:spPr>
          <a:xfrm>
            <a:off x="1714933" y="1096674"/>
            <a:ext cx="7796212" cy="3997325"/>
          </a:xfrm>
        </p:spPr>
        <p:txBody>
          <a:bodyPr/>
          <a:lstStyle/>
          <a:p>
            <a:pPr algn="just">
              <a:lnSpc>
                <a:spcPct val="150000"/>
              </a:lnSpc>
            </a:pPr>
            <a:r>
              <a:rPr lang="en-US" sz="1800" dirty="0">
                <a:cs typeface="Times New Roman" pitchFamily="18" charset="0"/>
              </a:rPr>
              <a:t>Keyboard</a:t>
            </a:r>
          </a:p>
          <a:p>
            <a:pPr algn="just">
              <a:lnSpc>
                <a:spcPct val="150000"/>
              </a:lnSpc>
            </a:pPr>
            <a:r>
              <a:rPr lang="en-US" sz="1800" dirty="0">
                <a:cs typeface="Times New Roman" pitchFamily="18" charset="0"/>
              </a:rPr>
              <a:t>Mouse </a:t>
            </a:r>
          </a:p>
          <a:p>
            <a:pPr algn="just">
              <a:lnSpc>
                <a:spcPct val="150000"/>
              </a:lnSpc>
            </a:pPr>
            <a:r>
              <a:rPr lang="en-US" sz="1800" dirty="0" err="1">
                <a:cs typeface="Times New Roman" pitchFamily="18" charset="0"/>
              </a:rPr>
              <a:t>Harddisk</a:t>
            </a:r>
            <a:r>
              <a:rPr lang="en-US" sz="1800" dirty="0">
                <a:cs typeface="Times New Roman" pitchFamily="18" charset="0"/>
              </a:rPr>
              <a:t>	</a:t>
            </a:r>
          </a:p>
          <a:p>
            <a:pPr algn="just">
              <a:lnSpc>
                <a:spcPct val="150000"/>
              </a:lnSpc>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3477813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5D1A6-D4A0-B834-78BD-E5E16D818C9C}"/>
              </a:ext>
            </a:extLst>
          </p:cNvPr>
          <p:cNvSpPr>
            <a:spLocks noGrp="1"/>
          </p:cNvSpPr>
          <p:nvPr>
            <p:ph type="title" idx="4294967295"/>
          </p:nvPr>
        </p:nvSpPr>
        <p:spPr>
          <a:xfrm>
            <a:off x="3225945" y="163802"/>
            <a:ext cx="7958137" cy="1077912"/>
          </a:xfrm>
        </p:spPr>
        <p:txBody>
          <a:bodyPr/>
          <a:lstStyle/>
          <a:p>
            <a:r>
              <a:rPr lang="en-US" sz="3200" b="1" dirty="0"/>
              <a:t>CONCLUSION</a:t>
            </a:r>
            <a:endParaRPr lang="en-IN" dirty="0"/>
          </a:p>
        </p:txBody>
      </p:sp>
      <p:sp>
        <p:nvSpPr>
          <p:cNvPr id="3" name="Content Placeholder 2">
            <a:extLst>
              <a:ext uri="{FF2B5EF4-FFF2-40B4-BE49-F238E27FC236}">
                <a16:creationId xmlns:a16="http://schemas.microsoft.com/office/drawing/2014/main" id="{8393B4F4-5324-4224-3102-A20D283E00BE}"/>
              </a:ext>
            </a:extLst>
          </p:cNvPr>
          <p:cNvSpPr>
            <a:spLocks noGrp="1"/>
          </p:cNvSpPr>
          <p:nvPr>
            <p:ph idx="4294967295"/>
          </p:nvPr>
        </p:nvSpPr>
        <p:spPr>
          <a:xfrm>
            <a:off x="1662980" y="961593"/>
            <a:ext cx="9050048" cy="3911744"/>
          </a:xfrm>
        </p:spPr>
        <p:txBody>
          <a:bodyPr>
            <a:normAutofit/>
          </a:bodyPr>
          <a:lstStyle/>
          <a:p>
            <a:pPr algn="just">
              <a:lnSpc>
                <a:spcPct val="150000"/>
              </a:lnSpc>
            </a:pPr>
            <a:r>
              <a:rPr lang="en-US" sz="1800" dirty="0"/>
              <a:t>With complexity of application software and operating system, network security is under increasing threat.</a:t>
            </a:r>
          </a:p>
          <a:p>
            <a:pPr algn="just">
              <a:lnSpc>
                <a:spcPct val="150000"/>
              </a:lnSpc>
            </a:pPr>
            <a:r>
              <a:rPr lang="en-US" sz="1800" dirty="0"/>
              <a:t> Introducing data mining method to the network intrusion detection is beneficial in finding aggression and protecting the network security.</a:t>
            </a:r>
          </a:p>
          <a:p>
            <a:pPr algn="just">
              <a:lnSpc>
                <a:spcPct val="150000"/>
              </a:lnSpc>
            </a:pPr>
            <a:r>
              <a:rPr lang="en-US" sz="1800" dirty="0"/>
              <a:t> On the basis of the traditional K-means, this paper adopts the improved K-means algorithm to the test network attack data, increasing the detection rate to some extent. </a:t>
            </a:r>
            <a:endParaRPr lang="en-IN" sz="1800" dirty="0"/>
          </a:p>
        </p:txBody>
      </p:sp>
    </p:spTree>
    <p:extLst>
      <p:ext uri="{BB962C8B-B14F-4D97-AF65-F5344CB8AC3E}">
        <p14:creationId xmlns:p14="http://schemas.microsoft.com/office/powerpoint/2010/main" val="41298229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Madison</Template>
  <TotalTime>42</TotalTime>
  <Words>2442</Words>
  <Application>Microsoft Office PowerPoint</Application>
  <PresentationFormat>Widescreen</PresentationFormat>
  <Paragraphs>102</Paragraphs>
  <Slides>21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MS Shell Dlg 2</vt:lpstr>
      <vt:lpstr>Times New Roman</vt:lpstr>
      <vt:lpstr>Wingdings</vt:lpstr>
      <vt:lpstr>Wingdings 3</vt:lpstr>
      <vt:lpstr>Madison</vt:lpstr>
      <vt:lpstr>Intrusion detection system using k-means clustering algorithm </vt:lpstr>
      <vt:lpstr>Abstract</vt:lpstr>
      <vt:lpstr>Objective</vt:lpstr>
      <vt:lpstr>Existing System</vt:lpstr>
      <vt:lpstr>Disadvantage</vt:lpstr>
      <vt:lpstr>PROPOSED SYSTEM :</vt:lpstr>
      <vt:lpstr>Advantage</vt:lpstr>
      <vt:lpstr>Introduction</vt:lpstr>
      <vt:lpstr>PowerPoint Presentation</vt:lpstr>
      <vt:lpstr>MODULES</vt:lpstr>
      <vt:lpstr>Data Collection Module </vt:lpstr>
      <vt:lpstr>Data Preprocessing Module </vt:lpstr>
      <vt:lpstr>Feature Engineering Module </vt:lpstr>
      <vt:lpstr>K-means Clustering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2024-12-25T02:53:22Z</dcterms:created>
  <dcterms:modified xsi:type="dcterms:W3CDTF">2024-12-25T06:37:25Z</dcterms:modified>
</cp:coreProperties>
</file>