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0">
                      <a:schemeClr val="tx1"/>
                    </a:gs>
                    <a:gs pos="68000">
                      <a:srgbClr val="F1F1F1"/>
                    </a:gs>
                    <a:gs pos="100000">
                      <a:schemeClr val="bg1">
                        <a:lumMod val="11000"/>
                        <a:lumOff val="89000"/>
                      </a:schemeClr>
                    </a:gs>
                  </a:gsLst>
                  <a:lin ang="5400000" scaled="1"/>
                  <a:tileRect/>
                </a:gradFill>
                <a:effectLst>
                  <a:outerShdw blurRad="469900" dist="342900" dir="5400000" sy="-20000" rotWithShape="0">
                    <a:prstClr val="black">
                      <a:alpha val="66000"/>
                    </a:prstClr>
                  </a:outerShdw>
                </a:effectLst>
              </a:defRPr>
            </a:lvl1pPr>
          </a:lstStyle>
          <a:p>
            <a:pPr lvl="0" algn="r"/>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vert="horz" lIns="91440" tIns="45720" rIns="91440" bIns="45720" rtlCol="0"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stStyle>
          <a:p>
            <a:pPr marL="0" lvl="0" indent="0" algn="r">
              <a:buNone/>
            </a:pPr>
            <a:r>
              <a:rPr lang="en-US"/>
              <a:t>Click to edit Master subtitle style</a:t>
            </a:r>
            <a:endParaRPr lang="en-US" dirty="0"/>
          </a:p>
        </p:txBody>
      </p:sp>
      <p:sp>
        <p:nvSpPr>
          <p:cNvPr id="7" name="Date Placeholder 6"/>
          <p:cNvSpPr>
            <a:spLocks noGrp="1"/>
          </p:cNvSpPr>
          <p:nvPr>
            <p:ph type="dt" sz="half" idx="10"/>
          </p:nvPr>
        </p:nvSpPr>
        <p:spPr/>
        <p:txBody>
          <a:bodyPr/>
          <a:lstStyle/>
          <a:p>
            <a:fld id="{87F40E3F-985A-464B-82A7-C8C783BE9559}" type="datetimeFigureOut">
              <a:rPr lang="en-IN" smtClean="0"/>
              <a:t>02-01-2025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3695989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F40E3F-985A-464B-82A7-C8C783BE9559}"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57082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32000"/>
                        <a:lumOff val="68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7F40E3F-985A-464B-82A7-C8C783BE9559}"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1446989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F40E3F-985A-464B-82A7-C8C783BE9559}" type="datetimeFigureOut">
              <a:rPr lang="en-IN" smtClean="0"/>
              <a:t>02-01-2025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1122215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F40E3F-985A-464B-82A7-C8C783BE9559}" type="datetimeFigureOut">
              <a:rPr lang="en-IN" smtClean="0"/>
              <a:t>02-01-2025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1991020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F40E3F-985A-464B-82A7-C8C783BE9559}" type="datetimeFigureOut">
              <a:rPr lang="en-IN" smtClean="0"/>
              <a:t>02-01-2025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3233236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F40E3F-985A-464B-82A7-C8C783BE9559}" type="datetimeFigureOut">
              <a:rPr lang="en-IN" smtClean="0"/>
              <a:t>02-01-2025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3252220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F40E3F-985A-464B-82A7-C8C783BE9559}" type="datetimeFigureOut">
              <a:rPr lang="en-IN" smtClean="0"/>
              <a:t>02-01-2025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135518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F40E3F-985A-464B-82A7-C8C783BE9559}" type="datetimeFigureOut">
              <a:rPr lang="en-IN" smtClean="0"/>
              <a:t>02-01-2025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4140936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F40E3F-985A-464B-82A7-C8C783BE9559}" type="datetimeFigureOut">
              <a:rPr lang="en-IN" smtClean="0"/>
              <a:t>02-01-2025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2925651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F40E3F-985A-464B-82A7-C8C783BE9559}" type="datetimeFigureOut">
              <a:rPr lang="en-IN" smtClean="0"/>
              <a:t>02-01-2025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566993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F40E3F-985A-464B-82A7-C8C783BE9559}" type="datetimeFigureOut">
              <a:rPr lang="en-IN" smtClean="0"/>
              <a:t>02-01-2025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A571CF-CFDF-4B3C-8CF5-3BEA120223D7}"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769723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F40E3F-985A-464B-82A7-C8C783BE9559}" type="datetimeFigureOut">
              <a:rPr lang="en-IN" smtClean="0"/>
              <a:t>02-01-2025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6574231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7F40E3F-985A-464B-82A7-C8C783BE9559}" type="datetimeFigureOut">
              <a:rPr lang="en-IN" smtClean="0"/>
              <a:t>02-01-2025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29100796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7F40E3F-985A-464B-82A7-C8C783BE9559}" type="datetimeFigureOut">
              <a:rPr lang="en-IN" smtClean="0"/>
              <a:t>02-01-2025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1803098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F40E3F-985A-464B-82A7-C8C783BE9559}"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32316229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F40E3F-985A-464B-82A7-C8C783BE9559}"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A571CF-CFDF-4B3C-8CF5-3BEA120223D7}" type="slidenum">
              <a:rPr lang="en-IN" smtClean="0"/>
              <a:t>‹#›</a:t>
            </a:fld>
            <a:endParaRPr lang="en-IN"/>
          </a:p>
        </p:txBody>
      </p:sp>
    </p:spTree>
    <p:extLst>
      <p:ext uri="{BB962C8B-B14F-4D97-AF65-F5344CB8AC3E}">
        <p14:creationId xmlns:p14="http://schemas.microsoft.com/office/powerpoint/2010/main" val="2316319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87F40E3F-985A-464B-82A7-C8C783BE9559}" type="datetimeFigureOut">
              <a:rPr lang="en-IN" smtClean="0"/>
              <a:t>02-01-2025</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ACA571CF-CFDF-4B3C-8CF5-3BEA120223D7}" type="slidenum">
              <a:rPr lang="en-IN" smtClean="0"/>
              <a:t>‹#›</a:t>
            </a:fld>
            <a:endParaRPr lang="en-IN"/>
          </a:p>
        </p:txBody>
      </p:sp>
    </p:spTree>
    <p:extLst>
      <p:ext uri="{BB962C8B-B14F-4D97-AF65-F5344CB8AC3E}">
        <p14:creationId xmlns:p14="http://schemas.microsoft.com/office/powerpoint/2010/main" val="4022521591"/>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13000"/>
                  <a:lumOff val="87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9A0CAD-5F53-10FB-C21A-551C4DD13FD3}"/>
              </a:ext>
            </a:extLst>
          </p:cNvPr>
          <p:cNvSpPr>
            <a:spLocks noGrp="1"/>
          </p:cNvSpPr>
          <p:nvPr>
            <p:ph type="title"/>
          </p:nvPr>
        </p:nvSpPr>
        <p:spPr>
          <a:xfrm>
            <a:off x="1004455" y="2245880"/>
            <a:ext cx="10515600" cy="1325563"/>
          </a:xfrm>
        </p:spPr>
        <p:txBody>
          <a:bodyPr>
            <a:normAutofit/>
          </a:bodyPr>
          <a:lstStyle/>
          <a:p>
            <a:pPr algn="ctr"/>
            <a:r>
              <a:rPr lang="en-US" sz="3200" b="1" dirty="0"/>
              <a:t>Hospital </a:t>
            </a:r>
            <a:r>
              <a:rPr lang="en-US" sz="3200" b="1" dirty="0" err="1"/>
              <a:t>Appoinment</a:t>
            </a:r>
            <a:r>
              <a:rPr lang="en-US" sz="3200" b="1" dirty="0"/>
              <a:t> Booking and Patient Prescription Application</a:t>
            </a:r>
            <a:endParaRPr lang="en-IN" sz="3200" b="1" dirty="0"/>
          </a:p>
        </p:txBody>
      </p:sp>
    </p:spTree>
    <p:extLst>
      <p:ext uri="{BB962C8B-B14F-4D97-AF65-F5344CB8AC3E}">
        <p14:creationId xmlns:p14="http://schemas.microsoft.com/office/powerpoint/2010/main" val="30817417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4C7EE-D738-4D09-1987-2D5CE9CCC03E}"/>
              </a:ext>
            </a:extLst>
          </p:cNvPr>
          <p:cNvSpPr>
            <a:spLocks noGrp="1"/>
          </p:cNvSpPr>
          <p:nvPr>
            <p:ph type="title"/>
          </p:nvPr>
        </p:nvSpPr>
        <p:spPr>
          <a:xfrm>
            <a:off x="0" y="-185593"/>
            <a:ext cx="10515600" cy="1325563"/>
          </a:xfrm>
        </p:spPr>
        <p:txBody>
          <a:bodyPr>
            <a:normAutofit/>
          </a:bodyPr>
          <a:lstStyle/>
          <a:p>
            <a:r>
              <a:rPr lang="en-US" sz="4000" b="1" dirty="0"/>
              <a:t>Abstract</a:t>
            </a:r>
            <a:endParaRPr lang="en-IN" sz="4000" dirty="0"/>
          </a:p>
        </p:txBody>
      </p:sp>
      <p:sp>
        <p:nvSpPr>
          <p:cNvPr id="3" name="Content Placeholder 2">
            <a:extLst>
              <a:ext uri="{FF2B5EF4-FFF2-40B4-BE49-F238E27FC236}">
                <a16:creationId xmlns:a16="http://schemas.microsoft.com/office/drawing/2014/main" id="{BB18F97B-931B-B027-8365-7CA4FA587072}"/>
              </a:ext>
            </a:extLst>
          </p:cNvPr>
          <p:cNvSpPr>
            <a:spLocks noGrp="1"/>
          </p:cNvSpPr>
          <p:nvPr>
            <p:ph idx="1"/>
          </p:nvPr>
        </p:nvSpPr>
        <p:spPr>
          <a:xfrm>
            <a:off x="574964" y="935181"/>
            <a:ext cx="10647218" cy="5304127"/>
          </a:xfrm>
        </p:spPr>
        <p:txBody>
          <a:bodyPr>
            <a:normAutofit fontScale="92500"/>
          </a:bodyPr>
          <a:lstStyle/>
          <a:p>
            <a:pPr algn="just">
              <a:lnSpc>
                <a:spcPct val="150000"/>
              </a:lnSpc>
            </a:pPr>
            <a:r>
              <a:rPr lang="en-US" sz="2100" dirty="0">
                <a:latin typeface="Times New Roman" panose="02020603050405020304" pitchFamily="18" charset="0"/>
                <a:cs typeface="Times New Roman" panose="02020603050405020304" pitchFamily="18" charset="0"/>
              </a:rPr>
              <a:t>The current standard operating procedure in healthcare environment for patient registration and </a:t>
            </a:r>
            <a:r>
              <a:rPr lang="en-US" sz="1900" dirty="0">
                <a:latin typeface="Times New Roman" panose="02020603050405020304" pitchFamily="18" charset="0"/>
                <a:cs typeface="Times New Roman" panose="02020603050405020304" pitchFamily="18" charset="0"/>
              </a:rPr>
              <a:t>appointment</a:t>
            </a:r>
            <a:r>
              <a:rPr lang="en-US" sz="2100" dirty="0">
                <a:latin typeface="Times New Roman" panose="02020603050405020304" pitchFamily="18" charset="0"/>
                <a:cs typeface="Times New Roman" panose="02020603050405020304" pitchFamily="18" charset="0"/>
              </a:rPr>
              <a:t> scheduling are time consuming and somehow troublesome.</a:t>
            </a:r>
          </a:p>
          <a:p>
            <a:pPr algn="just">
              <a:lnSpc>
                <a:spcPct val="150000"/>
              </a:lnSpc>
            </a:pPr>
            <a:r>
              <a:rPr lang="en-US" sz="2100" dirty="0">
                <a:latin typeface="Times New Roman" panose="02020603050405020304" pitchFamily="18" charset="0"/>
                <a:cs typeface="Times New Roman" panose="02020603050405020304" pitchFamily="18" charset="0"/>
              </a:rPr>
              <a:t> Medical Appointment Application is a web-based mobile application develop for managing appointment-booking process for a few medical organizations, regardless of the type of service they schedule in </a:t>
            </a:r>
            <a:r>
              <a:rPr lang="en-US" sz="2100" dirty="0" err="1">
                <a:latin typeface="Times New Roman" panose="02020603050405020304" pitchFamily="18" charset="0"/>
                <a:cs typeface="Times New Roman" panose="02020603050405020304" pitchFamily="18" charset="0"/>
              </a:rPr>
              <a:t>Parit</a:t>
            </a:r>
            <a:r>
              <a:rPr lang="en-US" sz="2100" dirty="0">
                <a:latin typeface="Times New Roman" panose="02020603050405020304" pitchFamily="18" charset="0"/>
                <a:cs typeface="Times New Roman" panose="02020603050405020304" pitchFamily="18" charset="0"/>
              </a:rPr>
              <a:t> Raja and Batu Pahat area. </a:t>
            </a:r>
          </a:p>
          <a:p>
            <a:pPr algn="just">
              <a:lnSpc>
                <a:spcPct val="150000"/>
              </a:lnSpc>
            </a:pPr>
            <a:r>
              <a:rPr lang="en-US" sz="2100" dirty="0">
                <a:latin typeface="Times New Roman" panose="02020603050405020304" pitchFamily="18" charset="0"/>
                <a:cs typeface="Times New Roman" panose="02020603050405020304" pitchFamily="18" charset="0"/>
              </a:rPr>
              <a:t>The practices will have to sign up on the online appointments portal themselves and can view the appointment made by user, the patients. It will help user, the patients to book their appointment using the Medical Appointment application.</a:t>
            </a:r>
          </a:p>
          <a:p>
            <a:pPr algn="just">
              <a:lnSpc>
                <a:spcPct val="150000"/>
              </a:lnSpc>
            </a:pPr>
            <a:r>
              <a:rPr lang="en-US" sz="2100" dirty="0">
                <a:latin typeface="Times New Roman" panose="02020603050405020304" pitchFamily="18" charset="0"/>
                <a:cs typeface="Times New Roman" panose="02020603050405020304" pitchFamily="18" charset="0"/>
              </a:rPr>
              <a:t> Furthermore, Prototype Model is used to develop this system. As for the hardware and software used to develop this system is MySQL Database and programming language use is PHP and JavaScript.</a:t>
            </a:r>
          </a:p>
          <a:p>
            <a:endParaRPr lang="en-IN" dirty="0"/>
          </a:p>
        </p:txBody>
      </p:sp>
    </p:spTree>
    <p:extLst>
      <p:ext uri="{BB962C8B-B14F-4D97-AF65-F5344CB8AC3E}">
        <p14:creationId xmlns:p14="http://schemas.microsoft.com/office/powerpoint/2010/main" val="1514252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A43A10-8A68-0075-99D9-FC5D2C80FBB5}"/>
              </a:ext>
            </a:extLst>
          </p:cNvPr>
          <p:cNvSpPr>
            <a:spLocks noGrp="1"/>
          </p:cNvSpPr>
          <p:nvPr>
            <p:ph idx="4294967295"/>
          </p:nvPr>
        </p:nvSpPr>
        <p:spPr>
          <a:xfrm>
            <a:off x="514638" y="308552"/>
            <a:ext cx="10233025" cy="4351338"/>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By developing this system, it will reduce the number of calls for an appointment and avoid the morning rush for an urgent appointment. </a:t>
            </a:r>
          </a:p>
          <a:p>
            <a:pPr algn="just">
              <a:lnSpc>
                <a:spcPct val="150000"/>
              </a:lnSpc>
            </a:pPr>
            <a:r>
              <a:rPr lang="en-US" sz="1800" dirty="0">
                <a:latin typeface="Times New Roman" panose="02020603050405020304" pitchFamily="18" charset="0"/>
                <a:cs typeface="Times New Roman" panose="02020603050405020304" pitchFamily="18" charset="0"/>
              </a:rPr>
              <a:t>Also, it will potentially reduce the need for extra reception staff, a significant reduction in labor. Furthermore, it helps user in time saving and avoiding the need to negotiate with the receptionist for a convenient appointment time. </a:t>
            </a:r>
          </a:p>
          <a:p>
            <a:pPr algn="just">
              <a:lnSpc>
                <a:spcPct val="150000"/>
              </a:lnSpc>
            </a:pPr>
            <a:r>
              <a:rPr lang="en-US" sz="1800" dirty="0">
                <a:latin typeface="Times New Roman" panose="02020603050405020304" pitchFamily="18" charset="0"/>
                <a:cs typeface="Times New Roman" panose="02020603050405020304" pitchFamily="18" charset="0"/>
              </a:rPr>
              <a:t>This technology can transform the current daunting appointment process and enable them to run more efficiently, effectively and profitably.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2213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4F52-090C-6AE9-9FF3-0A980CFCF107}"/>
              </a:ext>
            </a:extLst>
          </p:cNvPr>
          <p:cNvSpPr>
            <a:spLocks noGrp="1"/>
          </p:cNvSpPr>
          <p:nvPr>
            <p:ph type="title"/>
          </p:nvPr>
        </p:nvSpPr>
        <p:spPr>
          <a:xfrm>
            <a:off x="0" y="-185593"/>
            <a:ext cx="10515600" cy="1325563"/>
          </a:xfrm>
        </p:spPr>
        <p:txBody>
          <a:bodyPr>
            <a:normAutofit/>
          </a:bodyPr>
          <a:lstStyle/>
          <a:p>
            <a:r>
              <a:rPr lang="en-US" sz="4000" b="1" dirty="0"/>
              <a:t>Objective</a:t>
            </a:r>
            <a:endParaRPr lang="en-IN" sz="4000" dirty="0"/>
          </a:p>
        </p:txBody>
      </p:sp>
      <p:sp>
        <p:nvSpPr>
          <p:cNvPr id="3" name="Content Placeholder 2">
            <a:extLst>
              <a:ext uri="{FF2B5EF4-FFF2-40B4-BE49-F238E27FC236}">
                <a16:creationId xmlns:a16="http://schemas.microsoft.com/office/drawing/2014/main" id="{D593C884-D060-650E-B89D-31E679CABC65}"/>
              </a:ext>
            </a:extLst>
          </p:cNvPr>
          <p:cNvSpPr>
            <a:spLocks noGrp="1"/>
          </p:cNvSpPr>
          <p:nvPr>
            <p:ph idx="1"/>
          </p:nvPr>
        </p:nvSpPr>
        <p:spPr>
          <a:xfrm>
            <a:off x="751609" y="841664"/>
            <a:ext cx="10688782" cy="5345690"/>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app aims to provide a user-friendly platform that allows patients to conveniently book appointments with healthcare professionals, access their medical history, and manage prescriptions digitally. </a:t>
            </a:r>
          </a:p>
          <a:p>
            <a:pPr algn="just">
              <a:lnSpc>
                <a:spcPct val="150000"/>
              </a:lnSpc>
            </a:pPr>
            <a:r>
              <a:rPr lang="en-US" sz="1800" dirty="0">
                <a:latin typeface="Times New Roman" panose="02020603050405020304" pitchFamily="18" charset="0"/>
                <a:cs typeface="Times New Roman" panose="02020603050405020304" pitchFamily="18" charset="0"/>
              </a:rPr>
              <a:t>By offering real-time appointment scheduling, automated reminders, and the ability to securely receive and view prescriptions, the application ensures better time management, reduces wait times, and enhances overall patient satisfaction. </a:t>
            </a:r>
          </a:p>
          <a:p>
            <a:pPr algn="just">
              <a:lnSpc>
                <a:spcPct val="150000"/>
              </a:lnSpc>
            </a:pPr>
            <a:r>
              <a:rPr lang="en-US" sz="1800" dirty="0">
                <a:latin typeface="Times New Roman" panose="02020603050405020304" pitchFamily="18" charset="0"/>
                <a:cs typeface="Times New Roman" panose="02020603050405020304" pitchFamily="18" charset="0"/>
              </a:rPr>
              <a:t>Furthermore, the app is designed to improve healthcare workflow efficiency by enabling doctors to easily manage their appointments and prescribe medications electronically, reducing the risk of errors and miscommunications.</a:t>
            </a:r>
          </a:p>
          <a:p>
            <a:pPr algn="just">
              <a:lnSpc>
                <a:spcPct val="150000"/>
              </a:lnSpc>
            </a:pPr>
            <a:r>
              <a:rPr lang="en-US" sz="1800" dirty="0">
                <a:latin typeface="Times New Roman" panose="02020603050405020304" pitchFamily="18" charset="0"/>
                <a:cs typeface="Times New Roman" panose="02020603050405020304" pitchFamily="18" charset="0"/>
              </a:rPr>
              <a:t> Ultimately, the app seeks to empower patients with easy access to healthcare services while optimizing operational efficiency for hospitals, leading to better patient outcomes, reduced administrative costs, and more personalized care.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4373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625F2-3CDA-321A-8C56-3C42589CEDF6}"/>
              </a:ext>
            </a:extLst>
          </p:cNvPr>
          <p:cNvSpPr>
            <a:spLocks noGrp="1"/>
          </p:cNvSpPr>
          <p:nvPr>
            <p:ph type="title"/>
          </p:nvPr>
        </p:nvSpPr>
        <p:spPr>
          <a:xfrm>
            <a:off x="162791" y="-81684"/>
            <a:ext cx="10515600" cy="1325563"/>
          </a:xfrm>
        </p:spPr>
        <p:txBody>
          <a:bodyPr>
            <a:normAutofit/>
          </a:bodyPr>
          <a:lstStyle/>
          <a:p>
            <a:r>
              <a:rPr lang="en-US" sz="4000" b="1" dirty="0"/>
              <a:t>Existing System</a:t>
            </a:r>
            <a:endParaRPr lang="en-IN" sz="4000" dirty="0"/>
          </a:p>
        </p:txBody>
      </p:sp>
      <p:sp>
        <p:nvSpPr>
          <p:cNvPr id="3" name="Content Placeholder 2">
            <a:extLst>
              <a:ext uri="{FF2B5EF4-FFF2-40B4-BE49-F238E27FC236}">
                <a16:creationId xmlns:a16="http://schemas.microsoft.com/office/drawing/2014/main" id="{E848FC63-AB06-F583-68F4-09909775DB2C}"/>
              </a:ext>
            </a:extLst>
          </p:cNvPr>
          <p:cNvSpPr>
            <a:spLocks noGrp="1"/>
          </p:cNvSpPr>
          <p:nvPr>
            <p:ph idx="1"/>
          </p:nvPr>
        </p:nvSpPr>
        <p:spPr>
          <a:xfrm>
            <a:off x="1171955" y="1056698"/>
            <a:ext cx="9686545" cy="4377748"/>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existing System provides basic functionality needed to be handled in a hospital management environment. There is no intelligence of a software in such cases.</a:t>
            </a:r>
          </a:p>
          <a:p>
            <a:pPr algn="just">
              <a:lnSpc>
                <a:spcPct val="150000"/>
              </a:lnSpc>
            </a:pPr>
            <a:r>
              <a:rPr lang="en-US" sz="1800" dirty="0">
                <a:latin typeface="Times New Roman" panose="02020603050405020304" pitchFamily="18" charset="0"/>
                <a:cs typeface="Times New Roman" panose="02020603050405020304" pitchFamily="18" charset="0"/>
              </a:rPr>
              <a:t> In the existing system all the patient details, Doctor availability details and medicines prescribed by the doctor is maintained by the receptionist. </a:t>
            </a:r>
          </a:p>
          <a:p>
            <a:pPr algn="just">
              <a:lnSpc>
                <a:spcPct val="150000"/>
              </a:lnSpc>
            </a:pPr>
            <a:r>
              <a:rPr lang="en-US" sz="1800" dirty="0">
                <a:latin typeface="Times New Roman" panose="02020603050405020304" pitchFamily="18" charset="0"/>
                <a:cs typeface="Times New Roman" panose="02020603050405020304" pitchFamily="18" charset="0"/>
              </a:rPr>
              <a:t>If a patient has to be admitted, we need to check the availability of that particular doctor which consumes a lot of time if done manually. Also there is no proper search technique to check persons information. </a:t>
            </a:r>
          </a:p>
          <a:p>
            <a:pPr algn="just">
              <a:lnSpc>
                <a:spcPct val="150000"/>
              </a:lnSpc>
            </a:pPr>
            <a:r>
              <a:rPr lang="en-US" sz="1800" dirty="0">
                <a:latin typeface="Times New Roman" panose="02020603050405020304" pitchFamily="18" charset="0"/>
                <a:cs typeface="Times New Roman" panose="02020603050405020304" pitchFamily="18" charset="0"/>
              </a:rPr>
              <a:t>It is very difficult task to maintain all the details regarding the patient as far as existing system is considered. There are also many loop holes when we look at the security of the systems.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56271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6539D-AEB5-31B5-E4AA-711396A5CBB9}"/>
              </a:ext>
            </a:extLst>
          </p:cNvPr>
          <p:cNvSpPr>
            <a:spLocks noGrp="1"/>
          </p:cNvSpPr>
          <p:nvPr>
            <p:ph type="title"/>
          </p:nvPr>
        </p:nvSpPr>
        <p:spPr>
          <a:xfrm>
            <a:off x="0" y="-154421"/>
            <a:ext cx="10515600" cy="1325563"/>
          </a:xfrm>
        </p:spPr>
        <p:txBody>
          <a:bodyPr>
            <a:normAutofit/>
          </a:bodyPr>
          <a:lstStyle/>
          <a:p>
            <a:r>
              <a:rPr lang="en-US" sz="4000" b="1" dirty="0"/>
              <a:t>Disadvantage</a:t>
            </a:r>
            <a:endParaRPr lang="en-IN" sz="4000" dirty="0"/>
          </a:p>
        </p:txBody>
      </p:sp>
      <p:sp>
        <p:nvSpPr>
          <p:cNvPr id="3" name="Content Placeholder 2">
            <a:extLst>
              <a:ext uri="{FF2B5EF4-FFF2-40B4-BE49-F238E27FC236}">
                <a16:creationId xmlns:a16="http://schemas.microsoft.com/office/drawing/2014/main" id="{E153FE68-17DE-B67B-1104-7BAB0E97A826}"/>
              </a:ext>
            </a:extLst>
          </p:cNvPr>
          <p:cNvSpPr>
            <a:spLocks noGrp="1"/>
          </p:cNvSpPr>
          <p:nvPr>
            <p:ph idx="1"/>
          </p:nvPr>
        </p:nvSpPr>
        <p:spPr>
          <a:xfrm>
            <a:off x="838200" y="904009"/>
            <a:ext cx="10259291" cy="5392882"/>
          </a:xfrm>
        </p:spPr>
        <p:txBody>
          <a:bodyPr>
            <a:no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System Downtime</a:t>
            </a:r>
            <a:r>
              <a:rPr lang="en-US" sz="1800" dirty="0">
                <a:latin typeface="Times New Roman" panose="02020603050405020304" pitchFamily="18" charset="0"/>
                <a:cs typeface="Times New Roman" panose="02020603050405020304" pitchFamily="18" charset="0"/>
              </a:rPr>
              <a:t>: If the app experiences downtime due to server issues or technical glitches, patients may be unable to book appointments or access prescriptions.</a:t>
            </a:r>
          </a:p>
          <a:p>
            <a:pPr algn="just">
              <a:lnSpc>
                <a:spcPct val="150000"/>
              </a:lnSpc>
            </a:pPr>
            <a:r>
              <a:rPr lang="en-US" sz="1800" b="1" dirty="0">
                <a:latin typeface="Times New Roman" panose="02020603050405020304" pitchFamily="18" charset="0"/>
                <a:cs typeface="Times New Roman" panose="02020603050405020304" pitchFamily="18" charset="0"/>
              </a:rPr>
              <a:t>Data Breaches</a:t>
            </a:r>
            <a:r>
              <a:rPr lang="en-US" sz="1800" dirty="0">
                <a:latin typeface="Times New Roman" panose="02020603050405020304" pitchFamily="18" charset="0"/>
                <a:cs typeface="Times New Roman" panose="02020603050405020304" pitchFamily="18" charset="0"/>
              </a:rPr>
              <a:t>: Sensitive medical data such as patient prescriptions and personal information could be at risk if the app’s security measures are inadequate.</a:t>
            </a:r>
          </a:p>
          <a:p>
            <a:pPr algn="just">
              <a:lnSpc>
                <a:spcPct val="150000"/>
              </a:lnSpc>
            </a:pPr>
            <a:r>
              <a:rPr lang="en-US" sz="1800" b="1" dirty="0">
                <a:latin typeface="Times New Roman" panose="02020603050405020304" pitchFamily="18" charset="0"/>
                <a:cs typeface="Times New Roman" panose="02020603050405020304" pitchFamily="18" charset="0"/>
              </a:rPr>
              <a:t>Technology Illiteracy</a:t>
            </a:r>
            <a:r>
              <a:rPr lang="en-US" sz="1800" dirty="0">
                <a:latin typeface="Times New Roman" panose="02020603050405020304" pitchFamily="18" charset="0"/>
                <a:cs typeface="Times New Roman" panose="02020603050405020304" pitchFamily="18" charset="0"/>
              </a:rPr>
              <a:t>: Not all patients, especially older adults, may be comfortable using mobile apps or the internet, making it difficult for them to book appointments or access prescriptions.</a:t>
            </a:r>
          </a:p>
          <a:p>
            <a:pPr algn="just">
              <a:lnSpc>
                <a:spcPct val="150000"/>
              </a:lnSpc>
            </a:pPr>
            <a:r>
              <a:rPr lang="en-US" sz="1800" b="1" dirty="0">
                <a:latin typeface="Times New Roman" panose="02020603050405020304" pitchFamily="18" charset="0"/>
                <a:cs typeface="Times New Roman" panose="02020603050405020304" pitchFamily="18" charset="0"/>
              </a:rPr>
              <a:t>Poor Connectivity</a:t>
            </a:r>
            <a:r>
              <a:rPr lang="en-US" sz="1800" dirty="0">
                <a:latin typeface="Times New Roman" panose="02020603050405020304" pitchFamily="18" charset="0"/>
                <a:cs typeface="Times New Roman" panose="02020603050405020304" pitchFamily="18" charset="0"/>
              </a:rPr>
              <a:t>: In areas with weak or no internet coverage, patients may not be able to access the app to book appointments or retrieve prescriptions.</a:t>
            </a:r>
          </a:p>
          <a:p>
            <a:pPr algn="just">
              <a:lnSpc>
                <a:spcPct val="150000"/>
              </a:lnSpc>
            </a:pPr>
            <a:r>
              <a:rPr lang="en-US" sz="1800" b="1" dirty="0">
                <a:latin typeface="Times New Roman" panose="02020603050405020304" pitchFamily="18" charset="0"/>
                <a:cs typeface="Times New Roman" panose="02020603050405020304" pitchFamily="18" charset="0"/>
              </a:rPr>
              <a:t>Inaccurate Appointment Scheduling</a:t>
            </a:r>
            <a:r>
              <a:rPr lang="en-US" sz="1800" dirty="0">
                <a:latin typeface="Times New Roman" panose="02020603050405020304" pitchFamily="18" charset="0"/>
                <a:cs typeface="Times New Roman" panose="02020603050405020304" pitchFamily="18" charset="0"/>
              </a:rPr>
              <a:t>: Errors in appointment times or double-booking could occur, causing confusion and delays in medical care.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5455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72DAC-D4E2-8FFF-B9DC-0EF14D43F9FF}"/>
              </a:ext>
            </a:extLst>
          </p:cNvPr>
          <p:cNvSpPr>
            <a:spLocks noGrp="1"/>
          </p:cNvSpPr>
          <p:nvPr>
            <p:ph type="title"/>
          </p:nvPr>
        </p:nvSpPr>
        <p:spPr>
          <a:xfrm>
            <a:off x="142009" y="-154420"/>
            <a:ext cx="10515600" cy="1325563"/>
          </a:xfrm>
        </p:spPr>
        <p:txBody>
          <a:bodyPr>
            <a:normAutofit/>
          </a:bodyPr>
          <a:lstStyle/>
          <a:p>
            <a:r>
              <a:rPr lang="en-US" sz="4000" b="1" dirty="0"/>
              <a:t>PROPOSED SYSTEM :</a:t>
            </a:r>
            <a:endParaRPr lang="en-IN" sz="4000" dirty="0"/>
          </a:p>
        </p:txBody>
      </p:sp>
      <p:sp>
        <p:nvSpPr>
          <p:cNvPr id="3" name="Content Placeholder 2">
            <a:extLst>
              <a:ext uri="{FF2B5EF4-FFF2-40B4-BE49-F238E27FC236}">
                <a16:creationId xmlns:a16="http://schemas.microsoft.com/office/drawing/2014/main" id="{4B452805-7F51-F3D9-97C2-080929E500A0}"/>
              </a:ext>
            </a:extLst>
          </p:cNvPr>
          <p:cNvSpPr>
            <a:spLocks noGrp="1"/>
          </p:cNvSpPr>
          <p:nvPr>
            <p:ph idx="1"/>
          </p:nvPr>
        </p:nvSpPr>
        <p:spPr>
          <a:xfrm>
            <a:off x="599209" y="820881"/>
            <a:ext cx="10993582" cy="5777345"/>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proposed system consists of two panels: Doctor and Patient. The users will first have to download the application and install it in their mobile devices. Once installed, this application will remain into the device permanently until the user deletes it or uninstalls it. </a:t>
            </a:r>
          </a:p>
          <a:p>
            <a:pPr algn="just">
              <a:lnSpc>
                <a:spcPct val="150000"/>
              </a:lnSpc>
            </a:pPr>
            <a:r>
              <a:rPr lang="en-US" sz="1800" dirty="0">
                <a:latin typeface="Times New Roman" panose="02020603050405020304" pitchFamily="18" charset="0"/>
                <a:cs typeface="Times New Roman" panose="02020603050405020304" pitchFamily="18" charset="0"/>
              </a:rPr>
              <a:t>The patient will have to register into the application for the first time. On registering, the patient will receive a username and password. The patient can use this username and password for logging into the app each time he uses it. After logging in, the patient will have to select a filtration type.</a:t>
            </a:r>
          </a:p>
          <a:p>
            <a:pPr algn="just">
              <a:lnSpc>
                <a:spcPct val="150000"/>
              </a:lnSpc>
            </a:pPr>
            <a:r>
              <a:rPr lang="en-US" sz="1800" dirty="0">
                <a:latin typeface="Times New Roman" panose="02020603050405020304" pitchFamily="18" charset="0"/>
                <a:cs typeface="Times New Roman" panose="02020603050405020304" pitchFamily="18" charset="0"/>
              </a:rPr>
              <a:t> The filtration is done on two bases: Area wise and Specialty wise. After selecting the filtration type, the doctors list will be displayed. The patient can select any particular doctor and view his profile. Also the patient can view the </a:t>
            </a:r>
            <a:r>
              <a:rPr lang="en-US" sz="1800" dirty="0" err="1">
                <a:latin typeface="Times New Roman" panose="02020603050405020304" pitchFamily="18" charset="0"/>
                <a:cs typeface="Times New Roman" panose="02020603050405020304" pitchFamily="18" charset="0"/>
              </a:rPr>
              <a:t>doctor‟s</a:t>
            </a:r>
            <a:r>
              <a:rPr lang="en-US" sz="1800" dirty="0">
                <a:latin typeface="Times New Roman" panose="02020603050405020304" pitchFamily="18" charset="0"/>
                <a:cs typeface="Times New Roman" panose="02020603050405020304" pitchFamily="18" charset="0"/>
              </a:rPr>
              <a:t> schedule and look for an appointment according to his convenience. </a:t>
            </a:r>
          </a:p>
          <a:p>
            <a:pPr algn="just">
              <a:lnSpc>
                <a:spcPct val="150000"/>
              </a:lnSpc>
            </a:pPr>
            <a:r>
              <a:rPr lang="en-US" sz="1800" dirty="0">
                <a:latin typeface="Times New Roman" panose="02020603050405020304" pitchFamily="18" charset="0"/>
                <a:cs typeface="Times New Roman" panose="02020603050405020304" pitchFamily="18" charset="0"/>
              </a:rPr>
              <a:t>The patient will then send a request for appointment. The doctor can either accept the appointment or reject it. The database will get updated accordingly and the patient will get a confirmation message. The add-on to this system is that the patient will receive a notification 2 hours before the actual appointment. This will be very useful in case the patient tends to forget the appointment.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09118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314F6-CC74-7C60-9B2E-F33F9A032616}"/>
              </a:ext>
            </a:extLst>
          </p:cNvPr>
          <p:cNvSpPr>
            <a:spLocks noGrp="1"/>
          </p:cNvSpPr>
          <p:nvPr>
            <p:ph type="title"/>
          </p:nvPr>
        </p:nvSpPr>
        <p:spPr>
          <a:xfrm>
            <a:off x="0" y="-268721"/>
            <a:ext cx="10515600" cy="1325563"/>
          </a:xfrm>
        </p:spPr>
        <p:txBody>
          <a:bodyPr>
            <a:normAutofit/>
          </a:bodyPr>
          <a:lstStyle/>
          <a:p>
            <a:r>
              <a:rPr lang="en-US" sz="4000" b="1" dirty="0"/>
              <a:t>Advantage</a:t>
            </a:r>
            <a:endParaRPr lang="en-IN" sz="4000" dirty="0"/>
          </a:p>
        </p:txBody>
      </p:sp>
      <p:sp>
        <p:nvSpPr>
          <p:cNvPr id="3" name="Content Placeholder 2">
            <a:extLst>
              <a:ext uri="{FF2B5EF4-FFF2-40B4-BE49-F238E27FC236}">
                <a16:creationId xmlns:a16="http://schemas.microsoft.com/office/drawing/2014/main" id="{95F7375B-4835-BE7B-EABA-5B52D97012A8}"/>
              </a:ext>
            </a:extLst>
          </p:cNvPr>
          <p:cNvSpPr>
            <a:spLocks noGrp="1"/>
          </p:cNvSpPr>
          <p:nvPr>
            <p:ph idx="1"/>
          </p:nvPr>
        </p:nvSpPr>
        <p:spPr>
          <a:xfrm>
            <a:off x="716972" y="914400"/>
            <a:ext cx="10515601" cy="5559136"/>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24/7 Access</a:t>
            </a:r>
            <a:r>
              <a:rPr lang="en-US" sz="1800" dirty="0">
                <a:latin typeface="Times New Roman" panose="02020603050405020304" pitchFamily="18" charset="0"/>
                <a:cs typeface="Times New Roman" panose="02020603050405020304" pitchFamily="18" charset="0"/>
              </a:rPr>
              <a:t>: Patients can book appointments or access prescriptions at any time, even outside regular office hours, without needing to call or visit the hospital.</a:t>
            </a:r>
          </a:p>
          <a:p>
            <a:pPr algn="just">
              <a:lnSpc>
                <a:spcPct val="150000"/>
              </a:lnSpc>
            </a:pPr>
            <a:r>
              <a:rPr lang="en-US" sz="1800" b="1" dirty="0">
                <a:latin typeface="Times New Roman" panose="02020603050405020304" pitchFamily="18" charset="0"/>
                <a:cs typeface="Times New Roman" panose="02020603050405020304" pitchFamily="18" charset="0"/>
              </a:rPr>
              <a:t>Streamlined Appointment Booking</a:t>
            </a:r>
            <a:r>
              <a:rPr lang="en-US" sz="1800" dirty="0">
                <a:latin typeface="Times New Roman" panose="02020603050405020304" pitchFamily="18" charset="0"/>
                <a:cs typeface="Times New Roman" panose="02020603050405020304" pitchFamily="18" charset="0"/>
              </a:rPr>
              <a:t>: Patients can easily browse available time slots and select the most convenient option without going through administrative bottlenecks.</a:t>
            </a:r>
          </a:p>
          <a:p>
            <a:pPr algn="just">
              <a:lnSpc>
                <a:spcPct val="150000"/>
              </a:lnSpc>
            </a:pPr>
            <a:r>
              <a:rPr lang="en-US" sz="1800" b="1" dirty="0">
                <a:latin typeface="Times New Roman" panose="02020603050405020304" pitchFamily="18" charset="0"/>
                <a:cs typeface="Times New Roman" panose="02020603050405020304" pitchFamily="18" charset="0"/>
              </a:rPr>
              <a:t>Accurate Appointment Scheduling</a:t>
            </a:r>
            <a:r>
              <a:rPr lang="en-US" sz="1800" dirty="0">
                <a:latin typeface="Times New Roman" panose="02020603050405020304" pitchFamily="18" charset="0"/>
                <a:cs typeface="Times New Roman" panose="02020603050405020304" pitchFamily="18" charset="0"/>
              </a:rPr>
              <a:t>: Automated systems reduce the chances of double-booking or miscommunication regarding appointment times.</a:t>
            </a:r>
          </a:p>
          <a:p>
            <a:pPr algn="just">
              <a:lnSpc>
                <a:spcPct val="150000"/>
              </a:lnSpc>
            </a:pPr>
            <a:r>
              <a:rPr lang="en-US" sz="1800" b="1" dirty="0">
                <a:latin typeface="Times New Roman" panose="02020603050405020304" pitchFamily="18" charset="0"/>
                <a:cs typeface="Times New Roman" panose="02020603050405020304" pitchFamily="18" charset="0"/>
              </a:rPr>
              <a:t>Appointment Reminders</a:t>
            </a:r>
            <a:r>
              <a:rPr lang="en-US" sz="1800" dirty="0">
                <a:latin typeface="Times New Roman" panose="02020603050405020304" pitchFamily="18" charset="0"/>
                <a:cs typeface="Times New Roman" panose="02020603050405020304" pitchFamily="18" charset="0"/>
              </a:rPr>
              <a:t>: Patients receive notifications or reminders about their upcoming appointments, reducing the risk of no-shows and late arrivals.</a:t>
            </a:r>
          </a:p>
          <a:p>
            <a:pPr algn="just">
              <a:lnSpc>
                <a:spcPct val="150000"/>
              </a:lnSpc>
            </a:pPr>
            <a:r>
              <a:rPr lang="en-US" sz="1800" b="1" dirty="0">
                <a:latin typeface="Times New Roman" panose="02020603050405020304" pitchFamily="18" charset="0"/>
                <a:cs typeface="Times New Roman" panose="02020603050405020304" pitchFamily="18" charset="0"/>
              </a:rPr>
              <a:t>Reduced Operational Costs</a:t>
            </a:r>
            <a:r>
              <a:rPr lang="en-US" sz="1800" dirty="0">
                <a:latin typeface="Times New Roman" panose="02020603050405020304" pitchFamily="18" charset="0"/>
                <a:cs typeface="Times New Roman" panose="02020603050405020304" pitchFamily="18" charset="0"/>
              </a:rPr>
              <a:t>: By reducing the need for phone calls, paper records, and manual scheduling, hospitals can lower administrative costs and allocate resources more effectively.</a:t>
            </a:r>
          </a:p>
        </p:txBody>
      </p:sp>
    </p:spTree>
    <p:extLst>
      <p:ext uri="{BB962C8B-B14F-4D97-AF65-F5344CB8AC3E}">
        <p14:creationId xmlns:p14="http://schemas.microsoft.com/office/powerpoint/2010/main" val="2570648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C6C1A-25ED-C274-E4EE-D28300D75119}"/>
              </a:ext>
            </a:extLst>
          </p:cNvPr>
          <p:cNvSpPr>
            <a:spLocks noGrp="1"/>
          </p:cNvSpPr>
          <p:nvPr>
            <p:ph type="title"/>
          </p:nvPr>
        </p:nvSpPr>
        <p:spPr>
          <a:xfrm>
            <a:off x="0" y="-154421"/>
            <a:ext cx="10515600" cy="1325563"/>
          </a:xfrm>
        </p:spPr>
        <p:txBody>
          <a:bodyPr>
            <a:normAutofit/>
          </a:bodyPr>
          <a:lstStyle/>
          <a:p>
            <a:r>
              <a:rPr lang="en-US" sz="4000" b="1" dirty="0"/>
              <a:t>Introduction</a:t>
            </a:r>
            <a:endParaRPr lang="en-IN" sz="4000" dirty="0"/>
          </a:p>
        </p:txBody>
      </p:sp>
      <p:sp>
        <p:nvSpPr>
          <p:cNvPr id="3" name="Content Placeholder 2">
            <a:extLst>
              <a:ext uri="{FF2B5EF4-FFF2-40B4-BE49-F238E27FC236}">
                <a16:creationId xmlns:a16="http://schemas.microsoft.com/office/drawing/2014/main" id="{55CE5529-F636-2964-B5AB-328B3F5C4B2C}"/>
              </a:ext>
            </a:extLst>
          </p:cNvPr>
          <p:cNvSpPr>
            <a:spLocks noGrp="1"/>
          </p:cNvSpPr>
          <p:nvPr>
            <p:ph idx="1"/>
          </p:nvPr>
        </p:nvSpPr>
        <p:spPr>
          <a:xfrm>
            <a:off x="665018" y="1046451"/>
            <a:ext cx="10515600" cy="5136140"/>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World Health Organization has defined hospital as an integral part of social and medical organization that provides the complete curative and preventive health care and treatment to people. Hospitals are the focal points of education for the health professionals and clinical research necessary for advancement of medicine. </a:t>
            </a:r>
          </a:p>
          <a:p>
            <a:pPr algn="just">
              <a:lnSpc>
                <a:spcPct val="150000"/>
              </a:lnSpc>
            </a:pPr>
            <a:r>
              <a:rPr lang="en-US" sz="1800" dirty="0">
                <a:latin typeface="Times New Roman" panose="02020603050405020304" pitchFamily="18" charset="0"/>
                <a:cs typeface="Times New Roman" panose="02020603050405020304" pitchFamily="18" charset="0"/>
              </a:rPr>
              <a:t>Thus, the hospital is one of the most complexes of all administrative organization. Our project Hospital Appointment System includes registration of patients, booking an appointment online and storing their details into the system. </a:t>
            </a:r>
          </a:p>
          <a:p>
            <a:pPr algn="just">
              <a:lnSpc>
                <a:spcPct val="150000"/>
              </a:lnSpc>
            </a:pPr>
            <a:r>
              <a:rPr lang="en-US" sz="1800" dirty="0">
                <a:latin typeface="Times New Roman" panose="02020603050405020304" pitchFamily="18" charset="0"/>
                <a:cs typeface="Times New Roman" panose="02020603050405020304" pitchFamily="18" charset="0"/>
              </a:rPr>
              <a:t>Our software has the facility to give a unique ID for every patient and it stores the detail of every patient and staff automatically. User can search availability of doctor and the details of a patient using ID. Doctors/Admin will be having the authority to accept or decline the appointment based on their schedule.</a:t>
            </a:r>
          </a:p>
          <a:p>
            <a:pPr algn="just">
              <a:lnSpc>
                <a:spcPct val="150000"/>
              </a:lnSpc>
            </a:pPr>
            <a:r>
              <a:rPr lang="en-US" sz="1800" dirty="0">
                <a:latin typeface="Times New Roman" panose="02020603050405020304" pitchFamily="18" charset="0"/>
                <a:cs typeface="Times New Roman" panose="02020603050405020304" pitchFamily="18" charset="0"/>
              </a:rPr>
              <a:t> Our website can be visited by every other user. Every user will be able to create username and password. The data of that very patient will be stored on his/her account on website.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66354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A7E4E3-A667-E22E-D1CF-E9BE3A6CD87C}"/>
              </a:ext>
            </a:extLst>
          </p:cNvPr>
          <p:cNvSpPr>
            <a:spLocks noGrp="1"/>
          </p:cNvSpPr>
          <p:nvPr>
            <p:ph idx="4294967295"/>
          </p:nvPr>
        </p:nvSpPr>
        <p:spPr>
          <a:xfrm>
            <a:off x="826367" y="277379"/>
            <a:ext cx="9917834" cy="4398530"/>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interface is very user-friendly. The data will be well protected for personal use and the data processing will be very fast. Project develops an automated system that is stores patient’s information and will be used by administration. </a:t>
            </a:r>
          </a:p>
          <a:p>
            <a:pPr algn="just">
              <a:lnSpc>
                <a:spcPct val="150000"/>
              </a:lnSpc>
            </a:pPr>
            <a:r>
              <a:rPr lang="en-US" sz="1800" dirty="0">
                <a:latin typeface="Times New Roman" panose="02020603050405020304" pitchFamily="18" charset="0"/>
                <a:cs typeface="Times New Roman" panose="02020603050405020304" pitchFamily="18" charset="0"/>
              </a:rPr>
              <a:t>This was an attempt to eliminate the problem of inappropriate data keeping, inaccurate reports, time wastage in storing. Various operational works that are done in hospital include: recording information about the patients, keeping information about various diseases and medicines available to cure them. </a:t>
            </a:r>
          </a:p>
          <a:p>
            <a:pPr algn="just">
              <a:lnSpc>
                <a:spcPct val="150000"/>
              </a:lnSpc>
            </a:pPr>
            <a:r>
              <a:rPr lang="en-US" sz="1800" dirty="0">
                <a:latin typeface="Times New Roman" panose="02020603050405020304" pitchFamily="18" charset="0"/>
                <a:cs typeface="Times New Roman" panose="02020603050405020304" pitchFamily="18" charset="0"/>
              </a:rPr>
              <a:t>All these work done in most hospitals on paper. The need for proper management of health sector leads to the creation of an electronic means of keeping records, administrating discharge, querying of data, prescription helper and also good accountability.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7241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73B8E-4BE8-014A-3167-626788ABABE6}"/>
              </a:ext>
            </a:extLst>
          </p:cNvPr>
          <p:cNvSpPr>
            <a:spLocks noGrp="1"/>
          </p:cNvSpPr>
          <p:nvPr>
            <p:ph type="title"/>
          </p:nvPr>
        </p:nvSpPr>
        <p:spPr>
          <a:xfrm>
            <a:off x="79664" y="-154420"/>
            <a:ext cx="10515600" cy="1325563"/>
          </a:xfrm>
        </p:spPr>
        <p:txBody>
          <a:bodyPr>
            <a:normAutofit/>
          </a:bodyPr>
          <a:lstStyle/>
          <a:p>
            <a:r>
              <a:rPr lang="en-IN" sz="4000" b="1" dirty="0"/>
              <a:t>MODULES</a:t>
            </a:r>
            <a:endParaRPr lang="en-IN" sz="4000" dirty="0"/>
          </a:p>
        </p:txBody>
      </p:sp>
      <p:sp>
        <p:nvSpPr>
          <p:cNvPr id="3" name="Content Placeholder 2">
            <a:extLst>
              <a:ext uri="{FF2B5EF4-FFF2-40B4-BE49-F238E27FC236}">
                <a16:creationId xmlns:a16="http://schemas.microsoft.com/office/drawing/2014/main" id="{A7988ADF-82CA-D5F5-C3DA-94FC4AFF4DB7}"/>
              </a:ext>
            </a:extLst>
          </p:cNvPr>
          <p:cNvSpPr>
            <a:spLocks noGrp="1"/>
          </p:cNvSpPr>
          <p:nvPr>
            <p:ph idx="1"/>
          </p:nvPr>
        </p:nvSpPr>
        <p:spPr>
          <a:xfrm>
            <a:off x="1265472" y="1004744"/>
            <a:ext cx="10233800" cy="4351338"/>
          </a:xfrm>
        </p:spPr>
        <p:txBody>
          <a:bodyPr>
            <a:norm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User Management Module</a:t>
            </a:r>
          </a:p>
          <a:p>
            <a:pPr algn="just">
              <a:lnSpc>
                <a:spcPct val="150000"/>
              </a:lnSpc>
            </a:pPr>
            <a:r>
              <a:rPr lang="en-US" sz="2400" b="1" dirty="0">
                <a:latin typeface="Times New Roman" panose="02020603050405020304" pitchFamily="18" charset="0"/>
                <a:cs typeface="Times New Roman" panose="02020603050405020304" pitchFamily="18" charset="0"/>
              </a:rPr>
              <a:t>Appointment Booking Module</a:t>
            </a:r>
          </a:p>
          <a:p>
            <a:pPr algn="just">
              <a:lnSpc>
                <a:spcPct val="150000"/>
              </a:lnSpc>
            </a:pPr>
            <a:r>
              <a:rPr lang="en-US" sz="2400" b="1" dirty="0">
                <a:latin typeface="Times New Roman" panose="02020603050405020304" pitchFamily="18" charset="0"/>
                <a:cs typeface="Times New Roman" panose="02020603050405020304" pitchFamily="18" charset="0"/>
              </a:rPr>
              <a:t>Prescription Management Modul</a:t>
            </a:r>
          </a:p>
          <a:p>
            <a:pPr algn="just">
              <a:lnSpc>
                <a:spcPct val="150000"/>
              </a:lnSpc>
            </a:pPr>
            <a:r>
              <a:rPr lang="en-US" sz="2400" b="1" dirty="0">
                <a:latin typeface="Times New Roman" panose="02020603050405020304" pitchFamily="18" charset="0"/>
                <a:cs typeface="Times New Roman" panose="02020603050405020304" pitchFamily="18" charset="0"/>
              </a:rPr>
              <a:t>Payment and Billing Module</a:t>
            </a:r>
          </a:p>
          <a:p>
            <a:endParaRPr lang="en-US" b="1" dirty="0"/>
          </a:p>
          <a:p>
            <a:endParaRPr lang="en-US" b="1" dirty="0"/>
          </a:p>
          <a:p>
            <a:endParaRPr lang="en-IN" dirty="0"/>
          </a:p>
        </p:txBody>
      </p:sp>
    </p:spTree>
    <p:extLst>
      <p:ext uri="{BB962C8B-B14F-4D97-AF65-F5344CB8AC3E}">
        <p14:creationId xmlns:p14="http://schemas.microsoft.com/office/powerpoint/2010/main" val="24004269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CFD7A-64FF-46BE-EA9D-3C10191A20D3}"/>
              </a:ext>
            </a:extLst>
          </p:cNvPr>
          <p:cNvSpPr>
            <a:spLocks noGrp="1"/>
          </p:cNvSpPr>
          <p:nvPr>
            <p:ph type="title"/>
          </p:nvPr>
        </p:nvSpPr>
        <p:spPr>
          <a:xfrm>
            <a:off x="162790" y="209261"/>
            <a:ext cx="10515600" cy="1325563"/>
          </a:xfrm>
        </p:spPr>
        <p:txBody>
          <a:bodyPr>
            <a:normAutofit fontScale="90000"/>
          </a:bodyPr>
          <a:lstStyle/>
          <a:p>
            <a:r>
              <a:rPr lang="en-US" sz="4400" b="1" dirty="0"/>
              <a:t>User Management Module</a:t>
            </a:r>
            <a:br>
              <a:rPr lang="en-US" b="1" dirty="0"/>
            </a:br>
            <a:endParaRPr lang="en-IN" dirty="0"/>
          </a:p>
        </p:txBody>
      </p:sp>
      <p:sp>
        <p:nvSpPr>
          <p:cNvPr id="3" name="Content Placeholder 2">
            <a:extLst>
              <a:ext uri="{FF2B5EF4-FFF2-40B4-BE49-F238E27FC236}">
                <a16:creationId xmlns:a16="http://schemas.microsoft.com/office/drawing/2014/main" id="{EB5B3191-66D6-6011-3384-A300444538BA}"/>
              </a:ext>
            </a:extLst>
          </p:cNvPr>
          <p:cNvSpPr>
            <a:spLocks noGrp="1"/>
          </p:cNvSpPr>
          <p:nvPr>
            <p:ph idx="1"/>
          </p:nvPr>
        </p:nvSpPr>
        <p:spPr>
          <a:xfrm>
            <a:off x="1140782" y="630816"/>
            <a:ext cx="9644982" cy="4642139"/>
          </a:xfrm>
        </p:spPr>
        <p:txBody>
          <a:bodyPr>
            <a:normAutofit/>
          </a:bodyPr>
          <a:lstStyle/>
          <a:p>
            <a:endParaRPr lang="en-US" sz="1800" b="1"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Patient Registration</a:t>
            </a:r>
            <a:r>
              <a:rPr lang="en-US" sz="1800" dirty="0">
                <a:latin typeface="Times New Roman" panose="02020603050405020304" pitchFamily="18" charset="0"/>
                <a:cs typeface="Times New Roman" panose="02020603050405020304" pitchFamily="18" charset="0"/>
              </a:rPr>
              <a:t>: Allows patients to create accounts, providing personal details (name, contact information, medical history, etc.) for profile management.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Doctor/Healthcare Provider Registration</a:t>
            </a:r>
            <a:r>
              <a:rPr lang="en-US" sz="1800" dirty="0">
                <a:latin typeface="Times New Roman" panose="02020603050405020304" pitchFamily="18" charset="0"/>
                <a:cs typeface="Times New Roman" panose="02020603050405020304" pitchFamily="18" charset="0"/>
              </a:rPr>
              <a:t>: Enables healthcare professionals to create accounts, input their specialties, schedules, and contact details.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Role-based Access Control</a:t>
            </a:r>
            <a:r>
              <a:rPr lang="en-US" sz="1800" dirty="0">
                <a:latin typeface="Times New Roman" panose="02020603050405020304" pitchFamily="18" charset="0"/>
                <a:cs typeface="Times New Roman" panose="02020603050405020304" pitchFamily="18" charset="0"/>
              </a:rPr>
              <a:t>: Different user roles, such as patient, doctor, admin, and hospital staff, will have different levels of access to the app’s features.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Login/Authentication</a:t>
            </a:r>
            <a:r>
              <a:rPr lang="en-US" sz="1800" dirty="0">
                <a:latin typeface="Times New Roman" panose="02020603050405020304" pitchFamily="18" charset="0"/>
                <a:cs typeface="Times New Roman" panose="02020603050405020304" pitchFamily="18" charset="0"/>
              </a:rPr>
              <a:t>: Secure login options (e.g., username/password, biometric authentication) to ensure safe access.</a:t>
            </a:r>
          </a:p>
          <a:p>
            <a:endParaRPr lang="en-IN" dirty="0"/>
          </a:p>
        </p:txBody>
      </p:sp>
    </p:spTree>
    <p:extLst>
      <p:ext uri="{BB962C8B-B14F-4D97-AF65-F5344CB8AC3E}">
        <p14:creationId xmlns:p14="http://schemas.microsoft.com/office/powerpoint/2010/main" val="3775502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19C11-93E4-590C-E03C-5CF842B5B708}"/>
              </a:ext>
            </a:extLst>
          </p:cNvPr>
          <p:cNvSpPr>
            <a:spLocks noGrp="1"/>
          </p:cNvSpPr>
          <p:nvPr>
            <p:ph type="title"/>
          </p:nvPr>
        </p:nvSpPr>
        <p:spPr>
          <a:xfrm>
            <a:off x="0" y="115744"/>
            <a:ext cx="10515600" cy="1325563"/>
          </a:xfrm>
        </p:spPr>
        <p:txBody>
          <a:bodyPr>
            <a:normAutofit fontScale="90000"/>
          </a:bodyPr>
          <a:lstStyle/>
          <a:p>
            <a:r>
              <a:rPr lang="en-US" sz="4400" b="1" dirty="0"/>
              <a:t>Appointment Booking Module</a:t>
            </a:r>
            <a:br>
              <a:rPr lang="en-US" b="1" dirty="0"/>
            </a:br>
            <a:endParaRPr lang="en-IN" dirty="0"/>
          </a:p>
        </p:txBody>
      </p:sp>
      <p:sp>
        <p:nvSpPr>
          <p:cNvPr id="3" name="Content Placeholder 2">
            <a:extLst>
              <a:ext uri="{FF2B5EF4-FFF2-40B4-BE49-F238E27FC236}">
                <a16:creationId xmlns:a16="http://schemas.microsoft.com/office/drawing/2014/main" id="{1A427777-BB0B-430D-2BA5-B7F8A4CDBABB}"/>
              </a:ext>
            </a:extLst>
          </p:cNvPr>
          <p:cNvSpPr>
            <a:spLocks noGrp="1"/>
          </p:cNvSpPr>
          <p:nvPr>
            <p:ph idx="1"/>
          </p:nvPr>
        </p:nvSpPr>
        <p:spPr>
          <a:xfrm>
            <a:off x="1039092" y="967004"/>
            <a:ext cx="9829800" cy="4923992"/>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Doctor Availability</a:t>
            </a:r>
            <a:r>
              <a:rPr lang="en-US" sz="1800" dirty="0">
                <a:latin typeface="Times New Roman" panose="02020603050405020304" pitchFamily="18" charset="0"/>
                <a:cs typeface="Times New Roman" panose="02020603050405020304" pitchFamily="18" charset="0"/>
              </a:rPr>
              <a:t>: Displays doctors' available time slots and specialties, allowing patients to choose and book an appointment.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Real-time Scheduling</a:t>
            </a:r>
            <a:r>
              <a:rPr lang="en-US" sz="1800" dirty="0">
                <a:latin typeface="Times New Roman" panose="02020603050405020304" pitchFamily="18" charset="0"/>
                <a:cs typeface="Times New Roman" panose="02020603050405020304" pitchFamily="18" charset="0"/>
              </a:rPr>
              <a:t>: Ensures appointments are booked based on real-time availability to avoid overbooking or scheduling conflicts.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Appointment Confirmation</a:t>
            </a:r>
            <a:r>
              <a:rPr lang="en-US" sz="1800" dirty="0">
                <a:latin typeface="Times New Roman" panose="02020603050405020304" pitchFamily="18" charset="0"/>
                <a:cs typeface="Times New Roman" panose="02020603050405020304" pitchFamily="18" charset="0"/>
              </a:rPr>
              <a:t>: Sends automatic confirmations to both patients and doctors once an appointment is booked.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Appointment Rescheduling and Cancellation</a:t>
            </a:r>
            <a:r>
              <a:rPr lang="en-US" sz="1800" dirty="0">
                <a:latin typeface="Times New Roman" panose="02020603050405020304" pitchFamily="18" charset="0"/>
                <a:cs typeface="Times New Roman" panose="02020603050405020304" pitchFamily="18" charset="0"/>
              </a:rPr>
              <a:t>: Patients can modify or cancel appointments based on availability and hospital policies.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Appointment Reminders</a:t>
            </a:r>
            <a:r>
              <a:rPr lang="en-US" sz="1800" dirty="0">
                <a:latin typeface="Times New Roman" panose="02020603050405020304" pitchFamily="18" charset="0"/>
                <a:cs typeface="Times New Roman" panose="02020603050405020304" pitchFamily="18" charset="0"/>
              </a:rPr>
              <a:t>: Automated reminders sent to patients via push notifications, SMS, or email to reduce no-shows and missed appointments.</a:t>
            </a:r>
          </a:p>
          <a:p>
            <a:endParaRPr lang="en-IN" dirty="0"/>
          </a:p>
        </p:txBody>
      </p:sp>
    </p:spTree>
    <p:extLst>
      <p:ext uri="{BB962C8B-B14F-4D97-AF65-F5344CB8AC3E}">
        <p14:creationId xmlns:p14="http://schemas.microsoft.com/office/powerpoint/2010/main" val="87527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071F3A-41A4-08E2-B459-4F9D837DB2E3}"/>
              </a:ext>
            </a:extLst>
          </p:cNvPr>
          <p:cNvSpPr>
            <a:spLocks noGrp="1"/>
          </p:cNvSpPr>
          <p:nvPr>
            <p:ph type="title"/>
          </p:nvPr>
        </p:nvSpPr>
        <p:spPr>
          <a:xfrm>
            <a:off x="131618" y="-239281"/>
            <a:ext cx="10515600" cy="1325563"/>
          </a:xfrm>
        </p:spPr>
        <p:txBody>
          <a:bodyPr>
            <a:normAutofit/>
          </a:bodyPr>
          <a:lstStyle/>
          <a:p>
            <a:r>
              <a:rPr lang="en-US" sz="4000" b="1" dirty="0"/>
              <a:t>Prescription Management Module</a:t>
            </a:r>
            <a:endParaRPr lang="en-IN" sz="4000" dirty="0"/>
          </a:p>
        </p:txBody>
      </p:sp>
      <p:sp>
        <p:nvSpPr>
          <p:cNvPr id="3" name="Content Placeholder 2">
            <a:extLst>
              <a:ext uri="{FF2B5EF4-FFF2-40B4-BE49-F238E27FC236}">
                <a16:creationId xmlns:a16="http://schemas.microsoft.com/office/drawing/2014/main" id="{E98C4C4C-C1DF-CF26-A83E-34DA2A3C5842}"/>
              </a:ext>
            </a:extLst>
          </p:cNvPr>
          <p:cNvSpPr>
            <a:spLocks noGrp="1"/>
          </p:cNvSpPr>
          <p:nvPr>
            <p:ph idx="1"/>
          </p:nvPr>
        </p:nvSpPr>
        <p:spPr>
          <a:xfrm>
            <a:off x="945572" y="446809"/>
            <a:ext cx="10515601" cy="5299364"/>
          </a:xfrm>
        </p:spPr>
        <p:txBody>
          <a:bodyPr>
            <a:normAutofit/>
          </a:bodyPr>
          <a:lstStyle/>
          <a:p>
            <a:endParaRPr lang="en-US" b="1" dirty="0"/>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Doctor’s Prescription</a:t>
            </a:r>
            <a:r>
              <a:rPr lang="en-US" sz="1800" dirty="0">
                <a:latin typeface="Times New Roman" panose="02020603050405020304" pitchFamily="18" charset="0"/>
                <a:cs typeface="Times New Roman" panose="02020603050405020304" pitchFamily="18" charset="0"/>
              </a:rPr>
              <a:t>: Allows doctors to input prescriptions directly into the app, which can include medications, dosages, instructions, and additional notes.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Prescription History</a:t>
            </a:r>
            <a:r>
              <a:rPr lang="en-US" sz="1800" dirty="0">
                <a:latin typeface="Times New Roman" panose="02020603050405020304" pitchFamily="18" charset="0"/>
                <a:cs typeface="Times New Roman" panose="02020603050405020304" pitchFamily="18" charset="0"/>
              </a:rPr>
              <a:t>: Patients can view a history of all their prescriptions within the app, ensuring easy access to past medical records.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Pharmacy Integration</a:t>
            </a:r>
            <a:r>
              <a:rPr lang="en-US" sz="1800" dirty="0">
                <a:latin typeface="Times New Roman" panose="02020603050405020304" pitchFamily="18" charset="0"/>
                <a:cs typeface="Times New Roman" panose="02020603050405020304" pitchFamily="18" charset="0"/>
              </a:rPr>
              <a:t>: Links with pharmacies to provide patients with the option to order medications or check availability of prescribed drugs.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Prescription Sharing</a:t>
            </a:r>
            <a:r>
              <a:rPr lang="en-US" sz="1800" dirty="0">
                <a:latin typeface="Times New Roman" panose="02020603050405020304" pitchFamily="18" charset="0"/>
                <a:cs typeface="Times New Roman" panose="02020603050405020304" pitchFamily="18" charset="0"/>
              </a:rPr>
              <a:t>: Enables patients to share prescriptions with their chosen pharmacy or directly with their family members, if needed.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Medication Reminders</a:t>
            </a:r>
            <a:r>
              <a:rPr lang="en-US" sz="1800" dirty="0">
                <a:latin typeface="Times New Roman" panose="02020603050405020304" pitchFamily="18" charset="0"/>
                <a:cs typeface="Times New Roman" panose="02020603050405020304" pitchFamily="18" charset="0"/>
              </a:rPr>
              <a:t>: Sends notifications to patients to remind them to take prescribed medications on time.</a:t>
            </a:r>
          </a:p>
          <a:p>
            <a:endParaRPr lang="en-IN" dirty="0"/>
          </a:p>
        </p:txBody>
      </p:sp>
    </p:spTree>
    <p:extLst>
      <p:ext uri="{BB962C8B-B14F-4D97-AF65-F5344CB8AC3E}">
        <p14:creationId xmlns:p14="http://schemas.microsoft.com/office/powerpoint/2010/main" val="2689065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D42FF-C614-8791-206F-44B24A51AC60}"/>
              </a:ext>
            </a:extLst>
          </p:cNvPr>
          <p:cNvSpPr>
            <a:spLocks noGrp="1"/>
          </p:cNvSpPr>
          <p:nvPr>
            <p:ph type="title"/>
          </p:nvPr>
        </p:nvSpPr>
        <p:spPr>
          <a:xfrm>
            <a:off x="0" y="18255"/>
            <a:ext cx="10515600" cy="1325563"/>
          </a:xfrm>
        </p:spPr>
        <p:txBody>
          <a:bodyPr>
            <a:normAutofit/>
          </a:bodyPr>
          <a:lstStyle/>
          <a:p>
            <a:r>
              <a:rPr lang="en-US" sz="4000" b="1" dirty="0"/>
              <a:t>Payment and Billing Module</a:t>
            </a:r>
            <a:br>
              <a:rPr lang="en-US" sz="4000" b="1" dirty="0"/>
            </a:br>
            <a:endParaRPr lang="en-IN" sz="4000" dirty="0"/>
          </a:p>
        </p:txBody>
      </p:sp>
      <p:sp>
        <p:nvSpPr>
          <p:cNvPr id="3" name="Content Placeholder 2">
            <a:extLst>
              <a:ext uri="{FF2B5EF4-FFF2-40B4-BE49-F238E27FC236}">
                <a16:creationId xmlns:a16="http://schemas.microsoft.com/office/drawing/2014/main" id="{F1FBC0BA-87B3-B99F-ED04-5F3F79E1CB17}"/>
              </a:ext>
            </a:extLst>
          </p:cNvPr>
          <p:cNvSpPr>
            <a:spLocks noGrp="1"/>
          </p:cNvSpPr>
          <p:nvPr>
            <p:ph idx="1"/>
          </p:nvPr>
        </p:nvSpPr>
        <p:spPr>
          <a:xfrm>
            <a:off x="1120000" y="716973"/>
            <a:ext cx="9395600" cy="5002790"/>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Appointment Payments</a:t>
            </a:r>
            <a:r>
              <a:rPr lang="en-US" sz="1800" dirty="0">
                <a:latin typeface="Times New Roman" panose="02020603050405020304" pitchFamily="18" charset="0"/>
                <a:cs typeface="Times New Roman" panose="02020603050405020304" pitchFamily="18" charset="0"/>
              </a:rPr>
              <a:t>: Allows patients to pay for their appointments through various online payment methods (credit/debit cards, mobile wallets, etc.).</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Invoice Generation</a:t>
            </a:r>
            <a:r>
              <a:rPr lang="en-US" sz="1800" dirty="0">
                <a:latin typeface="Times New Roman" panose="02020603050405020304" pitchFamily="18" charset="0"/>
                <a:cs typeface="Times New Roman" panose="02020603050405020304" pitchFamily="18" charset="0"/>
              </a:rPr>
              <a:t>: Generates invoices for both appointments and prescriptions, which patients can download or receive via email.</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Insurance Integration</a:t>
            </a:r>
            <a:r>
              <a:rPr lang="en-US" sz="1800" dirty="0">
                <a:latin typeface="Times New Roman" panose="02020603050405020304" pitchFamily="18" charset="0"/>
                <a:cs typeface="Times New Roman" panose="02020603050405020304" pitchFamily="18" charset="0"/>
              </a:rPr>
              <a:t>: Enables patients to submit insurance details for claim processing or deductibles during the appointment booking and prescription purchase.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Billing History</a:t>
            </a:r>
            <a:r>
              <a:rPr lang="en-US" sz="1800" dirty="0">
                <a:latin typeface="Times New Roman" panose="02020603050405020304" pitchFamily="18" charset="0"/>
                <a:cs typeface="Times New Roman" panose="02020603050405020304" pitchFamily="18" charset="0"/>
              </a:rPr>
              <a:t>: Provides access to past bills and payment receipts.</a:t>
            </a:r>
          </a:p>
        </p:txBody>
      </p:sp>
    </p:spTree>
    <p:extLst>
      <p:ext uri="{BB962C8B-B14F-4D97-AF65-F5344CB8AC3E}">
        <p14:creationId xmlns:p14="http://schemas.microsoft.com/office/powerpoint/2010/main" val="39456072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22333-892E-BC21-080F-9FCB969A7F8B}"/>
              </a:ext>
            </a:extLst>
          </p:cNvPr>
          <p:cNvSpPr>
            <a:spLocks noGrp="1"/>
          </p:cNvSpPr>
          <p:nvPr>
            <p:ph type="title"/>
          </p:nvPr>
        </p:nvSpPr>
        <p:spPr>
          <a:xfrm>
            <a:off x="0" y="-216766"/>
            <a:ext cx="10515600" cy="1325563"/>
          </a:xfrm>
        </p:spPr>
        <p:txBody>
          <a:bodyPr>
            <a:normAutofit/>
          </a:bodyPr>
          <a:lstStyle/>
          <a:p>
            <a:r>
              <a:rPr lang="en-IN" sz="4000" b="1" dirty="0"/>
              <a:t>Software Details</a:t>
            </a:r>
            <a:endParaRPr lang="en-IN" sz="4000" dirty="0"/>
          </a:p>
        </p:txBody>
      </p:sp>
      <p:sp>
        <p:nvSpPr>
          <p:cNvPr id="3" name="Content Placeholder 2">
            <a:extLst>
              <a:ext uri="{FF2B5EF4-FFF2-40B4-BE49-F238E27FC236}">
                <a16:creationId xmlns:a16="http://schemas.microsoft.com/office/drawing/2014/main" id="{7D6385F6-4ED3-4722-3491-DFB4F57C3396}"/>
              </a:ext>
            </a:extLst>
          </p:cNvPr>
          <p:cNvSpPr>
            <a:spLocks noGrp="1"/>
          </p:cNvSpPr>
          <p:nvPr>
            <p:ph idx="1"/>
          </p:nvPr>
        </p:nvSpPr>
        <p:spPr>
          <a:xfrm>
            <a:off x="1184564" y="955963"/>
            <a:ext cx="9057408" cy="4670281"/>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97268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11C7C-34C9-5565-5F5A-20CF88F1E5AC}"/>
              </a:ext>
            </a:extLst>
          </p:cNvPr>
          <p:cNvSpPr>
            <a:spLocks noGrp="1"/>
          </p:cNvSpPr>
          <p:nvPr>
            <p:ph type="title"/>
          </p:nvPr>
        </p:nvSpPr>
        <p:spPr>
          <a:xfrm>
            <a:off x="0" y="-279112"/>
            <a:ext cx="10515600" cy="1325563"/>
          </a:xfrm>
        </p:spPr>
        <p:txBody>
          <a:bodyPr>
            <a:normAutofit/>
          </a:bodyPr>
          <a:lstStyle/>
          <a:p>
            <a:r>
              <a:rPr lang="en-IN" sz="4000" b="1" dirty="0"/>
              <a:t>Front End</a:t>
            </a:r>
            <a:endParaRPr lang="en-IN" sz="4000" dirty="0"/>
          </a:p>
        </p:txBody>
      </p:sp>
      <p:sp>
        <p:nvSpPr>
          <p:cNvPr id="3" name="Content Placeholder 2">
            <a:extLst>
              <a:ext uri="{FF2B5EF4-FFF2-40B4-BE49-F238E27FC236}">
                <a16:creationId xmlns:a16="http://schemas.microsoft.com/office/drawing/2014/main" id="{A2F50DA6-368A-7190-2BA1-0F1981F8BEF9}"/>
              </a:ext>
            </a:extLst>
          </p:cNvPr>
          <p:cNvSpPr>
            <a:spLocks noGrp="1"/>
          </p:cNvSpPr>
          <p:nvPr>
            <p:ph idx="1"/>
          </p:nvPr>
        </p:nvSpPr>
        <p:spPr>
          <a:xfrm>
            <a:off x="1111828" y="862446"/>
            <a:ext cx="9587344" cy="4098780"/>
          </a:xfrm>
        </p:spPr>
        <p:txBody>
          <a:bodyPr>
            <a:normAutofit lnSpcReduction="10000"/>
          </a:bodyPr>
          <a:lstStyle/>
          <a:p>
            <a:pPr algn="just">
              <a:lnSpc>
                <a:spcPct val="150000"/>
              </a:lnSpc>
            </a:pPr>
            <a:r>
              <a:rPr lang="en-US" sz="19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9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9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5948594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67EA4-7AD8-244F-022F-9A5452207BFC}"/>
              </a:ext>
            </a:extLst>
          </p:cNvPr>
          <p:cNvSpPr>
            <a:spLocks noGrp="1"/>
          </p:cNvSpPr>
          <p:nvPr>
            <p:ph type="title"/>
          </p:nvPr>
        </p:nvSpPr>
        <p:spPr>
          <a:xfrm>
            <a:off x="0" y="-206375"/>
            <a:ext cx="10515600" cy="1325563"/>
          </a:xfrm>
        </p:spPr>
        <p:txBody>
          <a:bodyPr>
            <a:normAutofit/>
          </a:bodyPr>
          <a:lstStyle/>
          <a:p>
            <a:r>
              <a:rPr lang="en-IN" sz="4000" b="1" dirty="0"/>
              <a:t>Database</a:t>
            </a:r>
            <a:endParaRPr lang="en-IN" sz="4000" dirty="0"/>
          </a:p>
        </p:txBody>
      </p:sp>
      <p:sp>
        <p:nvSpPr>
          <p:cNvPr id="3" name="Content Placeholder 2">
            <a:extLst>
              <a:ext uri="{FF2B5EF4-FFF2-40B4-BE49-F238E27FC236}">
                <a16:creationId xmlns:a16="http://schemas.microsoft.com/office/drawing/2014/main" id="{D0500CFE-C3E7-6BE9-2C33-27DCE49503CC}"/>
              </a:ext>
            </a:extLst>
          </p:cNvPr>
          <p:cNvSpPr>
            <a:spLocks noGrp="1"/>
          </p:cNvSpPr>
          <p:nvPr>
            <p:ph idx="1"/>
          </p:nvPr>
        </p:nvSpPr>
        <p:spPr>
          <a:xfrm>
            <a:off x="1267690" y="976745"/>
            <a:ext cx="8828809" cy="4150736"/>
          </a:xfrm>
        </p:spPr>
        <p:txBody>
          <a:bodyPr>
            <a:normAutofit fontScale="70000" lnSpcReduction="20000"/>
          </a:bodyPr>
          <a:lstStyle/>
          <a:p>
            <a:pPr algn="just">
              <a:lnSpc>
                <a:spcPct val="160000"/>
              </a:lnSpc>
            </a:pPr>
            <a:r>
              <a:rPr lang="en-US" sz="26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r>
              <a:rPr lang="en-US" sz="26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r>
              <a:rPr lang="en-US" sz="26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6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7103193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B23E4-FA42-7502-F71B-D9D9EBF82909}"/>
              </a:ext>
            </a:extLst>
          </p:cNvPr>
          <p:cNvSpPr>
            <a:spLocks noGrp="1"/>
          </p:cNvSpPr>
          <p:nvPr>
            <p:ph type="title"/>
          </p:nvPr>
        </p:nvSpPr>
        <p:spPr>
          <a:xfrm>
            <a:off x="0" y="-247939"/>
            <a:ext cx="10515600" cy="1325563"/>
          </a:xfrm>
        </p:spPr>
        <p:txBody>
          <a:bodyPr>
            <a:normAutofit/>
          </a:bodyPr>
          <a:lstStyle/>
          <a:p>
            <a:r>
              <a:rPr lang="en-IN" sz="4000" b="1" dirty="0"/>
              <a:t>Cloud Web Server</a:t>
            </a:r>
            <a:endParaRPr lang="en-IN" sz="4000" dirty="0"/>
          </a:p>
        </p:txBody>
      </p:sp>
      <p:sp>
        <p:nvSpPr>
          <p:cNvPr id="3" name="Content Placeholder 2">
            <a:extLst>
              <a:ext uri="{FF2B5EF4-FFF2-40B4-BE49-F238E27FC236}">
                <a16:creationId xmlns:a16="http://schemas.microsoft.com/office/drawing/2014/main" id="{87CC02C6-699C-EC9B-D315-14FD16521D94}"/>
              </a:ext>
            </a:extLst>
          </p:cNvPr>
          <p:cNvSpPr>
            <a:spLocks noGrp="1"/>
          </p:cNvSpPr>
          <p:nvPr>
            <p:ph idx="1"/>
          </p:nvPr>
        </p:nvSpPr>
        <p:spPr>
          <a:xfrm>
            <a:off x="1205345" y="880196"/>
            <a:ext cx="9057409" cy="4036436"/>
          </a:xfrm>
        </p:spPr>
        <p:txBody>
          <a:bodyPr>
            <a:normAutofit fontScale="77500" lnSpcReduction="20000"/>
          </a:bodyPr>
          <a:lstStyle/>
          <a:p>
            <a:pPr algn="just">
              <a:lnSpc>
                <a:spcPct val="150000"/>
              </a:lnSpc>
            </a:pPr>
            <a:r>
              <a:rPr lang="en-US" sz="23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23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23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23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473423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DA235-1630-3D7E-849B-885E8673EDE3}"/>
              </a:ext>
            </a:extLst>
          </p:cNvPr>
          <p:cNvSpPr>
            <a:spLocks noGrp="1"/>
          </p:cNvSpPr>
          <p:nvPr>
            <p:ph type="title"/>
          </p:nvPr>
        </p:nvSpPr>
        <p:spPr>
          <a:xfrm>
            <a:off x="110836" y="-123248"/>
            <a:ext cx="10515600" cy="1325563"/>
          </a:xfrm>
        </p:spPr>
        <p:txBody>
          <a:bodyPr>
            <a:normAutofit/>
          </a:bodyPr>
          <a:lstStyle/>
          <a:p>
            <a:r>
              <a:rPr lang="en-US" sz="4000" b="1" dirty="0"/>
              <a:t>SOFTWARE REQUIREMENTS:</a:t>
            </a:r>
            <a:endParaRPr lang="en-IN" sz="4000" dirty="0"/>
          </a:p>
        </p:txBody>
      </p:sp>
      <p:sp>
        <p:nvSpPr>
          <p:cNvPr id="3" name="Content Placeholder 2">
            <a:extLst>
              <a:ext uri="{FF2B5EF4-FFF2-40B4-BE49-F238E27FC236}">
                <a16:creationId xmlns:a16="http://schemas.microsoft.com/office/drawing/2014/main" id="{489E6B38-B078-6C11-AC0E-10A7D39E0A94}"/>
              </a:ext>
            </a:extLst>
          </p:cNvPr>
          <p:cNvSpPr>
            <a:spLocks noGrp="1"/>
          </p:cNvSpPr>
          <p:nvPr>
            <p:ph idx="1"/>
          </p:nvPr>
        </p:nvSpPr>
        <p:spPr>
          <a:xfrm>
            <a:off x="979100" y="1015134"/>
            <a:ext cx="10233800" cy="4351338"/>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Operating System	: Windows 10</a:t>
            </a:r>
          </a:p>
          <a:p>
            <a:pPr algn="just">
              <a:lnSpc>
                <a:spcPct val="150000"/>
              </a:lnSpc>
            </a:pPr>
            <a:r>
              <a:rPr lang="en-US" sz="1800" dirty="0">
                <a:latin typeface="Times New Roman" panose="02020603050405020304" pitchFamily="18" charset="0"/>
                <a:cs typeface="Times New Roman" panose="02020603050405020304" pitchFamily="18" charset="0"/>
              </a:rPr>
              <a:t>Language	               :PYTHON Google </a:t>
            </a:r>
            <a:r>
              <a:rPr lang="en-US" sz="1800" dirty="0" err="1">
                <a:latin typeface="Times New Roman" panose="02020603050405020304" pitchFamily="18" charset="0"/>
                <a:cs typeface="Times New Roman" panose="02020603050405020304" pitchFamily="18" charset="0"/>
              </a:rPr>
              <a:t>Colab</a:t>
            </a:r>
            <a:endParaRPr lang="en-US"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2578890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DC251-BE0C-F082-B1AF-D9772900D089}"/>
              </a:ext>
            </a:extLst>
          </p:cNvPr>
          <p:cNvSpPr>
            <a:spLocks noGrp="1"/>
          </p:cNvSpPr>
          <p:nvPr>
            <p:ph type="title"/>
          </p:nvPr>
        </p:nvSpPr>
        <p:spPr>
          <a:xfrm>
            <a:off x="0" y="-185594"/>
            <a:ext cx="10515600" cy="1325563"/>
          </a:xfrm>
        </p:spPr>
        <p:txBody>
          <a:bodyPr>
            <a:normAutofit/>
          </a:bodyPr>
          <a:lstStyle/>
          <a:p>
            <a:r>
              <a:rPr lang="en-US" sz="4000" b="1" dirty="0"/>
              <a:t>HARDWARE REQUIREMENTS:</a:t>
            </a:r>
            <a:endParaRPr lang="en-IN" sz="4000" dirty="0"/>
          </a:p>
        </p:txBody>
      </p:sp>
      <p:sp>
        <p:nvSpPr>
          <p:cNvPr id="3" name="Content Placeholder 2">
            <a:extLst>
              <a:ext uri="{FF2B5EF4-FFF2-40B4-BE49-F238E27FC236}">
                <a16:creationId xmlns:a16="http://schemas.microsoft.com/office/drawing/2014/main" id="{7CF4E56D-E18E-77F6-180E-E8CC294F5831}"/>
              </a:ext>
            </a:extLst>
          </p:cNvPr>
          <p:cNvSpPr>
            <a:spLocks noGrp="1"/>
          </p:cNvSpPr>
          <p:nvPr>
            <p:ph idx="1"/>
          </p:nvPr>
        </p:nvSpPr>
        <p:spPr>
          <a:xfrm>
            <a:off x="860227" y="983961"/>
            <a:ext cx="10233800" cy="4351338"/>
          </a:xfrm>
        </p:spPr>
        <p:txBody>
          <a:bodyPr/>
          <a:lstStyle/>
          <a:p>
            <a:pPr algn="just">
              <a:lnSpc>
                <a:spcPct val="150000"/>
              </a:lnSpc>
            </a:pPr>
            <a:r>
              <a:rPr lang="en-US" sz="1800" dirty="0">
                <a:latin typeface="Aptos" panose="020B0004020202020204" pitchFamily="34" charset="0"/>
                <a:cs typeface="Times New Roman" pitchFamily="18" charset="0"/>
              </a:rPr>
              <a:t>Keyboard</a:t>
            </a:r>
          </a:p>
          <a:p>
            <a:pPr algn="just">
              <a:lnSpc>
                <a:spcPct val="150000"/>
              </a:lnSpc>
            </a:pPr>
            <a:r>
              <a:rPr lang="en-US" sz="1800" dirty="0">
                <a:latin typeface="Aptos" panose="020B0004020202020204" pitchFamily="34" charset="0"/>
                <a:cs typeface="Times New Roman" pitchFamily="18" charset="0"/>
              </a:rPr>
              <a:t>Mouse </a:t>
            </a:r>
          </a:p>
          <a:p>
            <a:pPr algn="just">
              <a:lnSpc>
                <a:spcPct val="150000"/>
              </a:lnSpc>
            </a:pPr>
            <a:r>
              <a:rPr lang="en-US" sz="1800" dirty="0" err="1">
                <a:latin typeface="Aptos" panose="020B0004020202020204" pitchFamily="34" charset="0"/>
                <a:cs typeface="Times New Roman" pitchFamily="18" charset="0"/>
              </a:rPr>
              <a:t>Harddisk</a:t>
            </a:r>
            <a:r>
              <a:rPr lang="en-US" sz="1800" dirty="0">
                <a:latin typeface="Aptos" panose="020B0004020202020204" pitchFamily="34" charset="0"/>
                <a:cs typeface="Times New Roman" pitchFamily="18" charset="0"/>
              </a:rPr>
              <a:t>	</a:t>
            </a:r>
          </a:p>
          <a:p>
            <a:pPr algn="just">
              <a:lnSpc>
                <a:spcPct val="150000"/>
              </a:lnSpc>
            </a:pPr>
            <a:r>
              <a:rPr lang="en-US" sz="1800" dirty="0">
                <a:latin typeface="Aptos" panose="020B0004020202020204" pitchFamily="34" charset="0"/>
                <a:cs typeface="Times New Roman" pitchFamily="18" charset="0"/>
              </a:rPr>
              <a:t>Ram</a:t>
            </a:r>
            <a:r>
              <a:rPr lang="en-US" sz="2800" dirty="0">
                <a:latin typeface="Aptos" panose="020B0004020202020204" pitchFamily="34" charset="0"/>
                <a:cs typeface="Times New Roman" pitchFamily="18" charset="0"/>
              </a:rPr>
              <a:t>	</a:t>
            </a:r>
          </a:p>
          <a:p>
            <a:endParaRPr lang="en-IN" dirty="0"/>
          </a:p>
        </p:txBody>
      </p:sp>
    </p:spTree>
    <p:extLst>
      <p:ext uri="{BB962C8B-B14F-4D97-AF65-F5344CB8AC3E}">
        <p14:creationId xmlns:p14="http://schemas.microsoft.com/office/powerpoint/2010/main" val="35145867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389F7-AB7A-95CC-8124-BBFB8DC9140A}"/>
              </a:ext>
            </a:extLst>
          </p:cNvPr>
          <p:cNvSpPr>
            <a:spLocks noGrp="1"/>
          </p:cNvSpPr>
          <p:nvPr>
            <p:ph type="title"/>
          </p:nvPr>
        </p:nvSpPr>
        <p:spPr>
          <a:xfrm>
            <a:off x="121227" y="-154421"/>
            <a:ext cx="10515600" cy="1325563"/>
          </a:xfrm>
        </p:spPr>
        <p:txBody>
          <a:bodyPr>
            <a:normAutofit/>
          </a:bodyPr>
          <a:lstStyle/>
          <a:p>
            <a:r>
              <a:rPr lang="en-US" sz="4000" b="1" dirty="0"/>
              <a:t>CONCLUSION</a:t>
            </a:r>
            <a:endParaRPr lang="en-IN" sz="4000" dirty="0"/>
          </a:p>
        </p:txBody>
      </p:sp>
      <p:sp>
        <p:nvSpPr>
          <p:cNvPr id="3" name="Content Placeholder 2">
            <a:extLst>
              <a:ext uri="{FF2B5EF4-FFF2-40B4-BE49-F238E27FC236}">
                <a16:creationId xmlns:a16="http://schemas.microsoft.com/office/drawing/2014/main" id="{54D2CFB8-6FA7-FBA4-7DE3-7C01DF581470}"/>
              </a:ext>
            </a:extLst>
          </p:cNvPr>
          <p:cNvSpPr>
            <a:spLocks noGrp="1"/>
          </p:cNvSpPr>
          <p:nvPr>
            <p:ph idx="1"/>
          </p:nvPr>
        </p:nvSpPr>
        <p:spPr>
          <a:xfrm>
            <a:off x="838200" y="945573"/>
            <a:ext cx="10515600" cy="5507182"/>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With the development of web based NHIS medical appointment booking system, patients are able to book and manage their own appointment with ease. They will be reminded of their appointments via SMS/email that will be promptly sent to them before their appointment date. </a:t>
            </a:r>
          </a:p>
          <a:p>
            <a:pPr algn="just">
              <a:lnSpc>
                <a:spcPct val="150000"/>
              </a:lnSpc>
            </a:pPr>
            <a:r>
              <a:rPr lang="en-US" sz="1800" dirty="0">
                <a:latin typeface="Times New Roman" panose="02020603050405020304" pitchFamily="18" charset="0"/>
                <a:cs typeface="Times New Roman" panose="02020603050405020304" pitchFamily="18" charset="0"/>
              </a:rPr>
              <a:t>The system itself also provides a quick view of their appointment at the Home page. These functions could indirectly help to reduce the number of missed medical appointments and patients no-show up for their appointment. </a:t>
            </a:r>
          </a:p>
          <a:p>
            <a:pPr algn="just">
              <a:lnSpc>
                <a:spcPct val="150000"/>
              </a:lnSpc>
            </a:pPr>
            <a:r>
              <a:rPr lang="en-US" sz="1800" dirty="0">
                <a:latin typeface="Times New Roman" panose="02020603050405020304" pitchFamily="18" charset="0"/>
                <a:cs typeface="Times New Roman" panose="02020603050405020304" pitchFamily="18" charset="0"/>
              </a:rPr>
              <a:t>Patients would be notified via SMS/email if their appointment were affected, when there is urgent needs of the service provider at other place or in case of any situation that can result to the absence of the service provider. </a:t>
            </a:r>
          </a:p>
          <a:p>
            <a:pPr algn="just">
              <a:lnSpc>
                <a:spcPct val="150000"/>
              </a:lnSpc>
            </a:pPr>
            <a:r>
              <a:rPr lang="en-US" sz="1800" dirty="0">
                <a:latin typeface="Times New Roman" panose="02020603050405020304" pitchFamily="18" charset="0"/>
                <a:cs typeface="Times New Roman" panose="02020603050405020304" pitchFamily="18" charset="0"/>
              </a:rPr>
              <a:t>International Journal of Patients could also track and monitor their own appointment record with this system. However, the display of bio-data such as X-rays and laboratory results are not included in the system due to technical constrain.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85542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8D0822-38DA-4D32-373F-9B6BB83533DD}"/>
              </a:ext>
            </a:extLst>
          </p:cNvPr>
          <p:cNvSpPr>
            <a:spLocks noGrp="1"/>
          </p:cNvSpPr>
          <p:nvPr>
            <p:ph idx="4294967295"/>
          </p:nvPr>
        </p:nvSpPr>
        <p:spPr>
          <a:xfrm>
            <a:off x="701676" y="339725"/>
            <a:ext cx="10136044" cy="4284230"/>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system will not be able to diagnose or prescribe drug for usage. The system is mainly designed to facilitate appointment booking between the patient and the health personnel. </a:t>
            </a:r>
          </a:p>
          <a:p>
            <a:pPr algn="just">
              <a:lnSpc>
                <a:spcPct val="150000"/>
              </a:lnSpc>
            </a:pPr>
            <a:r>
              <a:rPr lang="en-US" sz="1800" dirty="0">
                <a:latin typeface="Times New Roman" panose="02020603050405020304" pitchFamily="18" charset="0"/>
                <a:cs typeface="Times New Roman" panose="02020603050405020304" pitchFamily="18" charset="0"/>
              </a:rPr>
              <a:t>In compensation, additional modules such as Announcement, Medical case record and block/unblock schedule will further enhance the usability and functionality of the system and allow a flexible management of patients appointment. </a:t>
            </a:r>
          </a:p>
          <a:p>
            <a:pPr algn="just">
              <a:lnSpc>
                <a:spcPct val="150000"/>
              </a:lnSpc>
            </a:pPr>
            <a:r>
              <a:rPr lang="en-US" sz="1800" dirty="0">
                <a:latin typeface="Times New Roman" panose="02020603050405020304" pitchFamily="18" charset="0"/>
                <a:cs typeface="Times New Roman" panose="02020603050405020304" pitchFamily="18" charset="0"/>
              </a:rPr>
              <a:t>The system delegates some administrative work to the patients by allowing them to manage their own appointment and personal profiles. Time will not be wasted on converting paper-based appointment record into electronic-based.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2639230"/>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B4B4B"/>
      </a:dk2>
      <a:lt2>
        <a:srgbClr val="8ED5C1"/>
      </a:lt2>
      <a:accent1>
        <a:srgbClr val="73CBB2"/>
      </a:accent1>
      <a:accent2>
        <a:srgbClr val="AACD5B"/>
      </a:accent2>
      <a:accent3>
        <a:srgbClr val="65A9E1"/>
      </a:accent3>
      <a:accent4>
        <a:srgbClr val="6274D8"/>
      </a:accent4>
      <a:accent5>
        <a:srgbClr val="AB54D7"/>
      </a:accent5>
      <a:accent6>
        <a:srgbClr val="D15B37"/>
      </a:accent6>
      <a:hlink>
        <a:srgbClr val="BFE962"/>
      </a:hlink>
      <a:folHlink>
        <a:srgbClr val="C0D591"/>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47428100-C732-4B2E-A30A-5273F581A0FA}"/>
    </a:ext>
  </a:extLst>
</a:theme>
</file>

<file path=docProps/app.xml><?xml version="1.0" encoding="utf-8"?>
<Properties xmlns="http://schemas.openxmlformats.org/officeDocument/2006/extended-properties" xmlns:vt="http://schemas.openxmlformats.org/officeDocument/2006/docPropsVTypes">
  <Template>Depth</Template>
  <TotalTime>22</TotalTime>
  <Words>2533</Words>
  <Application>Microsoft Office PowerPoint</Application>
  <PresentationFormat>Widescreen</PresentationFormat>
  <Paragraphs>104</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Aptos</vt:lpstr>
      <vt:lpstr>Arial</vt:lpstr>
      <vt:lpstr>Corbel</vt:lpstr>
      <vt:lpstr>Times New Roman</vt:lpstr>
      <vt:lpstr>Depth</vt:lpstr>
      <vt:lpstr>Hospital Appoinment Booking and Patient Prescription Application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User Management Module </vt:lpstr>
      <vt:lpstr>Appointment Booking Module </vt:lpstr>
      <vt:lpstr>Prescription Management Module</vt:lpstr>
      <vt:lpstr>Payment and Billing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2025-01-02T14:52:13Z</dcterms:created>
  <dcterms:modified xsi:type="dcterms:W3CDTF">2025-01-02T15:15:07Z</dcterms:modified>
</cp:coreProperties>
</file>