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F803754-FBF5-4E74-A069-555C60295D1C}" type="datetimeFigureOut">
              <a:rPr lang="en-IN" smtClean="0"/>
              <a:t>25-12-2024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3673438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803754-FBF5-4E74-A069-555C60295D1C}" type="datetimeFigureOut">
              <a:rPr lang="en-IN" smtClean="0"/>
              <a:t>25-12-2024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2987019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803754-FBF5-4E74-A069-555C60295D1C}" type="datetimeFigureOut">
              <a:rPr lang="en-IN" smtClean="0"/>
              <a:t>25-12-2024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380542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F803754-FBF5-4E74-A069-555C60295D1C}" type="datetimeFigureOut">
              <a:rPr lang="en-IN" smtClean="0"/>
              <a:t>25-12-2024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3536417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F803754-FBF5-4E74-A069-555C60295D1C}" type="datetimeFigureOut">
              <a:rPr lang="en-IN" smtClean="0"/>
              <a:t>25-12-2024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42688082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F803754-FBF5-4E74-A069-555C60295D1C}" type="datetimeFigureOut">
              <a:rPr lang="en-IN" smtClean="0"/>
              <a:t>25-12-2024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1868837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F803754-FBF5-4E74-A069-555C60295D1C}" type="datetimeFigureOut">
              <a:rPr lang="en-IN" smtClean="0"/>
              <a:t>25-12-2024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209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F803754-FBF5-4E74-A069-555C60295D1C}" type="datetimeFigureOut">
              <a:rPr lang="en-IN" smtClean="0"/>
              <a:t>25-12-2024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1872493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F803754-FBF5-4E74-A069-555C60295D1C}" type="datetimeFigureOut">
              <a:rPr lang="en-IN" smtClean="0"/>
              <a:t>25-12-2024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3805254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F803754-FBF5-4E74-A069-555C60295D1C}" type="datetimeFigureOut">
              <a:rPr lang="en-IN" smtClean="0"/>
              <a:t>25-12-2024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3384280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F803754-FBF5-4E74-A069-555C60295D1C}" type="datetimeFigureOut">
              <a:rPr lang="en-IN" smtClean="0"/>
              <a:t>25-12-2024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2065039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F803754-FBF5-4E74-A069-555C60295D1C}" type="datetimeFigureOut">
              <a:rPr lang="en-IN" smtClean="0"/>
              <a:t>25-12-2024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15D8E1-8816-4262-B8A0-CF89E4AFB9F6}"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85124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803754-FBF5-4E74-A069-555C60295D1C}" type="datetimeFigureOut">
              <a:rPr lang="en-IN" smtClean="0"/>
              <a:t>25-12-2024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40455888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F803754-FBF5-4E74-A069-555C60295D1C}" type="datetimeFigureOut">
              <a:rPr lang="en-IN" smtClean="0"/>
              <a:t>25-12-2024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29332233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F803754-FBF5-4E74-A069-555C60295D1C}" type="datetimeFigureOut">
              <a:rPr lang="en-IN" smtClean="0"/>
              <a:t>25-12-2024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7969797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803754-FBF5-4E74-A069-555C60295D1C}" type="datetimeFigureOut">
              <a:rPr lang="en-IN" smtClean="0"/>
              <a:t>25-12-2024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10689183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803754-FBF5-4E74-A069-555C60295D1C}" type="datetimeFigureOut">
              <a:rPr lang="en-IN" smtClean="0"/>
              <a:t>25-12-2024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215D8E1-8816-4262-B8A0-CF89E4AFB9F6}" type="slidenum">
              <a:rPr lang="en-IN" smtClean="0"/>
              <a:t>‹#›</a:t>
            </a:fld>
            <a:endParaRPr lang="en-IN"/>
          </a:p>
        </p:txBody>
      </p:sp>
    </p:spTree>
    <p:extLst>
      <p:ext uri="{BB962C8B-B14F-4D97-AF65-F5344CB8AC3E}">
        <p14:creationId xmlns:p14="http://schemas.microsoft.com/office/powerpoint/2010/main" val="1764742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F803754-FBF5-4E74-A069-555C60295D1C}" type="datetimeFigureOut">
              <a:rPr lang="en-IN" smtClean="0"/>
              <a:t>25-12-2024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5215D8E1-8816-4262-B8A0-CF89E4AFB9F6}" type="slidenum">
              <a:rPr lang="en-IN" smtClean="0"/>
              <a:t>‹#›</a:t>
            </a:fld>
            <a:endParaRPr lang="en-IN"/>
          </a:p>
        </p:txBody>
      </p:sp>
    </p:spTree>
    <p:extLst>
      <p:ext uri="{BB962C8B-B14F-4D97-AF65-F5344CB8AC3E}">
        <p14:creationId xmlns:p14="http://schemas.microsoft.com/office/powerpoint/2010/main" val="1324165561"/>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BBDC55-6380-AAE4-B41E-33D07609565D}"/>
              </a:ext>
            </a:extLst>
          </p:cNvPr>
          <p:cNvSpPr>
            <a:spLocks noGrp="1"/>
          </p:cNvSpPr>
          <p:nvPr>
            <p:ph type="title"/>
          </p:nvPr>
        </p:nvSpPr>
        <p:spPr>
          <a:xfrm>
            <a:off x="3056802" y="2593245"/>
            <a:ext cx="9404723" cy="1400530"/>
          </a:xfrm>
        </p:spPr>
        <p:txBody>
          <a:bodyPr/>
          <a:lstStyle/>
          <a:p>
            <a:r>
              <a:rPr lang="en-IN" sz="3600" b="1" dirty="0">
                <a:latin typeface="Times New Roman" panose="02020603050405020304" pitchFamily="18" charset="0"/>
                <a:cs typeface="Times New Roman" panose="02020603050405020304" pitchFamily="18" charset="0"/>
              </a:rPr>
              <a:t>Face spoofing detection </a:t>
            </a:r>
          </a:p>
        </p:txBody>
      </p:sp>
    </p:spTree>
    <p:extLst>
      <p:ext uri="{BB962C8B-B14F-4D97-AF65-F5344CB8AC3E}">
        <p14:creationId xmlns:p14="http://schemas.microsoft.com/office/powerpoint/2010/main" val="3306469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5F7EB-2C5C-5BD4-20E4-5D4371D19987}"/>
              </a:ext>
            </a:extLst>
          </p:cNvPr>
          <p:cNvSpPr>
            <a:spLocks noGrp="1"/>
          </p:cNvSpPr>
          <p:nvPr>
            <p:ph type="title"/>
          </p:nvPr>
        </p:nvSpPr>
        <p:spPr>
          <a:xfrm>
            <a:off x="145473" y="103909"/>
            <a:ext cx="9404723" cy="1400530"/>
          </a:xfrm>
        </p:spPr>
        <p:txBody>
          <a:bodyPr/>
          <a:lstStyle/>
          <a:p>
            <a:r>
              <a:rPr lang="en-US" sz="3600" b="1" dirty="0"/>
              <a:t>Abstract</a:t>
            </a:r>
            <a:endParaRPr lang="en-IN" sz="3600" dirty="0"/>
          </a:p>
        </p:txBody>
      </p:sp>
      <p:sp>
        <p:nvSpPr>
          <p:cNvPr id="3" name="Content Placeholder 2">
            <a:extLst>
              <a:ext uri="{FF2B5EF4-FFF2-40B4-BE49-F238E27FC236}">
                <a16:creationId xmlns:a16="http://schemas.microsoft.com/office/drawing/2014/main" id="{04EBFDF0-331F-BEF8-5FEB-D1060552285E}"/>
              </a:ext>
            </a:extLst>
          </p:cNvPr>
          <p:cNvSpPr>
            <a:spLocks noGrp="1"/>
          </p:cNvSpPr>
          <p:nvPr>
            <p:ph idx="1"/>
          </p:nvPr>
        </p:nvSpPr>
        <p:spPr>
          <a:xfrm>
            <a:off x="405246" y="1267690"/>
            <a:ext cx="10702635" cy="5787737"/>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Current face biometric systems are vulnerable to spoofing attacks. A spoofing attack occurs when a person tries to masquerade as someone else by falsifying data and thereby gaining illegitimate access.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Inspired by image quality assessment, characterization of printing artefacts, and differences in light reflection, we propose to approach the problem of spoofing detection from texture analysis point of view.</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Indeed, face prints usually contain printing quality defects that can be well detected using texture and local shape features. Hence, we present a novel approach based on analyzing facial image for detecting whether there is a live person in front of the camera or a face print.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proposed approach analyzes the texture and gradient structures of the facial images using a set of low-level feature descriptors, fast linear classification scheme and score level fusion. Compared to many previous works, our proposed approach is robust and does not require user-cooperation. </a:t>
            </a:r>
          </a:p>
        </p:txBody>
      </p:sp>
    </p:spTree>
    <p:extLst>
      <p:ext uri="{BB962C8B-B14F-4D97-AF65-F5344CB8AC3E}">
        <p14:creationId xmlns:p14="http://schemas.microsoft.com/office/powerpoint/2010/main" val="463478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43050F-5C1D-97B0-1CBA-3125BE3E4397}"/>
              </a:ext>
            </a:extLst>
          </p:cNvPr>
          <p:cNvSpPr>
            <a:spLocks noGrp="1"/>
          </p:cNvSpPr>
          <p:nvPr>
            <p:ph idx="4294967295"/>
          </p:nvPr>
        </p:nvSpPr>
        <p:spPr>
          <a:xfrm>
            <a:off x="529937" y="286182"/>
            <a:ext cx="9175172" cy="4327381"/>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addition, the texture features that are used for spoofing detection can also be used for face recognition. This provides a unique feature space for coupling spoofing detection and face recognition. Extensive experimental analysis on three publicly available databases showed excellent results compared to existing works.</a:t>
            </a:r>
            <a:endParaRPr lang="en-IN" sz="18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endParaRPr lang="en-IN" sz="1800" dirty="0"/>
          </a:p>
        </p:txBody>
      </p:sp>
    </p:spTree>
    <p:extLst>
      <p:ext uri="{BB962C8B-B14F-4D97-AF65-F5344CB8AC3E}">
        <p14:creationId xmlns:p14="http://schemas.microsoft.com/office/powerpoint/2010/main" val="29910627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DD32A-B7F9-332C-1D1E-326A78A6B69D}"/>
              </a:ext>
            </a:extLst>
          </p:cNvPr>
          <p:cNvSpPr>
            <a:spLocks noGrp="1"/>
          </p:cNvSpPr>
          <p:nvPr>
            <p:ph type="title"/>
          </p:nvPr>
        </p:nvSpPr>
        <p:spPr>
          <a:xfrm>
            <a:off x="0" y="130600"/>
            <a:ext cx="9404723" cy="1400530"/>
          </a:xfrm>
        </p:spPr>
        <p:txBody>
          <a:bodyPr/>
          <a:lstStyle/>
          <a:p>
            <a:r>
              <a:rPr lang="en-US" sz="3600" b="1" dirty="0"/>
              <a:t>Objective</a:t>
            </a:r>
            <a:endParaRPr lang="en-IN" sz="3600" dirty="0"/>
          </a:p>
        </p:txBody>
      </p:sp>
      <p:sp>
        <p:nvSpPr>
          <p:cNvPr id="3" name="Content Placeholder 2">
            <a:extLst>
              <a:ext uri="{FF2B5EF4-FFF2-40B4-BE49-F238E27FC236}">
                <a16:creationId xmlns:a16="http://schemas.microsoft.com/office/drawing/2014/main" id="{E7259C2A-5EE1-05C4-BFF7-C9A778134E88}"/>
              </a:ext>
            </a:extLst>
          </p:cNvPr>
          <p:cNvSpPr>
            <a:spLocks noGrp="1"/>
          </p:cNvSpPr>
          <p:nvPr>
            <p:ph idx="1"/>
          </p:nvPr>
        </p:nvSpPr>
        <p:spPr>
          <a:xfrm>
            <a:off x="479857" y="1211254"/>
            <a:ext cx="10461770" cy="4825864"/>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aims to verify that the face being presented is from a live human and not a static or manipulated image, thereby enhancing the reliability and trustworthiness of biometric authentication systems.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is particularly important in sensitive applications like banking, access control, and mobile devices, where the consequences of spoofing can lead to significant security breaches or financial losses.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Face spoofing detection strives to offer a seamless user experience, ensuring that legitimate users are not falsely rejected while keeping the system robust against evolving spoofing techniques.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By integrating advanced technologies such as liveness detection, depth sensing, and AI-based algorithms, the goal is to make spoofing attempts difficult to execute and easy to identify, ultimately strengthening the overall security of face recognition systems.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30558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E1585-7A1B-0AAB-2327-37E70FFA32E2}"/>
              </a:ext>
            </a:extLst>
          </p:cNvPr>
          <p:cNvSpPr>
            <a:spLocks noGrp="1"/>
          </p:cNvSpPr>
          <p:nvPr>
            <p:ph type="title"/>
          </p:nvPr>
        </p:nvSpPr>
        <p:spPr>
          <a:xfrm>
            <a:off x="126565" y="109818"/>
            <a:ext cx="9404723" cy="1400530"/>
          </a:xfrm>
        </p:spPr>
        <p:txBody>
          <a:bodyPr/>
          <a:lstStyle/>
          <a:p>
            <a:r>
              <a:rPr lang="en-US" sz="3600" b="1" dirty="0"/>
              <a:t>Existing System</a:t>
            </a:r>
            <a:endParaRPr lang="en-IN" sz="3600" dirty="0"/>
          </a:p>
        </p:txBody>
      </p:sp>
      <p:sp>
        <p:nvSpPr>
          <p:cNvPr id="3" name="Content Placeholder 2">
            <a:extLst>
              <a:ext uri="{FF2B5EF4-FFF2-40B4-BE49-F238E27FC236}">
                <a16:creationId xmlns:a16="http://schemas.microsoft.com/office/drawing/2014/main" id="{72A9E512-6CA5-4793-C322-3EEB0F827186}"/>
              </a:ext>
            </a:extLst>
          </p:cNvPr>
          <p:cNvSpPr>
            <a:spLocks noGrp="1"/>
          </p:cNvSpPr>
          <p:nvPr>
            <p:ph idx="1"/>
          </p:nvPr>
        </p:nvSpPr>
        <p:spPr>
          <a:xfrm>
            <a:off x="415636" y="1159301"/>
            <a:ext cx="10723419" cy="5698699"/>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work, we extend our spoofing detection approach using local binary pattern (LBP) based micro-texture analysis [7] by introducing two low-level features, Gabor wavelet features [8] and Histogram of Oriented Gradients (HOG) [9], to the face description which now consists of three enhanced feature vectors.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proposed method adopts complementary properties of two powerful texture descriptors, since LBP encodes the micro-texture patterns and Gabor filters more macroscopic information.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addition, HOG based local shape description provides additional information to the face description. A homogeneous kernel map [10] is applied on each resulting feature vector transforming the data into compact linear representation and reproducing an accurate approximation of the desired kernel function.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representation enables then to use fast linear support vector machine (SVM) [11] classifiers. The final decision, whether there is a live person in front of the camera or not, is based on the score level fusion of the individual SVM outputs. </a:t>
            </a:r>
          </a:p>
        </p:txBody>
      </p:sp>
    </p:spTree>
    <p:extLst>
      <p:ext uri="{BB962C8B-B14F-4D97-AF65-F5344CB8AC3E}">
        <p14:creationId xmlns:p14="http://schemas.microsoft.com/office/powerpoint/2010/main" val="1305104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EA8C0-40AB-B244-1DD7-38F94FDE0AC5}"/>
              </a:ext>
            </a:extLst>
          </p:cNvPr>
          <p:cNvSpPr>
            <a:spLocks noGrp="1"/>
          </p:cNvSpPr>
          <p:nvPr>
            <p:ph type="title"/>
          </p:nvPr>
        </p:nvSpPr>
        <p:spPr>
          <a:xfrm>
            <a:off x="105783" y="99428"/>
            <a:ext cx="9404723" cy="1400530"/>
          </a:xfrm>
        </p:spPr>
        <p:txBody>
          <a:bodyPr/>
          <a:lstStyle/>
          <a:p>
            <a:r>
              <a:rPr lang="en-US" sz="3600" b="1" dirty="0"/>
              <a:t>Disadvantage</a:t>
            </a:r>
            <a:endParaRPr lang="en-IN" sz="3600" dirty="0"/>
          </a:p>
        </p:txBody>
      </p:sp>
      <p:sp>
        <p:nvSpPr>
          <p:cNvPr id="3" name="Content Placeholder 2">
            <a:extLst>
              <a:ext uri="{FF2B5EF4-FFF2-40B4-BE49-F238E27FC236}">
                <a16:creationId xmlns:a16="http://schemas.microsoft.com/office/drawing/2014/main" id="{C776D27F-C266-0133-0BEB-C47A0A653EDF}"/>
              </a:ext>
            </a:extLst>
          </p:cNvPr>
          <p:cNvSpPr>
            <a:spLocks noGrp="1"/>
          </p:cNvSpPr>
          <p:nvPr>
            <p:ph idx="1"/>
          </p:nvPr>
        </p:nvSpPr>
        <p:spPr>
          <a:xfrm>
            <a:off x="363682" y="1080654"/>
            <a:ext cx="10505209" cy="5677918"/>
          </a:xfrm>
        </p:spPr>
        <p:txBody>
          <a:bodyPr>
            <a:normAutofit fontScale="77500" lnSpcReduction="20000"/>
          </a:bodyPr>
          <a:lstStyle/>
          <a:p>
            <a:pPr algn="just">
              <a:lnSpc>
                <a:spcPct val="170000"/>
              </a:lnSpc>
              <a:buFont typeface="Arial" panose="020B0604020202020204" pitchFamily="34" charset="0"/>
              <a:buChar char="•"/>
            </a:pPr>
            <a:r>
              <a:rPr lang="en-US" sz="2300" b="1" dirty="0">
                <a:latin typeface="Times New Roman" panose="02020603050405020304" pitchFamily="18" charset="0"/>
                <a:cs typeface="Times New Roman" panose="02020603050405020304" pitchFamily="18" charset="0"/>
              </a:rPr>
              <a:t>Vulnerability to Advanced Spoofing Techniques :</a:t>
            </a:r>
            <a:r>
              <a:rPr lang="en-US" sz="2300" dirty="0">
                <a:latin typeface="Times New Roman" panose="02020603050405020304" pitchFamily="18" charset="0"/>
                <a:cs typeface="Times New Roman" panose="02020603050405020304" pitchFamily="18" charset="0"/>
              </a:rPr>
              <a:t>Sophisticated spoofing methods, such as 3D face masks or deepfake technology, can sometimes bypass detection systems, making them less effective against new types of spoofing attacks.</a:t>
            </a:r>
          </a:p>
          <a:p>
            <a:pPr algn="just">
              <a:lnSpc>
                <a:spcPct val="170000"/>
              </a:lnSpc>
              <a:buFont typeface="Arial" panose="020B0604020202020204" pitchFamily="34" charset="0"/>
              <a:buChar char="•"/>
            </a:pPr>
            <a:r>
              <a:rPr lang="en-US" sz="2300" b="1" dirty="0">
                <a:latin typeface="Times New Roman" panose="02020603050405020304" pitchFamily="18" charset="0"/>
                <a:cs typeface="Times New Roman" panose="02020603050405020304" pitchFamily="18" charset="0"/>
              </a:rPr>
              <a:t>Hardware Requirements :</a:t>
            </a:r>
            <a:r>
              <a:rPr lang="en-US" sz="2300" dirty="0">
                <a:latin typeface="Times New Roman" panose="02020603050405020304" pitchFamily="18" charset="0"/>
                <a:cs typeface="Times New Roman" panose="02020603050405020304" pitchFamily="18" charset="0"/>
              </a:rPr>
              <a:t>High-quality face spoofing detection often requires advanced hardware, such as infrared cameras, structured light, or depth sensors, which can increase the cost and complexity of the system.</a:t>
            </a:r>
          </a:p>
          <a:p>
            <a:pPr algn="just">
              <a:lnSpc>
                <a:spcPct val="170000"/>
              </a:lnSpc>
              <a:buFont typeface="Arial" panose="020B0604020202020204" pitchFamily="34" charset="0"/>
              <a:buChar char="•"/>
            </a:pPr>
            <a:r>
              <a:rPr lang="en-US" sz="2300" b="1" dirty="0">
                <a:latin typeface="Times New Roman" panose="02020603050405020304" pitchFamily="18" charset="0"/>
                <a:cs typeface="Times New Roman" panose="02020603050405020304" pitchFamily="18" charset="0"/>
              </a:rPr>
              <a:t>Privacy Concerns :</a:t>
            </a:r>
            <a:r>
              <a:rPr lang="en-US" sz="2300" dirty="0">
                <a:latin typeface="Times New Roman" panose="02020603050405020304" pitchFamily="18" charset="0"/>
                <a:cs typeface="Times New Roman" panose="02020603050405020304" pitchFamily="18" charset="0"/>
              </a:rPr>
              <a:t>Continuous facial recognition and spoofing detection could lead to privacy concerns as users’ biometric data is being collected and processed, potentially increasing the risk of misuse or unauthorized data access.</a:t>
            </a:r>
          </a:p>
          <a:p>
            <a:pPr algn="just">
              <a:lnSpc>
                <a:spcPct val="170000"/>
              </a:lnSpc>
              <a:buFont typeface="Arial" panose="020B0604020202020204" pitchFamily="34" charset="0"/>
              <a:buChar char="•"/>
            </a:pPr>
            <a:r>
              <a:rPr lang="en-US" sz="2300" b="1" dirty="0">
                <a:latin typeface="Times New Roman" panose="02020603050405020304" pitchFamily="18" charset="0"/>
                <a:cs typeface="Times New Roman" panose="02020603050405020304" pitchFamily="18" charset="0"/>
              </a:rPr>
              <a:t>Environmental Factors :</a:t>
            </a:r>
            <a:r>
              <a:rPr lang="en-US" sz="2300" dirty="0">
                <a:latin typeface="Times New Roman" panose="02020603050405020304" pitchFamily="18" charset="0"/>
                <a:cs typeface="Times New Roman" panose="02020603050405020304" pitchFamily="18" charset="0"/>
              </a:rPr>
              <a:t>Lighting conditions, camera angle, and other environmental factors can affect the accuracy of face spoofing detection systems, leading to either poor detection or false rejection.</a:t>
            </a:r>
          </a:p>
          <a:p>
            <a:pPr algn="just">
              <a:lnSpc>
                <a:spcPct val="170000"/>
              </a:lnSpc>
              <a:buFont typeface="Arial" panose="020B0604020202020204" pitchFamily="34" charset="0"/>
              <a:buChar char="•"/>
            </a:pPr>
            <a:endParaRPr lang="en-US" sz="2300" dirty="0">
              <a:latin typeface="Times New Roman" panose="02020603050405020304" pitchFamily="18" charset="0"/>
              <a:cs typeface="Times New Roman" panose="02020603050405020304" pitchFamily="18" charset="0"/>
            </a:endParaRPr>
          </a:p>
          <a:p>
            <a:pPr algn="just">
              <a:lnSpc>
                <a:spcPct val="170000"/>
              </a:lnSpc>
              <a:buFont typeface="Arial" panose="020B0604020202020204" pitchFamily="34" charset="0"/>
              <a:buChar char="•"/>
            </a:pPr>
            <a:endParaRPr lang="en-US" sz="2300" dirty="0">
              <a:latin typeface="Times New Roman" panose="02020603050405020304" pitchFamily="18" charset="0"/>
              <a:cs typeface="Times New Roman" panose="02020603050405020304" pitchFamily="18" charset="0"/>
            </a:endParaRPr>
          </a:p>
          <a:p>
            <a:pPr algn="just">
              <a:lnSpc>
                <a:spcPct val="170000"/>
              </a:lnSpc>
              <a:buFont typeface="Arial" panose="020B0604020202020204" pitchFamily="34" charset="0"/>
              <a:buChar char="•"/>
            </a:pPr>
            <a:endParaRPr lang="en-US" sz="23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5676960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48C03-90A2-FED9-2A6E-788933E883E9}"/>
              </a:ext>
            </a:extLst>
          </p:cNvPr>
          <p:cNvSpPr>
            <a:spLocks noGrp="1"/>
          </p:cNvSpPr>
          <p:nvPr>
            <p:ph type="title"/>
          </p:nvPr>
        </p:nvSpPr>
        <p:spPr>
          <a:xfrm>
            <a:off x="85001" y="109818"/>
            <a:ext cx="9404723" cy="1400530"/>
          </a:xfrm>
        </p:spPr>
        <p:txBody>
          <a:bodyPr/>
          <a:lstStyle/>
          <a:p>
            <a:r>
              <a:rPr lang="en-US" sz="3600" b="1" dirty="0"/>
              <a:t>PROPOSED SYSTEM :</a:t>
            </a:r>
            <a:endParaRPr lang="en-IN" sz="3600" dirty="0"/>
          </a:p>
        </p:txBody>
      </p:sp>
      <p:sp>
        <p:nvSpPr>
          <p:cNvPr id="3" name="Content Placeholder 2">
            <a:extLst>
              <a:ext uri="{FF2B5EF4-FFF2-40B4-BE49-F238E27FC236}">
                <a16:creationId xmlns:a16="http://schemas.microsoft.com/office/drawing/2014/main" id="{D4940A8A-F025-0807-C6DE-8EB0A7DFDE6C}"/>
              </a:ext>
            </a:extLst>
          </p:cNvPr>
          <p:cNvSpPr>
            <a:spLocks noGrp="1"/>
          </p:cNvSpPr>
          <p:nvPr>
            <p:ph idx="1"/>
          </p:nvPr>
        </p:nvSpPr>
        <p:spPr>
          <a:xfrm>
            <a:off x="1186439" y="1331259"/>
            <a:ext cx="8946541" cy="4195481"/>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Spoofing occurs when the attacker presents a non-real image or sample of identity of valid user to the acquisition sensor.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proposed system there are two stages: </a:t>
            </a:r>
          </a:p>
          <a:p>
            <a:pPr marL="400050" indent="-400050" algn="just">
              <a:lnSpc>
                <a:spcPct val="150000"/>
              </a:lnSpc>
              <a:buAutoNum type="romanLcPeriod"/>
            </a:pPr>
            <a:r>
              <a:rPr lang="en-US" sz="1800" dirty="0">
                <a:latin typeface="Times New Roman" panose="02020603050405020304" pitchFamily="18" charset="0"/>
                <a:cs typeface="Times New Roman" panose="02020603050405020304" pitchFamily="18" charset="0"/>
              </a:rPr>
              <a:t>Face detection in an image</a:t>
            </a:r>
          </a:p>
          <a:p>
            <a:pPr marL="400050" indent="-400050" algn="just">
              <a:lnSpc>
                <a:spcPct val="150000"/>
              </a:lnSpc>
              <a:buAutoNum type="romanLcPeriod"/>
            </a:pPr>
            <a:r>
              <a:rPr lang="en-US" sz="1800" dirty="0">
                <a:latin typeface="Times New Roman" panose="02020603050405020304" pitchFamily="18" charset="0"/>
                <a:cs typeface="Times New Roman" panose="02020603050405020304" pitchFamily="18" charset="0"/>
              </a:rPr>
              <a:t>ii. Face Verification of real or spoof face in an image,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3702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46E92-E5CC-4463-5113-8BBDFAA5D35C}"/>
              </a:ext>
            </a:extLst>
          </p:cNvPr>
          <p:cNvSpPr>
            <a:spLocks noGrp="1"/>
          </p:cNvSpPr>
          <p:nvPr>
            <p:ph type="title"/>
          </p:nvPr>
        </p:nvSpPr>
        <p:spPr>
          <a:xfrm>
            <a:off x="136957" y="120209"/>
            <a:ext cx="9404723" cy="1400530"/>
          </a:xfrm>
        </p:spPr>
        <p:txBody>
          <a:bodyPr/>
          <a:lstStyle/>
          <a:p>
            <a:r>
              <a:rPr lang="en-US" sz="3600" b="1" dirty="0"/>
              <a:t>Advantage</a:t>
            </a:r>
            <a:endParaRPr lang="en-IN" sz="3600" dirty="0"/>
          </a:p>
        </p:txBody>
      </p:sp>
      <p:sp>
        <p:nvSpPr>
          <p:cNvPr id="3" name="Content Placeholder 2">
            <a:extLst>
              <a:ext uri="{FF2B5EF4-FFF2-40B4-BE49-F238E27FC236}">
                <a16:creationId xmlns:a16="http://schemas.microsoft.com/office/drawing/2014/main" id="{370C8118-39D1-055A-2EDC-910D9F6DF5DA}"/>
              </a:ext>
            </a:extLst>
          </p:cNvPr>
          <p:cNvSpPr>
            <a:spLocks noGrp="1"/>
          </p:cNvSpPr>
          <p:nvPr>
            <p:ph idx="1"/>
          </p:nvPr>
        </p:nvSpPr>
        <p:spPr>
          <a:xfrm>
            <a:off x="488373" y="1147482"/>
            <a:ext cx="10702636" cy="5590309"/>
          </a:xfrm>
        </p:spPr>
        <p:txBody>
          <a:bodyPr>
            <a:no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Prevention of Fraudulent Access</a:t>
            </a:r>
            <a:r>
              <a:rPr lang="en-US" sz="1800" dirty="0">
                <a:latin typeface="Times New Roman" panose="02020603050405020304" pitchFamily="18" charset="0"/>
                <a:cs typeface="Times New Roman" panose="02020603050405020304" pitchFamily="18" charset="0"/>
              </a:rPr>
              <a:t>: Face spoofing detection prevents unauthorized access to sensitive systems by detecting attempts to impersonate users with photos, videos, or masks.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Countering Sophisticated Spoofing Techniques</a:t>
            </a:r>
            <a:r>
              <a:rPr lang="en-US" sz="1800" dirty="0">
                <a:latin typeface="Times New Roman" panose="02020603050405020304" pitchFamily="18" charset="0"/>
                <a:cs typeface="Times New Roman" panose="02020603050405020304" pitchFamily="18" charset="0"/>
              </a:rPr>
              <a:t>: Modern spoofing methods, such as 3D masks, deepfake videos, or printed photos, can be effectively detected using advanced spoofing detection methods, ensuring that even the latest fraud techniques are thwarted.</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Reliable Biometric Identification</a:t>
            </a:r>
            <a:r>
              <a:rPr lang="en-US" sz="1800" dirty="0">
                <a:latin typeface="Times New Roman" panose="02020603050405020304" pitchFamily="18" charset="0"/>
                <a:cs typeface="Times New Roman" panose="02020603050405020304" pitchFamily="18" charset="0"/>
              </a:rPr>
              <a:t>: By verifying that the face being scanned is live and authentic, spoofing detection increases the reliability and trustworthiness of biometric authentication.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Efficient and Touchless Access</a:t>
            </a:r>
            <a:r>
              <a:rPr lang="en-US" sz="1800" dirty="0">
                <a:latin typeface="Times New Roman" panose="02020603050405020304" pitchFamily="18" charset="0"/>
                <a:cs typeface="Times New Roman" panose="02020603050405020304" pitchFamily="18" charset="0"/>
              </a:rPr>
              <a:t>: Face recognition systems with spoofing detection provide fast, touchless, and frictionless authentication, improving user experience compared to other methods like PIN entry or fingerprint scanning.</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8661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3B4EE-4FF7-23D3-36EC-7D264BA630BF}"/>
              </a:ext>
            </a:extLst>
          </p:cNvPr>
          <p:cNvSpPr>
            <a:spLocks noGrp="1"/>
          </p:cNvSpPr>
          <p:nvPr>
            <p:ph type="title"/>
          </p:nvPr>
        </p:nvSpPr>
        <p:spPr>
          <a:xfrm>
            <a:off x="168130" y="172163"/>
            <a:ext cx="9404723" cy="1400530"/>
          </a:xfrm>
        </p:spPr>
        <p:txBody>
          <a:bodyPr/>
          <a:lstStyle/>
          <a:p>
            <a:r>
              <a:rPr lang="en-US" sz="3600" b="1" dirty="0"/>
              <a:t>Introduction</a:t>
            </a:r>
            <a:endParaRPr lang="en-IN" sz="3600" dirty="0"/>
          </a:p>
        </p:txBody>
      </p:sp>
      <p:sp>
        <p:nvSpPr>
          <p:cNvPr id="3" name="Content Placeholder 2">
            <a:extLst>
              <a:ext uri="{FF2B5EF4-FFF2-40B4-BE49-F238E27FC236}">
                <a16:creationId xmlns:a16="http://schemas.microsoft.com/office/drawing/2014/main" id="{08290E81-F424-E4E0-1843-8E6353206FA3}"/>
              </a:ext>
            </a:extLst>
          </p:cNvPr>
          <p:cNvSpPr>
            <a:spLocks noGrp="1"/>
          </p:cNvSpPr>
          <p:nvPr>
            <p:ph idx="1"/>
          </p:nvPr>
        </p:nvSpPr>
        <p:spPr>
          <a:xfrm>
            <a:off x="436418" y="1070264"/>
            <a:ext cx="10868891" cy="5615573"/>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is no surprise that cybercrime is on the rise in our increasing digital world. Many companies are now exploring biometric face recognition as viable security solution.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general public has immense need for security measures against spoof attack. Biometrics is the fastest growing segment of such security industry. Some of the familiar techniques for identification are facial recognition, fingerprint recognition, handwriting verification, hand geometry, retinal and iris scanner.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Among these techniques, the one which has developed rapidly in recent years is face recognition technology and it is more direct, user friendly and convenient compared to other methods.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innovative technology shows a lot of promise and change the way in which we can access sensitive information. But as promising as facial recognition is it does have flaws.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User photos can easily be found on social networking sites and images can be spoofed. This is where the need of </a:t>
            </a:r>
            <a:r>
              <a:rPr lang="en-US" sz="1800" dirty="0" err="1">
                <a:latin typeface="Times New Roman" panose="02020603050405020304" pitchFamily="18" charset="0"/>
                <a:cs typeface="Times New Roman" panose="02020603050405020304" pitchFamily="18" charset="0"/>
              </a:rPr>
              <a:t>antispoofing</a:t>
            </a:r>
            <a:r>
              <a:rPr lang="en-US" sz="1800" dirty="0">
                <a:latin typeface="Times New Roman" panose="02020603050405020304" pitchFamily="18" charset="0"/>
                <a:cs typeface="Times New Roman" panose="02020603050405020304" pitchFamily="18" charset="0"/>
              </a:rPr>
              <a:t> comes into play. Face anti spoofing is the task of preventing false facial verification by using a photo, video/substitute for an authorized person’s face.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0689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0D198-AD5C-E10E-C016-D390BE5E1716}"/>
              </a:ext>
            </a:extLst>
          </p:cNvPr>
          <p:cNvSpPr>
            <a:spLocks noGrp="1"/>
          </p:cNvSpPr>
          <p:nvPr>
            <p:ph type="title"/>
          </p:nvPr>
        </p:nvSpPr>
        <p:spPr>
          <a:xfrm>
            <a:off x="168129" y="78645"/>
            <a:ext cx="9404723" cy="1400530"/>
          </a:xfrm>
        </p:spPr>
        <p:txBody>
          <a:bodyPr/>
          <a:lstStyle/>
          <a:p>
            <a:r>
              <a:rPr lang="en-IN" sz="3600" b="1" dirty="0"/>
              <a:t>MODULES</a:t>
            </a:r>
            <a:endParaRPr lang="en-IN" sz="3600" dirty="0"/>
          </a:p>
        </p:txBody>
      </p:sp>
      <p:sp>
        <p:nvSpPr>
          <p:cNvPr id="3" name="Content Placeholder 2">
            <a:extLst>
              <a:ext uri="{FF2B5EF4-FFF2-40B4-BE49-F238E27FC236}">
                <a16:creationId xmlns:a16="http://schemas.microsoft.com/office/drawing/2014/main" id="{76A2D064-B7C3-6168-54C7-0E6306B0157C}"/>
              </a:ext>
            </a:extLst>
          </p:cNvPr>
          <p:cNvSpPr>
            <a:spLocks noGrp="1"/>
          </p:cNvSpPr>
          <p:nvPr>
            <p:ph idx="1"/>
          </p:nvPr>
        </p:nvSpPr>
        <p:spPr>
          <a:xfrm>
            <a:off x="1290348" y="1003437"/>
            <a:ext cx="8946541" cy="4195481"/>
          </a:xfrm>
        </p:spPr>
        <p:txBody>
          <a:bodyPr>
            <a:normAutofit/>
          </a:bodyPr>
          <a:lstStyle/>
          <a:p>
            <a:pPr algn="just">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Liveness Detection Module</a:t>
            </a:r>
          </a:p>
          <a:p>
            <a:pPr algn="just">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3D Depth Sensing Module</a:t>
            </a:r>
          </a:p>
          <a:p>
            <a:pPr algn="just">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Infrared (IR) Sensing Module</a:t>
            </a:r>
          </a:p>
          <a:p>
            <a:pPr algn="just">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Motion-Based Detection Module</a:t>
            </a:r>
          </a:p>
          <a:p>
            <a:pPr>
              <a:buFont typeface="Arial" panose="020B0604020202020204" pitchFamily="34" charset="0"/>
              <a:buChar char="•"/>
            </a:pPr>
            <a:endParaRPr lang="en-US" b="1" dirty="0"/>
          </a:p>
          <a:p>
            <a:pPr>
              <a:buFont typeface="Arial" panose="020B0604020202020204" pitchFamily="34" charset="0"/>
              <a:buChar char="•"/>
            </a:pPr>
            <a:endParaRPr lang="en-US" b="1" dirty="0"/>
          </a:p>
          <a:p>
            <a:pPr>
              <a:buFont typeface="Arial" panose="020B0604020202020204" pitchFamily="34" charset="0"/>
              <a:buChar char="•"/>
            </a:pPr>
            <a:endParaRPr lang="en-US" b="1" dirty="0"/>
          </a:p>
          <a:p>
            <a:endParaRPr lang="en-IN" dirty="0"/>
          </a:p>
        </p:txBody>
      </p:sp>
    </p:spTree>
    <p:extLst>
      <p:ext uri="{BB962C8B-B14F-4D97-AF65-F5344CB8AC3E}">
        <p14:creationId xmlns:p14="http://schemas.microsoft.com/office/powerpoint/2010/main" val="4013075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BBC1C-413A-F318-4638-2B9CABEAFF3A}"/>
              </a:ext>
            </a:extLst>
          </p:cNvPr>
          <p:cNvSpPr>
            <a:spLocks noGrp="1"/>
          </p:cNvSpPr>
          <p:nvPr>
            <p:ph type="title"/>
          </p:nvPr>
        </p:nvSpPr>
        <p:spPr>
          <a:xfrm>
            <a:off x="0" y="120208"/>
            <a:ext cx="9404723" cy="1400530"/>
          </a:xfrm>
        </p:spPr>
        <p:txBody>
          <a:bodyPr/>
          <a:lstStyle/>
          <a:p>
            <a:r>
              <a:rPr lang="en-US" sz="3600" b="1" dirty="0"/>
              <a:t>Liveness Detection Module</a:t>
            </a:r>
            <a:br>
              <a:rPr lang="en-US" b="1" dirty="0"/>
            </a:br>
            <a:endParaRPr lang="en-IN" dirty="0"/>
          </a:p>
        </p:txBody>
      </p:sp>
      <p:sp>
        <p:nvSpPr>
          <p:cNvPr id="3" name="Content Placeholder 2">
            <a:extLst>
              <a:ext uri="{FF2B5EF4-FFF2-40B4-BE49-F238E27FC236}">
                <a16:creationId xmlns:a16="http://schemas.microsoft.com/office/drawing/2014/main" id="{C00DAF4F-8C28-8605-A5CD-802DCD5C4F11}"/>
              </a:ext>
            </a:extLst>
          </p:cNvPr>
          <p:cNvSpPr>
            <a:spLocks noGrp="1"/>
          </p:cNvSpPr>
          <p:nvPr>
            <p:ph idx="1"/>
          </p:nvPr>
        </p:nvSpPr>
        <p:spPr>
          <a:xfrm>
            <a:off x="446810" y="1194953"/>
            <a:ext cx="10837717" cy="5257801"/>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a:t>
            </a:r>
            <a:r>
              <a:rPr lang="en-US" sz="1800" dirty="0">
                <a:latin typeface="Times New Roman" panose="02020603050405020304" pitchFamily="18" charset="0"/>
                <a:cs typeface="Times New Roman" panose="02020603050405020304" pitchFamily="18" charset="0"/>
              </a:rPr>
              <a:t>: Determines whether the face being scanned is from a real, living person, or a static image (e.g., photo or video).</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Techniques</a:t>
            </a:r>
            <a:r>
              <a:rPr lang="en-US" sz="1800"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Blink Detection</a:t>
            </a:r>
            <a:r>
              <a:rPr lang="en-US" dirty="0">
                <a:latin typeface="Times New Roman" panose="02020603050405020304" pitchFamily="18" charset="0"/>
                <a:cs typeface="Times New Roman" panose="02020603050405020304" pitchFamily="18" charset="0"/>
              </a:rPr>
              <a:t>: Looks for eye movements such as blinking or pupil dilation, which are unique to live humans.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Head Movements</a:t>
            </a:r>
            <a:r>
              <a:rPr lang="en-US" dirty="0">
                <a:latin typeface="Times New Roman" panose="02020603050405020304" pitchFamily="18" charset="0"/>
                <a:cs typeface="Times New Roman" panose="02020603050405020304" pitchFamily="18" charset="0"/>
              </a:rPr>
              <a:t>: Requires the user to move their head (e.g., nodding or rotating) during authentication, which is hard to replicate in photos or videos.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Texture Analysis</a:t>
            </a:r>
            <a:r>
              <a:rPr lang="en-US" dirty="0">
                <a:latin typeface="Times New Roman" panose="02020603050405020304" pitchFamily="18" charset="0"/>
                <a:cs typeface="Times New Roman" panose="02020603050405020304" pitchFamily="18" charset="0"/>
              </a:rPr>
              <a:t>: Examines skin texture or micro-movements, as live skin has unique characteristics not found in printed photos or screens.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Light Reflection</a:t>
            </a:r>
            <a:r>
              <a:rPr lang="en-US" dirty="0">
                <a:latin typeface="Times New Roman" panose="02020603050405020304" pitchFamily="18" charset="0"/>
                <a:cs typeface="Times New Roman" panose="02020603050405020304" pitchFamily="18" charset="0"/>
              </a:rPr>
              <a:t>: Uses infrared or near-infrared light to detect how the face reflects light, which is different for real skin versus a photo or mask.</a:t>
            </a:r>
          </a:p>
          <a:p>
            <a:endParaRPr lang="en-IN" dirty="0"/>
          </a:p>
        </p:txBody>
      </p:sp>
    </p:spTree>
    <p:extLst>
      <p:ext uri="{BB962C8B-B14F-4D97-AF65-F5344CB8AC3E}">
        <p14:creationId xmlns:p14="http://schemas.microsoft.com/office/powerpoint/2010/main" val="2903111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2C18B-9659-7DCA-92E8-AAFF67933C81}"/>
              </a:ext>
            </a:extLst>
          </p:cNvPr>
          <p:cNvSpPr>
            <a:spLocks noGrp="1"/>
          </p:cNvSpPr>
          <p:nvPr>
            <p:ph type="title"/>
          </p:nvPr>
        </p:nvSpPr>
        <p:spPr>
          <a:xfrm>
            <a:off x="282429" y="182554"/>
            <a:ext cx="9404723" cy="1400530"/>
          </a:xfrm>
        </p:spPr>
        <p:txBody>
          <a:bodyPr/>
          <a:lstStyle/>
          <a:p>
            <a:r>
              <a:rPr lang="en-US" sz="3600" b="1" dirty="0"/>
              <a:t>3D Depth Sensing Module</a:t>
            </a:r>
            <a:br>
              <a:rPr lang="en-US" sz="3600" b="1" dirty="0"/>
            </a:br>
            <a:endParaRPr lang="en-IN" sz="3600" dirty="0"/>
          </a:p>
        </p:txBody>
      </p:sp>
      <p:sp>
        <p:nvSpPr>
          <p:cNvPr id="3" name="Content Placeholder 2">
            <a:extLst>
              <a:ext uri="{FF2B5EF4-FFF2-40B4-BE49-F238E27FC236}">
                <a16:creationId xmlns:a16="http://schemas.microsoft.com/office/drawing/2014/main" id="{B6FC4F10-3140-6C36-7E99-D44E3C4F2917}"/>
              </a:ext>
            </a:extLst>
          </p:cNvPr>
          <p:cNvSpPr>
            <a:spLocks noGrp="1"/>
          </p:cNvSpPr>
          <p:nvPr>
            <p:ph idx="1"/>
          </p:nvPr>
        </p:nvSpPr>
        <p:spPr>
          <a:xfrm>
            <a:off x="914401" y="1194955"/>
            <a:ext cx="9850581" cy="4779817"/>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a:t>
            </a:r>
            <a:r>
              <a:rPr lang="en-US" sz="1800" dirty="0">
                <a:latin typeface="Times New Roman" panose="02020603050405020304" pitchFamily="18" charset="0"/>
                <a:cs typeface="Times New Roman" panose="02020603050405020304" pitchFamily="18" charset="0"/>
              </a:rPr>
              <a:t>: Analyzes the depth information of the face to distinguish a real person from a 2D image or video.</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Techniques</a:t>
            </a:r>
            <a:r>
              <a:rPr lang="en-US" sz="1800"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Structured Light</a:t>
            </a:r>
            <a:r>
              <a:rPr lang="en-US" dirty="0">
                <a:latin typeface="Times New Roman" panose="02020603050405020304" pitchFamily="18" charset="0"/>
                <a:cs typeface="Times New Roman" panose="02020603050405020304" pitchFamily="18" charset="0"/>
              </a:rPr>
              <a:t>: Projects a pattern of light onto the face and analyzes how the pattern deforms when it hits different surfaces (used in 3D face scanning).</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Time-of-Flight (</a:t>
            </a:r>
            <a:r>
              <a:rPr lang="en-US" b="1" dirty="0" err="1">
                <a:latin typeface="Times New Roman" panose="02020603050405020304" pitchFamily="18" charset="0"/>
                <a:cs typeface="Times New Roman" panose="02020603050405020304" pitchFamily="18" charset="0"/>
              </a:rPr>
              <a:t>ToF</a:t>
            </a:r>
            <a:r>
              <a:rPr lang="en-US" b="1"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Measures the time it takes for light to bounce off the face, creating a depth map that can be used to determine whether the face is real and three-dimensional.</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Advantages</a:t>
            </a:r>
            <a:r>
              <a:rPr lang="en-US" sz="1800" dirty="0">
                <a:latin typeface="Times New Roman" panose="02020603050405020304" pitchFamily="18" charset="0"/>
                <a:cs typeface="Times New Roman" panose="02020603050405020304" pitchFamily="18" charset="0"/>
              </a:rPr>
              <a:t>: Can detect high-quality 3D masks and other advanced spoofing techniques, offering a high level of accuracy.</a:t>
            </a:r>
          </a:p>
          <a:p>
            <a:endParaRPr lang="en-IN" dirty="0"/>
          </a:p>
        </p:txBody>
      </p:sp>
    </p:spTree>
    <p:extLst>
      <p:ext uri="{BB962C8B-B14F-4D97-AF65-F5344CB8AC3E}">
        <p14:creationId xmlns:p14="http://schemas.microsoft.com/office/powerpoint/2010/main" val="6676787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1574F-404F-DAAB-CBEE-001B8FD50427}"/>
              </a:ext>
            </a:extLst>
          </p:cNvPr>
          <p:cNvSpPr>
            <a:spLocks noGrp="1"/>
          </p:cNvSpPr>
          <p:nvPr>
            <p:ph type="title"/>
          </p:nvPr>
        </p:nvSpPr>
        <p:spPr>
          <a:xfrm>
            <a:off x="136956" y="192945"/>
            <a:ext cx="9404723" cy="1400530"/>
          </a:xfrm>
        </p:spPr>
        <p:txBody>
          <a:bodyPr/>
          <a:lstStyle/>
          <a:p>
            <a:r>
              <a:rPr lang="en-US" sz="3600" b="1" dirty="0"/>
              <a:t>Infrared (IR) Sensing Module</a:t>
            </a:r>
            <a:br>
              <a:rPr lang="en-US" sz="3600" b="1" dirty="0"/>
            </a:br>
            <a:endParaRPr lang="en-IN" sz="3600" dirty="0"/>
          </a:p>
        </p:txBody>
      </p:sp>
      <p:sp>
        <p:nvSpPr>
          <p:cNvPr id="3" name="Content Placeholder 2">
            <a:extLst>
              <a:ext uri="{FF2B5EF4-FFF2-40B4-BE49-F238E27FC236}">
                <a16:creationId xmlns:a16="http://schemas.microsoft.com/office/drawing/2014/main" id="{79A386BE-37C0-AF47-1436-EC822FD5DFC2}"/>
              </a:ext>
            </a:extLst>
          </p:cNvPr>
          <p:cNvSpPr>
            <a:spLocks noGrp="1"/>
          </p:cNvSpPr>
          <p:nvPr>
            <p:ph idx="1"/>
          </p:nvPr>
        </p:nvSpPr>
        <p:spPr>
          <a:xfrm>
            <a:off x="852054" y="1101538"/>
            <a:ext cx="9228971" cy="4654924"/>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a:t>
            </a:r>
            <a:r>
              <a:rPr lang="en-US" sz="1800" dirty="0">
                <a:latin typeface="Times New Roman" panose="02020603050405020304" pitchFamily="18" charset="0"/>
                <a:cs typeface="Times New Roman" panose="02020603050405020304" pitchFamily="18" charset="0"/>
              </a:rPr>
              <a:t>: Uses infrared light to capture heat patterns and variations in the skin that are unique to live humans.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Techniques</a:t>
            </a:r>
            <a:r>
              <a:rPr lang="en-US" sz="1800"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Thermal Imaging</a:t>
            </a:r>
            <a:r>
              <a:rPr lang="en-US" dirty="0">
                <a:latin typeface="Times New Roman" panose="02020603050405020304" pitchFamily="18" charset="0"/>
                <a:cs typeface="Times New Roman" panose="02020603050405020304" pitchFamily="18" charset="0"/>
              </a:rPr>
              <a:t>: Detects the heat signature of a person's face, which is not present in photos or video reproductions.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IR Light Reflection</a:t>
            </a:r>
            <a:r>
              <a:rPr lang="en-US" dirty="0">
                <a:latin typeface="Times New Roman" panose="02020603050405020304" pitchFamily="18" charset="0"/>
                <a:cs typeface="Times New Roman" panose="02020603050405020304" pitchFamily="18" charset="0"/>
              </a:rPr>
              <a:t>: Uses infrared light and captures its reflection to analyze the differences between real skin and artificial materials.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Advantages</a:t>
            </a:r>
            <a:r>
              <a:rPr lang="en-US" sz="1800" dirty="0">
                <a:latin typeface="Times New Roman" panose="02020603050405020304" pitchFamily="18" charset="0"/>
                <a:cs typeface="Times New Roman" panose="02020603050405020304" pitchFamily="18" charset="0"/>
              </a:rPr>
              <a:t>: Works well in low-light environments and can prevent spoofing using photos or videos that may not emit infrared light.</a:t>
            </a:r>
          </a:p>
          <a:p>
            <a:endParaRPr lang="en-IN" dirty="0"/>
          </a:p>
        </p:txBody>
      </p:sp>
    </p:spTree>
    <p:extLst>
      <p:ext uri="{BB962C8B-B14F-4D97-AF65-F5344CB8AC3E}">
        <p14:creationId xmlns:p14="http://schemas.microsoft.com/office/powerpoint/2010/main" val="16155128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2CEF6-ACDD-ACA2-4459-1645824887FB}"/>
              </a:ext>
            </a:extLst>
          </p:cNvPr>
          <p:cNvSpPr>
            <a:spLocks noGrp="1"/>
          </p:cNvSpPr>
          <p:nvPr>
            <p:ph type="title"/>
          </p:nvPr>
        </p:nvSpPr>
        <p:spPr>
          <a:xfrm>
            <a:off x="240866" y="161773"/>
            <a:ext cx="9404723" cy="1400530"/>
          </a:xfrm>
        </p:spPr>
        <p:txBody>
          <a:bodyPr/>
          <a:lstStyle/>
          <a:p>
            <a:r>
              <a:rPr lang="en-US" sz="3200" b="1" dirty="0"/>
              <a:t>Motion-Based Detection Module</a:t>
            </a:r>
            <a:br>
              <a:rPr lang="en-US" b="1" dirty="0"/>
            </a:br>
            <a:endParaRPr lang="en-IN" dirty="0"/>
          </a:p>
        </p:txBody>
      </p:sp>
      <p:sp>
        <p:nvSpPr>
          <p:cNvPr id="3" name="Content Placeholder 2">
            <a:extLst>
              <a:ext uri="{FF2B5EF4-FFF2-40B4-BE49-F238E27FC236}">
                <a16:creationId xmlns:a16="http://schemas.microsoft.com/office/drawing/2014/main" id="{CCD916FF-670F-B4F6-14AE-71BBD0D23974}"/>
              </a:ext>
            </a:extLst>
          </p:cNvPr>
          <p:cNvSpPr>
            <a:spLocks noGrp="1"/>
          </p:cNvSpPr>
          <p:nvPr>
            <p:ph idx="1"/>
          </p:nvPr>
        </p:nvSpPr>
        <p:spPr>
          <a:xfrm>
            <a:off x="561109" y="965947"/>
            <a:ext cx="10349346" cy="5351726"/>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Function</a:t>
            </a:r>
            <a:r>
              <a:rPr lang="en-US" sz="1800" dirty="0">
                <a:latin typeface="Times New Roman" panose="02020603050405020304" pitchFamily="18" charset="0"/>
                <a:cs typeface="Times New Roman" panose="02020603050405020304" pitchFamily="18" charset="0"/>
              </a:rPr>
              <a:t>: Detects specific dynamic movements or actions that indicate the presence of a live person.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Techniques</a:t>
            </a:r>
            <a:r>
              <a:rPr lang="en-US" sz="1800" dirty="0">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Facial Micro-Movements</a:t>
            </a:r>
            <a:r>
              <a:rPr lang="en-US" dirty="0">
                <a:latin typeface="Times New Roman" panose="02020603050405020304" pitchFamily="18" charset="0"/>
                <a:cs typeface="Times New Roman" panose="02020603050405020304" pitchFamily="18" charset="0"/>
              </a:rPr>
              <a:t>: Detects small, involuntary movements (like the subtle motion of facial muscles) that are indicative of a live face.</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Smile Detection</a:t>
            </a:r>
            <a:r>
              <a:rPr lang="en-US" dirty="0">
                <a:latin typeface="Times New Roman" panose="02020603050405020304" pitchFamily="18" charset="0"/>
                <a:cs typeface="Times New Roman" panose="02020603050405020304" pitchFamily="18" charset="0"/>
              </a:rPr>
              <a:t>: Detects changes in facial expression (such as smiling or frowning), which are difficult to mimic in static images or videos.</a:t>
            </a:r>
          </a:p>
          <a:p>
            <a:pPr marL="742950" lvl="1"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Blinking or Eye Movement</a:t>
            </a:r>
            <a:r>
              <a:rPr lang="en-US" dirty="0">
                <a:latin typeface="Times New Roman" panose="02020603050405020304" pitchFamily="18" charset="0"/>
                <a:cs typeface="Times New Roman" panose="02020603050405020304" pitchFamily="18" charset="0"/>
              </a:rPr>
              <a:t>: Monitors eye movements, as humans naturally blink or move their eyes, which can’t be easily replicated by a static image.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Advantages</a:t>
            </a:r>
            <a:r>
              <a:rPr lang="en-US" sz="1800" dirty="0">
                <a:latin typeface="Times New Roman" panose="02020603050405020304" pitchFamily="18" charset="0"/>
                <a:cs typeface="Times New Roman" panose="02020603050405020304" pitchFamily="18" charset="0"/>
              </a:rPr>
              <a:t>: Helps prevent spoofing with still images or videos and improves detection accuracy.</a:t>
            </a:r>
          </a:p>
          <a:p>
            <a:endParaRPr lang="en-IN" dirty="0"/>
          </a:p>
        </p:txBody>
      </p:sp>
    </p:spTree>
    <p:extLst>
      <p:ext uri="{BB962C8B-B14F-4D97-AF65-F5344CB8AC3E}">
        <p14:creationId xmlns:p14="http://schemas.microsoft.com/office/powerpoint/2010/main" val="27294645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8C7C5-6F0C-68A7-2A11-75EEFECA0AA1}"/>
              </a:ext>
            </a:extLst>
          </p:cNvPr>
          <p:cNvSpPr>
            <a:spLocks noGrp="1"/>
          </p:cNvSpPr>
          <p:nvPr>
            <p:ph type="title"/>
          </p:nvPr>
        </p:nvSpPr>
        <p:spPr>
          <a:xfrm>
            <a:off x="209693" y="130600"/>
            <a:ext cx="9404723" cy="1400530"/>
          </a:xfrm>
        </p:spPr>
        <p:txBody>
          <a:bodyPr/>
          <a:lstStyle/>
          <a:p>
            <a:r>
              <a:rPr lang="en-IN" sz="3600" b="1" dirty="0"/>
              <a:t>Software Details</a:t>
            </a:r>
            <a:endParaRPr lang="en-IN" sz="3600" dirty="0"/>
          </a:p>
        </p:txBody>
      </p:sp>
      <p:sp>
        <p:nvSpPr>
          <p:cNvPr id="3" name="Content Placeholder 2">
            <a:extLst>
              <a:ext uri="{FF2B5EF4-FFF2-40B4-BE49-F238E27FC236}">
                <a16:creationId xmlns:a16="http://schemas.microsoft.com/office/drawing/2014/main" id="{0752A7A7-1E72-CA4B-4689-91542D803941}"/>
              </a:ext>
            </a:extLst>
          </p:cNvPr>
          <p:cNvSpPr>
            <a:spLocks noGrp="1"/>
          </p:cNvSpPr>
          <p:nvPr>
            <p:ph idx="1"/>
          </p:nvPr>
        </p:nvSpPr>
        <p:spPr>
          <a:xfrm>
            <a:off x="1051358" y="1138518"/>
            <a:ext cx="8946541" cy="4195481"/>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82479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56F8D-569A-D759-35BD-599F9321A822}"/>
              </a:ext>
            </a:extLst>
          </p:cNvPr>
          <p:cNvSpPr>
            <a:spLocks noGrp="1"/>
          </p:cNvSpPr>
          <p:nvPr>
            <p:ph type="title"/>
          </p:nvPr>
        </p:nvSpPr>
        <p:spPr>
          <a:xfrm>
            <a:off x="147348" y="172164"/>
            <a:ext cx="9404723" cy="1400530"/>
          </a:xfrm>
        </p:spPr>
        <p:txBody>
          <a:bodyPr/>
          <a:lstStyle/>
          <a:p>
            <a:r>
              <a:rPr lang="en-IN" sz="3600" b="1" dirty="0"/>
              <a:t>Front End</a:t>
            </a:r>
            <a:endParaRPr lang="en-IN" sz="3600" dirty="0"/>
          </a:p>
        </p:txBody>
      </p:sp>
      <p:sp>
        <p:nvSpPr>
          <p:cNvPr id="3" name="Content Placeholder 2">
            <a:extLst>
              <a:ext uri="{FF2B5EF4-FFF2-40B4-BE49-F238E27FC236}">
                <a16:creationId xmlns:a16="http://schemas.microsoft.com/office/drawing/2014/main" id="{183BB7C6-7C82-8DD8-FB99-ED0E38CE64F5}"/>
              </a:ext>
            </a:extLst>
          </p:cNvPr>
          <p:cNvSpPr>
            <a:spLocks noGrp="1"/>
          </p:cNvSpPr>
          <p:nvPr>
            <p:ph idx="1"/>
          </p:nvPr>
        </p:nvSpPr>
        <p:spPr>
          <a:xfrm>
            <a:off x="947448" y="1166736"/>
            <a:ext cx="9297988" cy="4524527"/>
          </a:xfrm>
        </p:spPr>
        <p:txBody>
          <a:bodyPr>
            <a:normAutofit fontScale="85000" lnSpcReduction="10000"/>
          </a:bodyPr>
          <a:lstStyle/>
          <a:p>
            <a:pPr algn="just">
              <a:lnSpc>
                <a:spcPct val="17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7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1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573410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8B436-6AB9-A392-EAE6-9CBF61BF9A2F}"/>
              </a:ext>
            </a:extLst>
          </p:cNvPr>
          <p:cNvSpPr>
            <a:spLocks noGrp="1"/>
          </p:cNvSpPr>
          <p:nvPr>
            <p:ph type="title"/>
          </p:nvPr>
        </p:nvSpPr>
        <p:spPr>
          <a:xfrm>
            <a:off x="157738" y="89036"/>
            <a:ext cx="9404723" cy="1400530"/>
          </a:xfrm>
        </p:spPr>
        <p:txBody>
          <a:bodyPr/>
          <a:lstStyle/>
          <a:p>
            <a:r>
              <a:rPr lang="en-IN" sz="3600" b="1" dirty="0"/>
              <a:t>Database</a:t>
            </a:r>
            <a:endParaRPr lang="en-IN" sz="3600" dirty="0"/>
          </a:p>
        </p:txBody>
      </p:sp>
      <p:sp>
        <p:nvSpPr>
          <p:cNvPr id="3" name="Content Placeholder 2">
            <a:extLst>
              <a:ext uri="{FF2B5EF4-FFF2-40B4-BE49-F238E27FC236}">
                <a16:creationId xmlns:a16="http://schemas.microsoft.com/office/drawing/2014/main" id="{1607DDA4-1F7C-E599-CE25-A38EE3659535}"/>
              </a:ext>
            </a:extLst>
          </p:cNvPr>
          <p:cNvSpPr>
            <a:spLocks noGrp="1"/>
          </p:cNvSpPr>
          <p:nvPr>
            <p:ph idx="1"/>
          </p:nvPr>
        </p:nvSpPr>
        <p:spPr>
          <a:xfrm>
            <a:off x="1051358" y="1107345"/>
            <a:ext cx="8946541" cy="4195481"/>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992250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21C7D-4EAC-9E0B-78AF-D9E8D5269716}"/>
              </a:ext>
            </a:extLst>
          </p:cNvPr>
          <p:cNvSpPr>
            <a:spLocks noGrp="1"/>
          </p:cNvSpPr>
          <p:nvPr>
            <p:ph type="title"/>
          </p:nvPr>
        </p:nvSpPr>
        <p:spPr>
          <a:xfrm>
            <a:off x="220084" y="78645"/>
            <a:ext cx="9404723" cy="1400530"/>
          </a:xfrm>
        </p:spPr>
        <p:txBody>
          <a:bodyPr/>
          <a:lstStyle/>
          <a:p>
            <a:r>
              <a:rPr lang="en-IN" sz="3600" b="1" dirty="0"/>
              <a:t>Cloud Web Server</a:t>
            </a:r>
            <a:endParaRPr lang="en-IN" sz="3600" dirty="0"/>
          </a:p>
        </p:txBody>
      </p:sp>
      <p:sp>
        <p:nvSpPr>
          <p:cNvPr id="3" name="Content Placeholder 2">
            <a:extLst>
              <a:ext uri="{FF2B5EF4-FFF2-40B4-BE49-F238E27FC236}">
                <a16:creationId xmlns:a16="http://schemas.microsoft.com/office/drawing/2014/main" id="{4A62731E-CA0D-45EC-4D17-968429653567}"/>
              </a:ext>
            </a:extLst>
          </p:cNvPr>
          <p:cNvSpPr>
            <a:spLocks noGrp="1"/>
          </p:cNvSpPr>
          <p:nvPr>
            <p:ph idx="1"/>
          </p:nvPr>
        </p:nvSpPr>
        <p:spPr>
          <a:xfrm>
            <a:off x="955965" y="995796"/>
            <a:ext cx="9166626" cy="4866408"/>
          </a:xfrm>
        </p:spPr>
        <p:txBody>
          <a:bodyPr>
            <a:normAutofit lnSpcReduction="10000"/>
          </a:bodyPr>
          <a:lstStyle/>
          <a:p>
            <a:pPr algn="just">
              <a:lnSpc>
                <a:spcPct val="16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6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6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9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9930754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48546-DD60-879E-E9A1-C9F4BE501027}"/>
              </a:ext>
            </a:extLst>
          </p:cNvPr>
          <p:cNvSpPr>
            <a:spLocks noGrp="1"/>
          </p:cNvSpPr>
          <p:nvPr>
            <p:ph type="title"/>
          </p:nvPr>
        </p:nvSpPr>
        <p:spPr>
          <a:xfrm>
            <a:off x="209693" y="109818"/>
            <a:ext cx="9404723" cy="1400530"/>
          </a:xfrm>
        </p:spPr>
        <p:txBody>
          <a:bodyPr/>
          <a:lstStyle/>
          <a:p>
            <a:r>
              <a:rPr lang="en-US" sz="3600" b="1" dirty="0"/>
              <a:t>SOFTWARE REQUIREMENTS:</a:t>
            </a:r>
            <a:endParaRPr lang="en-IN" sz="3600" dirty="0"/>
          </a:p>
        </p:txBody>
      </p:sp>
      <p:sp>
        <p:nvSpPr>
          <p:cNvPr id="3" name="Content Placeholder 2">
            <a:extLst>
              <a:ext uri="{FF2B5EF4-FFF2-40B4-BE49-F238E27FC236}">
                <a16:creationId xmlns:a16="http://schemas.microsoft.com/office/drawing/2014/main" id="{1CDA467A-BBE5-0836-309C-5019B0B69744}"/>
              </a:ext>
            </a:extLst>
          </p:cNvPr>
          <p:cNvSpPr>
            <a:spLocks noGrp="1"/>
          </p:cNvSpPr>
          <p:nvPr>
            <p:ph idx="1"/>
          </p:nvPr>
        </p:nvSpPr>
        <p:spPr>
          <a:xfrm>
            <a:off x="1290348" y="1013827"/>
            <a:ext cx="8946541" cy="4195481"/>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Operating System	: Windows 10</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Language	               :PYTHON Google </a:t>
            </a:r>
            <a:r>
              <a:rPr lang="en-US" sz="1800" dirty="0" err="1">
                <a:latin typeface="Times New Roman" panose="02020603050405020304" pitchFamily="18" charset="0"/>
                <a:cs typeface="Times New Roman" panose="02020603050405020304" pitchFamily="18" charset="0"/>
              </a:rPr>
              <a:t>Colab</a:t>
            </a:r>
            <a:endParaRPr lang="en-US"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2338596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78CE4-3FF6-B0E6-8DC2-0792E5BA4143}"/>
              </a:ext>
            </a:extLst>
          </p:cNvPr>
          <p:cNvSpPr>
            <a:spLocks noGrp="1"/>
          </p:cNvSpPr>
          <p:nvPr>
            <p:ph type="title"/>
          </p:nvPr>
        </p:nvSpPr>
        <p:spPr>
          <a:xfrm>
            <a:off x="261648" y="192945"/>
            <a:ext cx="9404723" cy="1400530"/>
          </a:xfrm>
        </p:spPr>
        <p:txBody>
          <a:bodyPr/>
          <a:lstStyle/>
          <a:p>
            <a:r>
              <a:rPr lang="en-US" sz="3600" b="1" dirty="0">
                <a:cs typeface="Times New Roman" panose="02020603050405020304" pitchFamily="18" charset="0"/>
              </a:rPr>
              <a:t>HARDWARE REQUIREMENTS:</a:t>
            </a:r>
            <a:endParaRPr lang="en-IN" sz="3600" dirty="0">
              <a:cs typeface="Times New Roman" panose="02020603050405020304" pitchFamily="18" charset="0"/>
            </a:endParaRPr>
          </a:p>
        </p:txBody>
      </p:sp>
      <p:sp>
        <p:nvSpPr>
          <p:cNvPr id="3" name="Content Placeholder 2">
            <a:extLst>
              <a:ext uri="{FF2B5EF4-FFF2-40B4-BE49-F238E27FC236}">
                <a16:creationId xmlns:a16="http://schemas.microsoft.com/office/drawing/2014/main" id="{56236232-7492-918B-69AC-1617972306FD}"/>
              </a:ext>
            </a:extLst>
          </p:cNvPr>
          <p:cNvSpPr>
            <a:spLocks noGrp="1"/>
          </p:cNvSpPr>
          <p:nvPr>
            <p:ph idx="1"/>
          </p:nvPr>
        </p:nvSpPr>
        <p:spPr>
          <a:xfrm>
            <a:off x="1061748" y="1159300"/>
            <a:ext cx="8946541" cy="4195481"/>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Keyboard</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Mouse </a:t>
            </a:r>
          </a:p>
          <a:p>
            <a:pPr algn="just">
              <a:lnSpc>
                <a:spcPct val="150000"/>
              </a:lnSpc>
              <a:buFont typeface="Arial" panose="020B0604020202020204" pitchFamily="34" charset="0"/>
              <a:buChar char="•"/>
            </a:pPr>
            <a:r>
              <a:rPr lang="en-US" sz="1800" dirty="0" err="1">
                <a:latin typeface="Times New Roman" panose="02020603050405020304" pitchFamily="18" charset="0"/>
                <a:cs typeface="Times New Roman" panose="02020603050405020304" pitchFamily="18" charset="0"/>
              </a:rPr>
              <a:t>Harddisk</a:t>
            </a:r>
            <a:r>
              <a:rPr lang="en-US" sz="1800" dirty="0">
                <a:latin typeface="Times New Roman" panose="02020603050405020304" pitchFamily="18" charset="0"/>
                <a:cs typeface="Times New Roman" panose="02020603050405020304" pitchFamily="18" charset="0"/>
              </a:rPr>
              <a: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Ram	</a:t>
            </a:r>
          </a:p>
          <a:p>
            <a:endParaRPr lang="en-IN" dirty="0"/>
          </a:p>
        </p:txBody>
      </p:sp>
    </p:spTree>
    <p:extLst>
      <p:ext uri="{BB962C8B-B14F-4D97-AF65-F5344CB8AC3E}">
        <p14:creationId xmlns:p14="http://schemas.microsoft.com/office/powerpoint/2010/main" val="3268151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E0960-A536-5123-28B2-2B4BFEE610DB}"/>
              </a:ext>
            </a:extLst>
          </p:cNvPr>
          <p:cNvSpPr>
            <a:spLocks noGrp="1"/>
          </p:cNvSpPr>
          <p:nvPr>
            <p:ph type="title"/>
          </p:nvPr>
        </p:nvSpPr>
        <p:spPr>
          <a:xfrm>
            <a:off x="199301" y="172163"/>
            <a:ext cx="9404723" cy="1400530"/>
          </a:xfrm>
        </p:spPr>
        <p:txBody>
          <a:bodyPr/>
          <a:lstStyle/>
          <a:p>
            <a:r>
              <a:rPr lang="en-US" sz="3600" b="1" dirty="0"/>
              <a:t>CONCLUSION</a:t>
            </a:r>
            <a:endParaRPr lang="en-IN" sz="3600" dirty="0"/>
          </a:p>
        </p:txBody>
      </p:sp>
      <p:sp>
        <p:nvSpPr>
          <p:cNvPr id="3" name="Content Placeholder 2">
            <a:extLst>
              <a:ext uri="{FF2B5EF4-FFF2-40B4-BE49-F238E27FC236}">
                <a16:creationId xmlns:a16="http://schemas.microsoft.com/office/drawing/2014/main" id="{E2D189DA-D684-1D9A-8C2F-40F3AB3ECE0E}"/>
              </a:ext>
            </a:extLst>
          </p:cNvPr>
          <p:cNvSpPr>
            <a:spLocks noGrp="1"/>
          </p:cNvSpPr>
          <p:nvPr>
            <p:ph idx="1"/>
          </p:nvPr>
        </p:nvSpPr>
        <p:spPr>
          <a:xfrm>
            <a:off x="394854" y="1132610"/>
            <a:ext cx="10557163" cy="5625963"/>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work provided an overview of approaches of face spoofing detection. It presented a categorization based on the type of techniques used and types of liveness indicator used for face spoofing detection which helps understanding different spoof attacks scenarios and their relation to the developed solutions.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review of most interesting approaches for spoofing detection was presented. The most common problems that have been observed in case of many spoofing detection techniques are the effects of illumination change, effects of amplified noise on images which damages the texture information.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For blinking and movement of eyes based spoofing detection methods, eyes glasses which causes reflection must be considered for future development of spoofing detection solutions.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VGGNet</a:t>
            </a:r>
            <a:r>
              <a:rPr lang="en-US" sz="1800" dirty="0">
                <a:latin typeface="Times New Roman" panose="02020603050405020304" pitchFamily="18" charset="0"/>
                <a:cs typeface="Times New Roman" panose="02020603050405020304" pitchFamily="18" charset="0"/>
              </a:rPr>
              <a:t> Convolutional Neural Network (CNN) used in classifying, is more advantageous and produce better accurate result than that of other Machine learning and classifying techniques such as, Support Vector Machine (SVM) [5], the datasets, which play an important role in the performance of spoofing detection solutions, must be informative and diverse that mimics the expected application scenarios.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83256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1D3FC3-53D0-C3E8-FC97-5A818F5F9854}"/>
              </a:ext>
            </a:extLst>
          </p:cNvPr>
          <p:cNvSpPr>
            <a:spLocks noGrp="1"/>
          </p:cNvSpPr>
          <p:nvPr>
            <p:ph idx="4294967295"/>
          </p:nvPr>
        </p:nvSpPr>
        <p:spPr>
          <a:xfrm>
            <a:off x="457200" y="213447"/>
            <a:ext cx="8947150" cy="4195762"/>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Non-interactive video sequences must include interactive sequences where the users perform certain tasks.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Future attack datasets must consider attacks like 3D sculpture faces and improved texture information.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Our main aim is to give a clear pathway for future development of more secured, user friendly and efficient approaches for face spoofing detection.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9236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Ion</Template>
  <TotalTime>29</TotalTime>
  <Words>2314</Words>
  <Application>Microsoft Office PowerPoint</Application>
  <PresentationFormat>Widescreen</PresentationFormat>
  <Paragraphs>103</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Century Gothic</vt:lpstr>
      <vt:lpstr>Times New Roman</vt:lpstr>
      <vt:lpstr>Wingdings 3</vt:lpstr>
      <vt:lpstr>Ion</vt:lpstr>
      <vt:lpstr>Face spoofing detection </vt:lpstr>
      <vt:lpstr>Abstract</vt:lpstr>
      <vt:lpstr>PowerPoint Presentation</vt:lpstr>
      <vt:lpstr>Objective</vt:lpstr>
      <vt:lpstr>Existing System</vt:lpstr>
      <vt:lpstr>Disadvantage</vt:lpstr>
      <vt:lpstr>PROPOSED SYSTEM :</vt:lpstr>
      <vt:lpstr>Advantage</vt:lpstr>
      <vt:lpstr>Introduction</vt:lpstr>
      <vt:lpstr>MODULES</vt:lpstr>
      <vt:lpstr>Liveness Detection Module </vt:lpstr>
      <vt:lpstr>3D Depth Sensing Module </vt:lpstr>
      <vt:lpstr>Infrared (IR) Sensing Module </vt:lpstr>
      <vt:lpstr>Motion-Based Detection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2024-12-25T03:31:57Z</dcterms:created>
  <dcterms:modified xsi:type="dcterms:W3CDTF">2024-12-25T04:01:10Z</dcterms:modified>
</cp:coreProperties>
</file>