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1"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8" name="Group 7"/>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C8D453A-4653-4ACD-97EF-71C225B625BB}" type="datetimeFigureOut">
              <a:rPr lang="en-IN" smtClean="0"/>
              <a:t>02-01-2025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B7E4953-9038-4D80-9CFC-EE29B4ABB85F}" type="slidenum">
              <a:rPr lang="en-IN" smtClean="0"/>
              <a:t>‹#›</a:t>
            </a:fld>
            <a:endParaRPr lang="en-IN"/>
          </a:p>
        </p:txBody>
      </p:sp>
    </p:spTree>
    <p:extLst>
      <p:ext uri="{BB962C8B-B14F-4D97-AF65-F5344CB8AC3E}">
        <p14:creationId xmlns:p14="http://schemas.microsoft.com/office/powerpoint/2010/main" val="12511693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C8D453A-4653-4ACD-97EF-71C225B625BB}" type="datetimeFigureOut">
              <a:rPr lang="en-IN" smtClean="0"/>
              <a:t>02-01-2025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B7E4953-9038-4D80-9CFC-EE29B4ABB85F}" type="slidenum">
              <a:rPr lang="en-IN" smtClean="0"/>
              <a:t>‹#›</a:t>
            </a:fld>
            <a:endParaRPr lang="en-IN"/>
          </a:p>
        </p:txBody>
      </p:sp>
    </p:spTree>
    <p:extLst>
      <p:ext uri="{BB962C8B-B14F-4D97-AF65-F5344CB8AC3E}">
        <p14:creationId xmlns:p14="http://schemas.microsoft.com/office/powerpoint/2010/main" val="6187350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C8D453A-4653-4ACD-97EF-71C225B625BB}" type="datetimeFigureOut">
              <a:rPr lang="en-IN" smtClean="0"/>
              <a:t>02-01-2025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B7E4953-9038-4D80-9CFC-EE29B4ABB85F}" type="slidenum">
              <a:rPr lang="en-IN" smtClean="0"/>
              <a:t>‹#›</a:t>
            </a:fld>
            <a:endParaRPr lang="en-IN"/>
          </a:p>
        </p:txBody>
      </p:sp>
    </p:spTree>
    <p:extLst>
      <p:ext uri="{BB962C8B-B14F-4D97-AF65-F5344CB8AC3E}">
        <p14:creationId xmlns:p14="http://schemas.microsoft.com/office/powerpoint/2010/main" val="4076559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C8D453A-4653-4ACD-97EF-71C225B625BB}" type="datetimeFigureOut">
              <a:rPr lang="en-IN" smtClean="0"/>
              <a:t>02-01-2025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B7E4953-9038-4D80-9CFC-EE29B4ABB85F}" type="slidenum">
              <a:rPr lang="en-IN" smtClean="0"/>
              <a:t>‹#›</a:t>
            </a:fld>
            <a:endParaRPr lang="en-IN"/>
          </a:p>
        </p:txBody>
      </p:sp>
    </p:spTree>
    <p:extLst>
      <p:ext uri="{BB962C8B-B14F-4D97-AF65-F5344CB8AC3E}">
        <p14:creationId xmlns:p14="http://schemas.microsoft.com/office/powerpoint/2010/main" val="9762723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C8D453A-4653-4ACD-97EF-71C225B625BB}" type="datetimeFigureOut">
              <a:rPr lang="en-IN" smtClean="0"/>
              <a:t>02-01-2025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CB7E4953-9038-4D80-9CFC-EE29B4ABB85F}" type="slidenum">
              <a:rPr lang="en-IN" smtClean="0"/>
              <a:t>‹#›</a:t>
            </a:fld>
            <a:endParaRPr lang="en-IN"/>
          </a:p>
        </p:txBody>
      </p:sp>
    </p:spTree>
    <p:extLst>
      <p:ext uri="{BB962C8B-B14F-4D97-AF65-F5344CB8AC3E}">
        <p14:creationId xmlns:p14="http://schemas.microsoft.com/office/powerpoint/2010/main" val="42549973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C8D453A-4653-4ACD-97EF-71C225B625BB}" type="datetimeFigureOut">
              <a:rPr lang="en-IN" smtClean="0"/>
              <a:t>02-01-2025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CB7E4953-9038-4D80-9CFC-EE29B4ABB85F}" type="slidenum">
              <a:rPr lang="en-IN" smtClean="0"/>
              <a:t>‹#›</a:t>
            </a:fld>
            <a:endParaRPr lang="en-IN"/>
          </a:p>
        </p:txBody>
      </p:sp>
    </p:spTree>
    <p:extLst>
      <p:ext uri="{BB962C8B-B14F-4D97-AF65-F5344CB8AC3E}">
        <p14:creationId xmlns:p14="http://schemas.microsoft.com/office/powerpoint/2010/main" val="8161649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C8D453A-4653-4ACD-97EF-71C225B625BB}" type="datetimeFigureOut">
              <a:rPr lang="en-IN" smtClean="0"/>
              <a:t>02-01-2025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CB7E4953-9038-4D80-9CFC-EE29B4ABB85F}" type="slidenum">
              <a:rPr lang="en-IN" smtClean="0"/>
              <a:t>‹#›</a:t>
            </a:fld>
            <a:endParaRPr lang="en-IN"/>
          </a:p>
        </p:txBody>
      </p:sp>
    </p:spTree>
    <p:extLst>
      <p:ext uri="{BB962C8B-B14F-4D97-AF65-F5344CB8AC3E}">
        <p14:creationId xmlns:p14="http://schemas.microsoft.com/office/powerpoint/2010/main" val="30845225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C8D453A-4653-4ACD-97EF-71C225B625BB}" type="datetimeFigureOut">
              <a:rPr lang="en-IN" smtClean="0"/>
              <a:t>02-01-2025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B7E4953-9038-4D80-9CFC-EE29B4ABB85F}" type="slidenum">
              <a:rPr lang="en-IN" smtClean="0"/>
              <a:t>‹#›</a:t>
            </a:fld>
            <a:endParaRPr lang="en-IN"/>
          </a:p>
        </p:txBody>
      </p:sp>
    </p:spTree>
    <p:extLst>
      <p:ext uri="{BB962C8B-B14F-4D97-AF65-F5344CB8AC3E}">
        <p14:creationId xmlns:p14="http://schemas.microsoft.com/office/powerpoint/2010/main" val="2212987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C8D453A-4653-4ACD-97EF-71C225B625BB}" type="datetimeFigureOut">
              <a:rPr lang="en-IN" smtClean="0"/>
              <a:t>02-01-2025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B7E4953-9038-4D80-9CFC-EE29B4ABB85F}" type="slidenum">
              <a:rPr lang="en-IN" smtClean="0"/>
              <a:t>‹#›</a:t>
            </a:fld>
            <a:endParaRPr lang="en-IN"/>
          </a:p>
        </p:txBody>
      </p:sp>
    </p:spTree>
    <p:extLst>
      <p:ext uri="{BB962C8B-B14F-4D97-AF65-F5344CB8AC3E}">
        <p14:creationId xmlns:p14="http://schemas.microsoft.com/office/powerpoint/2010/main" val="23500143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C8D453A-4653-4ACD-97EF-71C225B625BB}" type="datetimeFigureOut">
              <a:rPr lang="en-IN" smtClean="0"/>
              <a:t>02-01-2025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B7E4953-9038-4D80-9CFC-EE29B4ABB85F}" type="slidenum">
              <a:rPr lang="en-IN" smtClean="0"/>
              <a:t>‹#›</a:t>
            </a:fld>
            <a:endParaRPr lang="en-IN"/>
          </a:p>
        </p:txBody>
      </p:sp>
    </p:spTree>
    <p:extLst>
      <p:ext uri="{BB962C8B-B14F-4D97-AF65-F5344CB8AC3E}">
        <p14:creationId xmlns:p14="http://schemas.microsoft.com/office/powerpoint/2010/main" val="21031121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C8D453A-4653-4ACD-97EF-71C225B625BB}" type="datetimeFigureOut">
              <a:rPr lang="en-IN" smtClean="0"/>
              <a:t>02-01-2025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B7E4953-9038-4D80-9CFC-EE29B4ABB85F}" type="slidenum">
              <a:rPr lang="en-IN" smtClean="0"/>
              <a:t>‹#›</a:t>
            </a:fld>
            <a:endParaRPr lang="en-IN"/>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421768770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C8D453A-4653-4ACD-97EF-71C225B625BB}" type="datetimeFigureOut">
              <a:rPr lang="en-IN" smtClean="0"/>
              <a:t>02-01-2025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B7E4953-9038-4D80-9CFC-EE29B4ABB85F}" type="slidenum">
              <a:rPr lang="en-IN" smtClean="0"/>
              <a:t>‹#›</a:t>
            </a:fld>
            <a:endParaRPr lang="en-IN"/>
          </a:p>
        </p:txBody>
      </p:sp>
    </p:spTree>
    <p:extLst>
      <p:ext uri="{BB962C8B-B14F-4D97-AF65-F5344CB8AC3E}">
        <p14:creationId xmlns:p14="http://schemas.microsoft.com/office/powerpoint/2010/main" val="317207802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C8D453A-4653-4ACD-97EF-71C225B625BB}" type="datetimeFigureOut">
              <a:rPr lang="en-IN" smtClean="0"/>
              <a:t>02-01-2025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B7E4953-9038-4D80-9CFC-EE29B4ABB85F}" type="slidenum">
              <a:rPr lang="en-IN" smtClean="0"/>
              <a:t>‹#›</a:t>
            </a:fld>
            <a:endParaRPr lang="en-IN"/>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9754615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C8D453A-4653-4ACD-97EF-71C225B625BB}" type="datetimeFigureOut">
              <a:rPr lang="en-IN" smtClean="0"/>
              <a:t>02-01-2025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B7E4953-9038-4D80-9CFC-EE29B4ABB85F}" type="slidenum">
              <a:rPr lang="en-IN" smtClean="0"/>
              <a:t>‹#›</a:t>
            </a:fld>
            <a:endParaRPr lang="en-IN"/>
          </a:p>
        </p:txBody>
      </p:sp>
    </p:spTree>
    <p:extLst>
      <p:ext uri="{BB962C8B-B14F-4D97-AF65-F5344CB8AC3E}">
        <p14:creationId xmlns:p14="http://schemas.microsoft.com/office/powerpoint/2010/main" val="134209188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C8D453A-4653-4ACD-97EF-71C225B625BB}" type="datetimeFigureOut">
              <a:rPr lang="en-IN" smtClean="0"/>
              <a:t>02-01-2025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B7E4953-9038-4D80-9CFC-EE29B4ABB85F}" type="slidenum">
              <a:rPr lang="en-IN" smtClean="0"/>
              <a:t>‹#›</a:t>
            </a:fld>
            <a:endParaRPr lang="en-IN"/>
          </a:p>
        </p:txBody>
      </p:sp>
    </p:spTree>
    <p:extLst>
      <p:ext uri="{BB962C8B-B14F-4D97-AF65-F5344CB8AC3E}">
        <p14:creationId xmlns:p14="http://schemas.microsoft.com/office/powerpoint/2010/main" val="163621582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C8D453A-4653-4ACD-97EF-71C225B625BB}" type="datetimeFigureOut">
              <a:rPr lang="en-IN" smtClean="0"/>
              <a:t>02-01-2025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B7E4953-9038-4D80-9CFC-EE29B4ABB85F}" type="slidenum">
              <a:rPr lang="en-IN" smtClean="0"/>
              <a:t>‹#›</a:t>
            </a:fld>
            <a:endParaRPr lang="en-IN"/>
          </a:p>
        </p:txBody>
      </p:sp>
    </p:spTree>
    <p:extLst>
      <p:ext uri="{BB962C8B-B14F-4D97-AF65-F5344CB8AC3E}">
        <p14:creationId xmlns:p14="http://schemas.microsoft.com/office/powerpoint/2010/main" val="18786897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grpSp>
        <p:nvGrpSpPr>
          <p:cNvPr id="8" name="Group 7"/>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lumOff val="1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4C8D453A-4653-4ACD-97EF-71C225B625BB}" type="datetimeFigureOut">
              <a:rPr lang="en-IN" smtClean="0"/>
              <a:t>02-01-2025</a:t>
            </a:fld>
            <a:endParaRPr lang="en-IN"/>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CB7E4953-9038-4D80-9CFC-EE29B4ABB85F}" type="slidenum">
              <a:rPr lang="en-IN" smtClean="0"/>
              <a:t>‹#›</a:t>
            </a:fld>
            <a:endParaRPr lang="en-IN"/>
          </a:p>
        </p:txBody>
      </p:sp>
    </p:spTree>
    <p:extLst>
      <p:ext uri="{BB962C8B-B14F-4D97-AF65-F5344CB8AC3E}">
        <p14:creationId xmlns:p14="http://schemas.microsoft.com/office/powerpoint/2010/main" val="2441462061"/>
      </p:ext>
    </p:extLst>
  </p:cSld>
  <p:clrMap bg1="dk1" tx1="lt1" bg2="dk2" tx2="lt2" accent1="accent1" accent2="accent2" accent3="accent3" accent4="accent4" accent5="accent5" accent6="accent6" hlink="hlink" folHlink="folHlink"/>
  <p:sldLayoutIdLst>
    <p:sldLayoutId id="2147483762" r:id="rId1"/>
    <p:sldLayoutId id="2147483763" r:id="rId2"/>
    <p:sldLayoutId id="2147483764" r:id="rId3"/>
    <p:sldLayoutId id="2147483765" r:id="rId4"/>
    <p:sldLayoutId id="2147483766" r:id="rId5"/>
    <p:sldLayoutId id="2147483767" r:id="rId6"/>
    <p:sldLayoutId id="2147483768" r:id="rId7"/>
    <p:sldLayoutId id="2147483769" r:id="rId8"/>
    <p:sldLayoutId id="2147483770" r:id="rId9"/>
    <p:sldLayoutId id="2147483771" r:id="rId10"/>
    <p:sldLayoutId id="2147483772" r:id="rId11"/>
    <p:sldLayoutId id="2147483773" r:id="rId12"/>
    <p:sldLayoutId id="2147483774" r:id="rId13"/>
    <p:sldLayoutId id="2147483775" r:id="rId14"/>
    <p:sldLayoutId id="2147483776" r:id="rId15"/>
    <p:sldLayoutId id="2147483777"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23CD1C9-153A-8298-2C74-08E2C0E6BF27}"/>
              </a:ext>
            </a:extLst>
          </p:cNvPr>
          <p:cNvSpPr>
            <a:spLocks noGrp="1"/>
          </p:cNvSpPr>
          <p:nvPr>
            <p:ph type="title"/>
          </p:nvPr>
        </p:nvSpPr>
        <p:spPr>
          <a:xfrm>
            <a:off x="843589" y="2583873"/>
            <a:ext cx="8596668" cy="1320800"/>
          </a:xfrm>
        </p:spPr>
        <p:txBody>
          <a:bodyPr>
            <a:normAutofit/>
          </a:bodyPr>
          <a:lstStyle/>
          <a:p>
            <a:pPr algn="ctr"/>
            <a:r>
              <a:rPr lang="en-IN" sz="3200" b="1" dirty="0"/>
              <a:t>E-VACCINATION MANAGEMENT SYSTEM WEB APP</a:t>
            </a:r>
          </a:p>
        </p:txBody>
      </p:sp>
    </p:spTree>
    <p:extLst>
      <p:ext uri="{BB962C8B-B14F-4D97-AF65-F5344CB8AC3E}">
        <p14:creationId xmlns:p14="http://schemas.microsoft.com/office/powerpoint/2010/main" val="37406637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06CBF6-35F6-B870-1721-C812D32A7146}"/>
              </a:ext>
            </a:extLst>
          </p:cNvPr>
          <p:cNvSpPr>
            <a:spLocks noGrp="1"/>
          </p:cNvSpPr>
          <p:nvPr>
            <p:ph type="title"/>
          </p:nvPr>
        </p:nvSpPr>
        <p:spPr>
          <a:xfrm>
            <a:off x="33098" y="156238"/>
            <a:ext cx="8596668" cy="1320800"/>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id="{E828052E-677D-CEC6-EE29-8CEBB14EAE50}"/>
              </a:ext>
            </a:extLst>
          </p:cNvPr>
          <p:cNvSpPr>
            <a:spLocks noGrp="1"/>
          </p:cNvSpPr>
          <p:nvPr>
            <p:ph idx="1"/>
          </p:nvPr>
        </p:nvSpPr>
        <p:spPr>
          <a:xfrm>
            <a:off x="500687" y="966355"/>
            <a:ext cx="8975822" cy="4925290"/>
          </a:xfrm>
        </p:spPr>
        <p:txBody>
          <a:bodyPr>
            <a:normAutofit/>
          </a:bodyPr>
          <a:lstStyle/>
          <a:p>
            <a:pPr algn="just">
              <a:lnSpc>
                <a:spcPct val="150000"/>
              </a:lnSpc>
            </a:pPr>
            <a:r>
              <a:rPr lang="en-US" dirty="0"/>
              <a:t>Now a days everything should be easy access and available according to need but still facing issues in child vaccination system in rural areas of Sindh still no perfect system available for Parents to view how much vaccine was done on which date.</a:t>
            </a:r>
          </a:p>
          <a:p>
            <a:pPr algn="just">
              <a:lnSpc>
                <a:spcPct val="150000"/>
              </a:lnSpc>
            </a:pPr>
            <a:r>
              <a:rPr lang="en-US" dirty="0"/>
              <a:t> E-Vaccination Record Management App of Child access from any location and time to get information easily for his/ her child. This app is based on android and run on android cell phones.</a:t>
            </a:r>
          </a:p>
          <a:p>
            <a:pPr algn="just">
              <a:lnSpc>
                <a:spcPct val="150000"/>
              </a:lnSpc>
            </a:pPr>
            <a:r>
              <a:rPr lang="en-US" dirty="0"/>
              <a:t> The vaccination record is provided for each participant for future use. The future work can continue for the betterment of the results. In this regard number of vaccinations can be increased with few child diseases to enhance the databased strong for child diagnosis.</a:t>
            </a:r>
            <a:endParaRPr lang="en-IN" dirty="0"/>
          </a:p>
        </p:txBody>
      </p:sp>
    </p:spTree>
    <p:extLst>
      <p:ext uri="{BB962C8B-B14F-4D97-AF65-F5344CB8AC3E}">
        <p14:creationId xmlns:p14="http://schemas.microsoft.com/office/powerpoint/2010/main" val="6156258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0BACCC-299E-0423-AF32-FF57CCC9A402}"/>
              </a:ext>
            </a:extLst>
          </p:cNvPr>
          <p:cNvSpPr>
            <a:spLocks noGrp="1"/>
          </p:cNvSpPr>
          <p:nvPr>
            <p:ph type="title"/>
          </p:nvPr>
        </p:nvSpPr>
        <p:spPr>
          <a:xfrm>
            <a:off x="0" y="156238"/>
            <a:ext cx="8596668" cy="1320800"/>
          </a:xfrm>
        </p:spPr>
        <p:txBody>
          <a:bodyPr/>
          <a:lstStyle/>
          <a:p>
            <a:r>
              <a:rPr lang="en-US" dirty="0"/>
              <a:t>Objective</a:t>
            </a:r>
            <a:endParaRPr lang="en-IN" dirty="0"/>
          </a:p>
        </p:txBody>
      </p:sp>
      <p:sp>
        <p:nvSpPr>
          <p:cNvPr id="3" name="Content Placeholder 2">
            <a:extLst>
              <a:ext uri="{FF2B5EF4-FFF2-40B4-BE49-F238E27FC236}">
                <a16:creationId xmlns:a16="http://schemas.microsoft.com/office/drawing/2014/main" id="{4D21E2E8-83B3-2C66-8810-32C3DDC9F4AD}"/>
              </a:ext>
            </a:extLst>
          </p:cNvPr>
          <p:cNvSpPr>
            <a:spLocks noGrp="1"/>
          </p:cNvSpPr>
          <p:nvPr>
            <p:ph idx="1"/>
          </p:nvPr>
        </p:nvSpPr>
        <p:spPr>
          <a:xfrm>
            <a:off x="187037" y="831272"/>
            <a:ext cx="9715500" cy="6026728"/>
          </a:xfrm>
        </p:spPr>
        <p:txBody>
          <a:bodyPr>
            <a:normAutofit lnSpcReduction="10000"/>
          </a:bodyPr>
          <a:lstStyle/>
          <a:p>
            <a:pPr algn="just">
              <a:lnSpc>
                <a:spcPct val="160000"/>
              </a:lnSpc>
            </a:pPr>
            <a:r>
              <a:rPr lang="en-US" dirty="0"/>
              <a:t>the system aims to improve the efficiency of vaccination campaigns, ensuring that individuals can easily access vaccination services, schedule appointments, and track their vaccination history. </a:t>
            </a:r>
          </a:p>
          <a:p>
            <a:pPr algn="just">
              <a:lnSpc>
                <a:spcPct val="160000"/>
              </a:lnSpc>
            </a:pPr>
            <a:r>
              <a:rPr lang="en-US" dirty="0"/>
              <a:t>It also aims to provide healthcare providers with real-time access to accurate data, allowing for better inventory management, reduced wastage, and effective monitoring of vaccination coverage. </a:t>
            </a:r>
          </a:p>
          <a:p>
            <a:pPr algn="just">
              <a:lnSpc>
                <a:spcPct val="160000"/>
              </a:lnSpc>
            </a:pPr>
            <a:r>
              <a:rPr lang="en-US" dirty="0"/>
              <a:t>Additionally, the </a:t>
            </a:r>
            <a:r>
              <a:rPr lang="en-US" dirty="0" err="1"/>
              <a:t>eVMS</a:t>
            </a:r>
            <a:r>
              <a:rPr lang="en-US" dirty="0"/>
              <a:t> promotes better data transparency and accountability by offering comprehensive reporting features that help public health authorities monitor vaccination progress and address disparities in coverage.</a:t>
            </a:r>
          </a:p>
          <a:p>
            <a:pPr algn="just">
              <a:lnSpc>
                <a:spcPct val="160000"/>
              </a:lnSpc>
            </a:pPr>
            <a:r>
              <a:rPr lang="en-US" dirty="0"/>
              <a:t> Overall, the system's objective is to improve public health by ensuring timely and equitable access to vaccines, supporting large-scale vaccination efforts, and enhancing the effectiveness of vaccination programs through improved coordination, communication, and data management.</a:t>
            </a:r>
            <a:endParaRPr lang="en-IN" dirty="0"/>
          </a:p>
        </p:txBody>
      </p:sp>
    </p:spTree>
    <p:extLst>
      <p:ext uri="{BB962C8B-B14F-4D97-AF65-F5344CB8AC3E}">
        <p14:creationId xmlns:p14="http://schemas.microsoft.com/office/powerpoint/2010/main" val="15760739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FFCAAD-72E1-0792-71F9-2E4CD3A7534B}"/>
              </a:ext>
            </a:extLst>
          </p:cNvPr>
          <p:cNvSpPr>
            <a:spLocks noGrp="1"/>
          </p:cNvSpPr>
          <p:nvPr>
            <p:ph type="title"/>
          </p:nvPr>
        </p:nvSpPr>
        <p:spPr>
          <a:xfrm>
            <a:off x="33098" y="156238"/>
            <a:ext cx="8596668" cy="1320800"/>
          </a:xfrm>
        </p:spPr>
        <p:txBody>
          <a:bodyPr/>
          <a:lstStyle/>
          <a:p>
            <a:r>
              <a:rPr lang="en-US" dirty="0"/>
              <a:t>Existing System</a:t>
            </a:r>
            <a:endParaRPr lang="en-IN" dirty="0"/>
          </a:p>
        </p:txBody>
      </p:sp>
      <p:sp>
        <p:nvSpPr>
          <p:cNvPr id="3" name="Content Placeholder 2">
            <a:extLst>
              <a:ext uri="{FF2B5EF4-FFF2-40B4-BE49-F238E27FC236}">
                <a16:creationId xmlns:a16="http://schemas.microsoft.com/office/drawing/2014/main" id="{7C62D2F3-87D2-F773-A373-E3A10D91B6F4}"/>
              </a:ext>
            </a:extLst>
          </p:cNvPr>
          <p:cNvSpPr>
            <a:spLocks noGrp="1"/>
          </p:cNvSpPr>
          <p:nvPr>
            <p:ph idx="1"/>
          </p:nvPr>
        </p:nvSpPr>
        <p:spPr>
          <a:xfrm>
            <a:off x="791635" y="976025"/>
            <a:ext cx="8596668" cy="3880773"/>
          </a:xfrm>
        </p:spPr>
        <p:txBody>
          <a:bodyPr/>
          <a:lstStyle/>
          <a:p>
            <a:pPr algn="just">
              <a:lnSpc>
                <a:spcPct val="150000"/>
              </a:lnSpc>
            </a:pPr>
            <a:r>
              <a:rPr lang="en-US" dirty="0"/>
              <a:t>In the existing system, Vaccines are provided for infants and children under teenage by various aspects such as by attending school manually and there is a chance that some of the children’s and infants may miss the opportunity of getting vaccinated due to some mandatory reasons.</a:t>
            </a:r>
          </a:p>
          <a:p>
            <a:pPr algn="just">
              <a:lnSpc>
                <a:spcPct val="150000"/>
              </a:lnSpc>
            </a:pPr>
            <a:r>
              <a:rPr lang="en-US" dirty="0"/>
              <a:t> Which leads to loss of life or gets affected by various diseases such as polio…</a:t>
            </a:r>
            <a:r>
              <a:rPr lang="en-US" dirty="0" err="1"/>
              <a:t>etc</a:t>
            </a:r>
            <a:r>
              <a:rPr lang="en-US" dirty="0"/>
              <a:t>? This is a time delay process to wait for each and every one all over the places.</a:t>
            </a:r>
            <a:endParaRPr lang="en-IN" dirty="0"/>
          </a:p>
        </p:txBody>
      </p:sp>
    </p:spTree>
    <p:extLst>
      <p:ext uri="{BB962C8B-B14F-4D97-AF65-F5344CB8AC3E}">
        <p14:creationId xmlns:p14="http://schemas.microsoft.com/office/powerpoint/2010/main" val="128463932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304B45-230F-6B5E-3CD0-A51DE9D13EAF}"/>
              </a:ext>
            </a:extLst>
          </p:cNvPr>
          <p:cNvSpPr>
            <a:spLocks noGrp="1"/>
          </p:cNvSpPr>
          <p:nvPr>
            <p:ph type="title"/>
          </p:nvPr>
        </p:nvSpPr>
        <p:spPr>
          <a:xfrm>
            <a:off x="85052" y="156238"/>
            <a:ext cx="8596668" cy="1320800"/>
          </a:xfrm>
        </p:spPr>
        <p:txBody>
          <a:bodyPr/>
          <a:lstStyle/>
          <a:p>
            <a:r>
              <a:rPr lang="en-US" dirty="0"/>
              <a:t>Disadvantage</a:t>
            </a:r>
            <a:endParaRPr lang="en-IN" dirty="0"/>
          </a:p>
        </p:txBody>
      </p:sp>
      <p:sp>
        <p:nvSpPr>
          <p:cNvPr id="3" name="Content Placeholder 2">
            <a:extLst>
              <a:ext uri="{FF2B5EF4-FFF2-40B4-BE49-F238E27FC236}">
                <a16:creationId xmlns:a16="http://schemas.microsoft.com/office/drawing/2014/main" id="{1FFB7B63-E6E3-DED2-69C9-BFBBF0AF287D}"/>
              </a:ext>
            </a:extLst>
          </p:cNvPr>
          <p:cNvSpPr>
            <a:spLocks noGrp="1"/>
          </p:cNvSpPr>
          <p:nvPr>
            <p:ph idx="1"/>
          </p:nvPr>
        </p:nvSpPr>
        <p:spPr>
          <a:xfrm>
            <a:off x="188961" y="935183"/>
            <a:ext cx="9703184" cy="5496790"/>
          </a:xfrm>
        </p:spPr>
        <p:txBody>
          <a:bodyPr>
            <a:normAutofit lnSpcReduction="10000"/>
          </a:bodyPr>
          <a:lstStyle/>
          <a:p>
            <a:pPr algn="just">
              <a:lnSpc>
                <a:spcPct val="160000"/>
              </a:lnSpc>
            </a:pPr>
            <a:r>
              <a:rPr lang="en-US" b="1" dirty="0"/>
              <a:t>Risk of Data Breaches:</a:t>
            </a:r>
            <a:r>
              <a:rPr lang="en-US" dirty="0"/>
              <a:t> Handling sensitive health data online increases the risk of hacking, data breaches, or unauthorized access.</a:t>
            </a:r>
          </a:p>
          <a:p>
            <a:pPr algn="just">
              <a:lnSpc>
                <a:spcPct val="160000"/>
              </a:lnSpc>
            </a:pPr>
            <a:r>
              <a:rPr lang="en-US" b="1" dirty="0"/>
              <a:t>Digital Divide:</a:t>
            </a:r>
            <a:r>
              <a:rPr lang="en-US" dirty="0"/>
              <a:t> Not everyone has access to the internet or digital devices, which can prevent certain groups from accessing vaccination services.</a:t>
            </a:r>
          </a:p>
          <a:p>
            <a:pPr algn="just">
              <a:lnSpc>
                <a:spcPct val="160000"/>
              </a:lnSpc>
            </a:pPr>
            <a:r>
              <a:rPr lang="en-US" b="1" dirty="0"/>
              <a:t>Technical Failures:</a:t>
            </a:r>
            <a:r>
              <a:rPr lang="en-US" dirty="0"/>
              <a:t> A web app is prone to downtime due to server issues, maintenance, or bugs, which can disrupt vaccination scheduling and tracking.</a:t>
            </a:r>
          </a:p>
          <a:p>
            <a:pPr algn="just">
              <a:lnSpc>
                <a:spcPct val="160000"/>
              </a:lnSpc>
            </a:pPr>
            <a:r>
              <a:rPr lang="en-US" b="1" dirty="0"/>
              <a:t>Connectivity Issues:</a:t>
            </a:r>
            <a:r>
              <a:rPr lang="en-US" dirty="0"/>
              <a:t> Users in areas with unstable or slow internet connections may find it difficult to access the system, which can delay scheduling or result in missed vaccinations.</a:t>
            </a:r>
          </a:p>
          <a:p>
            <a:pPr algn="just">
              <a:lnSpc>
                <a:spcPct val="160000"/>
              </a:lnSpc>
            </a:pPr>
            <a:r>
              <a:rPr lang="en-US" b="1" dirty="0"/>
              <a:t>Inaccurate or Incomplete Data:</a:t>
            </a:r>
            <a:r>
              <a:rPr lang="en-US" dirty="0"/>
              <a:t> Manual data entry errors or synchronization issues between systems (e.g., healthcare providers, government databases) can result in incorrect vaccination records.</a:t>
            </a:r>
            <a:endParaRPr lang="en-IN" dirty="0"/>
          </a:p>
        </p:txBody>
      </p:sp>
    </p:spTree>
    <p:extLst>
      <p:ext uri="{BB962C8B-B14F-4D97-AF65-F5344CB8AC3E}">
        <p14:creationId xmlns:p14="http://schemas.microsoft.com/office/powerpoint/2010/main" val="32033362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F28812-8127-3C85-B500-59D8CBF4EF53}"/>
              </a:ext>
            </a:extLst>
          </p:cNvPr>
          <p:cNvSpPr>
            <a:spLocks noGrp="1"/>
          </p:cNvSpPr>
          <p:nvPr>
            <p:ph type="title"/>
          </p:nvPr>
        </p:nvSpPr>
        <p:spPr>
          <a:xfrm>
            <a:off x="53879" y="156238"/>
            <a:ext cx="8596668" cy="1320800"/>
          </a:xfrm>
        </p:spPr>
        <p:txBody>
          <a:bodyPr/>
          <a:lstStyle/>
          <a:p>
            <a:r>
              <a:rPr lang="en-US" b="1" dirty="0"/>
              <a:t>PROPOSED SYSTEM :</a:t>
            </a:r>
            <a:endParaRPr lang="en-IN" dirty="0"/>
          </a:p>
        </p:txBody>
      </p:sp>
      <p:sp>
        <p:nvSpPr>
          <p:cNvPr id="3" name="Content Placeholder 2">
            <a:extLst>
              <a:ext uri="{FF2B5EF4-FFF2-40B4-BE49-F238E27FC236}">
                <a16:creationId xmlns:a16="http://schemas.microsoft.com/office/drawing/2014/main" id="{96237AC3-B6DB-6432-23DF-89D4FF114EF3}"/>
              </a:ext>
            </a:extLst>
          </p:cNvPr>
          <p:cNvSpPr>
            <a:spLocks noGrp="1"/>
          </p:cNvSpPr>
          <p:nvPr>
            <p:ph idx="1"/>
          </p:nvPr>
        </p:nvSpPr>
        <p:spPr>
          <a:xfrm>
            <a:off x="833197" y="1007198"/>
            <a:ext cx="8596668" cy="3880773"/>
          </a:xfrm>
        </p:spPr>
        <p:txBody>
          <a:bodyPr/>
          <a:lstStyle/>
          <a:p>
            <a:pPr algn="just">
              <a:lnSpc>
                <a:spcPct val="150000"/>
              </a:lnSpc>
            </a:pPr>
            <a:r>
              <a:rPr lang="en-US" dirty="0"/>
              <a:t>We can change this manual system into e-vaccination system by collecting the info of infants, registered under website so that those who didn’t took vaccination can avail one more opportunity to save the life of their children.</a:t>
            </a:r>
          </a:p>
          <a:p>
            <a:pPr algn="just">
              <a:lnSpc>
                <a:spcPct val="150000"/>
              </a:lnSpc>
            </a:pPr>
            <a:r>
              <a:rPr lang="en-US" dirty="0"/>
              <a:t> By this system a lot of manhours can be saved and it is efficient too.</a:t>
            </a:r>
            <a:endParaRPr lang="en-IN" dirty="0"/>
          </a:p>
        </p:txBody>
      </p:sp>
    </p:spTree>
    <p:extLst>
      <p:ext uri="{BB962C8B-B14F-4D97-AF65-F5344CB8AC3E}">
        <p14:creationId xmlns:p14="http://schemas.microsoft.com/office/powerpoint/2010/main" val="1564938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E09915-F371-0567-A5FB-A3D15D1BE9A9}"/>
              </a:ext>
            </a:extLst>
          </p:cNvPr>
          <p:cNvSpPr>
            <a:spLocks noGrp="1"/>
          </p:cNvSpPr>
          <p:nvPr>
            <p:ph type="title"/>
          </p:nvPr>
        </p:nvSpPr>
        <p:spPr>
          <a:xfrm>
            <a:off x="22707" y="156238"/>
            <a:ext cx="8596668" cy="1320800"/>
          </a:xfrm>
        </p:spPr>
        <p:txBody>
          <a:bodyPr/>
          <a:lstStyle/>
          <a:p>
            <a:r>
              <a:rPr lang="en-US" dirty="0"/>
              <a:t>Advantage</a:t>
            </a:r>
            <a:endParaRPr lang="en-IN" dirty="0"/>
          </a:p>
        </p:txBody>
      </p:sp>
      <p:sp>
        <p:nvSpPr>
          <p:cNvPr id="3" name="Content Placeholder 2">
            <a:extLst>
              <a:ext uri="{FF2B5EF4-FFF2-40B4-BE49-F238E27FC236}">
                <a16:creationId xmlns:a16="http://schemas.microsoft.com/office/drawing/2014/main" id="{2E0C68F7-EDC9-47AE-515C-110D1EF1EA0E}"/>
              </a:ext>
            </a:extLst>
          </p:cNvPr>
          <p:cNvSpPr>
            <a:spLocks noGrp="1"/>
          </p:cNvSpPr>
          <p:nvPr>
            <p:ph idx="1"/>
          </p:nvPr>
        </p:nvSpPr>
        <p:spPr>
          <a:xfrm>
            <a:off x="238990" y="820883"/>
            <a:ext cx="9590810" cy="5631872"/>
          </a:xfrm>
        </p:spPr>
        <p:txBody>
          <a:bodyPr>
            <a:noAutofit/>
          </a:bodyPr>
          <a:lstStyle/>
          <a:p>
            <a:pPr algn="just">
              <a:lnSpc>
                <a:spcPct val="150000"/>
              </a:lnSpc>
            </a:pPr>
            <a:r>
              <a:rPr lang="en-US" b="1" dirty="0"/>
              <a:t>Automated Scheduling:</a:t>
            </a:r>
            <a:r>
              <a:rPr lang="en-US" dirty="0"/>
              <a:t> The app can automate vaccination appointments, making it easier for users to schedule, reschedule, and receive reminders about upcoming vaccinations.</a:t>
            </a:r>
          </a:p>
          <a:p>
            <a:pPr algn="just">
              <a:lnSpc>
                <a:spcPct val="150000"/>
              </a:lnSpc>
            </a:pPr>
            <a:r>
              <a:rPr lang="en-US" b="1" dirty="0"/>
              <a:t>Accurate Record Keeping:</a:t>
            </a:r>
            <a:r>
              <a:rPr lang="en-US" dirty="0"/>
              <a:t> Electronic records minimize the risk of human error in documenting vaccination data, leading to more accurate patient records.</a:t>
            </a:r>
          </a:p>
          <a:p>
            <a:pPr algn="just">
              <a:lnSpc>
                <a:spcPct val="150000"/>
              </a:lnSpc>
            </a:pPr>
            <a:r>
              <a:rPr lang="en-US" b="1" dirty="0"/>
              <a:t>Advanced Reporting:</a:t>
            </a:r>
            <a:r>
              <a:rPr lang="en-US" dirty="0"/>
              <a:t> The system can generate comprehensive reports on vaccination rates, demographics, and outcomes, helping public health authorities track progress and make data-driven decisions.</a:t>
            </a:r>
          </a:p>
          <a:p>
            <a:pPr algn="just">
              <a:lnSpc>
                <a:spcPct val="150000"/>
              </a:lnSpc>
            </a:pPr>
            <a:r>
              <a:rPr lang="en-US" b="1" dirty="0"/>
              <a:t>Online Booking:</a:t>
            </a:r>
            <a:r>
              <a:rPr lang="en-US" dirty="0"/>
              <a:t> Users can schedule appointments for vaccination at their convenience without having to visit a physical location or call in.</a:t>
            </a:r>
          </a:p>
          <a:p>
            <a:pPr algn="just">
              <a:lnSpc>
                <a:spcPct val="150000"/>
              </a:lnSpc>
            </a:pPr>
            <a:r>
              <a:rPr lang="en-US" b="1" dirty="0"/>
              <a:t>Real-Time Tracking:</a:t>
            </a:r>
            <a:r>
              <a:rPr lang="en-US" dirty="0"/>
              <a:t> Governments, healthcare providers, and users can track the status of vaccine administration and distribution in real-time, increasing transparency.</a:t>
            </a:r>
            <a:endParaRPr lang="en-IN" dirty="0"/>
          </a:p>
        </p:txBody>
      </p:sp>
    </p:spTree>
    <p:extLst>
      <p:ext uri="{BB962C8B-B14F-4D97-AF65-F5344CB8AC3E}">
        <p14:creationId xmlns:p14="http://schemas.microsoft.com/office/powerpoint/2010/main" val="40502719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959E43-0DE7-AFE9-523F-4CB0C891853F}"/>
              </a:ext>
            </a:extLst>
          </p:cNvPr>
          <p:cNvSpPr>
            <a:spLocks noGrp="1"/>
          </p:cNvSpPr>
          <p:nvPr>
            <p:ph type="title"/>
          </p:nvPr>
        </p:nvSpPr>
        <p:spPr>
          <a:xfrm>
            <a:off x="137007" y="79663"/>
            <a:ext cx="8596668" cy="1320800"/>
          </a:xfrm>
        </p:spPr>
        <p:txBody>
          <a:bodyPr/>
          <a:lstStyle/>
          <a:p>
            <a:r>
              <a:rPr lang="en-US" dirty="0"/>
              <a:t>Introduction</a:t>
            </a:r>
            <a:endParaRPr lang="en-IN" dirty="0"/>
          </a:p>
        </p:txBody>
      </p:sp>
      <p:sp>
        <p:nvSpPr>
          <p:cNvPr id="3" name="Content Placeholder 2">
            <a:extLst>
              <a:ext uri="{FF2B5EF4-FFF2-40B4-BE49-F238E27FC236}">
                <a16:creationId xmlns:a16="http://schemas.microsoft.com/office/drawing/2014/main" id="{AE58DCE8-126A-6908-3F3B-E1B3D360746C}"/>
              </a:ext>
            </a:extLst>
          </p:cNvPr>
          <p:cNvSpPr>
            <a:spLocks noGrp="1"/>
          </p:cNvSpPr>
          <p:nvPr>
            <p:ph idx="1"/>
          </p:nvPr>
        </p:nvSpPr>
        <p:spPr>
          <a:xfrm>
            <a:off x="272089" y="820881"/>
            <a:ext cx="9349892" cy="5714999"/>
          </a:xfrm>
        </p:spPr>
        <p:txBody>
          <a:bodyPr>
            <a:normAutofit/>
          </a:bodyPr>
          <a:lstStyle/>
          <a:p>
            <a:pPr algn="just">
              <a:lnSpc>
                <a:spcPct val="160000"/>
              </a:lnSpc>
            </a:pPr>
            <a:r>
              <a:rPr lang="en-US" dirty="0"/>
              <a:t>Medical health science has increased number of applications with several new trends. The smart devices provide the facility of medical health applications with several features for user. The application such as blood pressure, diabetic control, health tracer and vaccination record management (Azad et al., 2020; Amara, 2018). </a:t>
            </a:r>
          </a:p>
          <a:p>
            <a:pPr algn="just">
              <a:lnSpc>
                <a:spcPct val="160000"/>
              </a:lnSpc>
            </a:pPr>
            <a:r>
              <a:rPr lang="en-US" dirty="0"/>
              <a:t>The health apps provide very simple and efficient source of information management. The blood donation app, games, music, record keeping and many other applications are introduced for better daily routine activities management.</a:t>
            </a:r>
          </a:p>
          <a:p>
            <a:pPr algn="just">
              <a:lnSpc>
                <a:spcPct val="160000"/>
              </a:lnSpc>
            </a:pPr>
            <a:r>
              <a:rPr lang="en-US" dirty="0"/>
              <a:t> Smart phones and digital electronic has changed the way of making things feasible in daily routine. </a:t>
            </a:r>
          </a:p>
          <a:p>
            <a:pPr algn="just">
              <a:lnSpc>
                <a:spcPct val="160000"/>
              </a:lnSpc>
            </a:pPr>
            <a:r>
              <a:rPr lang="en-US" dirty="0"/>
              <a:t>The engagement of mobile phones in daily life brought many new applications. The mobile applications are growing day by day in every field of life due to ease of use and effectively managed resources.</a:t>
            </a:r>
            <a:endParaRPr lang="en-IN" dirty="0"/>
          </a:p>
        </p:txBody>
      </p:sp>
    </p:spTree>
    <p:extLst>
      <p:ext uri="{BB962C8B-B14F-4D97-AF65-F5344CB8AC3E}">
        <p14:creationId xmlns:p14="http://schemas.microsoft.com/office/powerpoint/2010/main" val="282238136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9DC5297-6C8D-AD7E-92E2-4DA32AD0DCDC}"/>
              </a:ext>
            </a:extLst>
          </p:cNvPr>
          <p:cNvSpPr>
            <a:spLocks noGrp="1"/>
          </p:cNvSpPr>
          <p:nvPr>
            <p:ph idx="4294967295"/>
          </p:nvPr>
        </p:nvSpPr>
        <p:spPr>
          <a:xfrm>
            <a:off x="322119" y="524741"/>
            <a:ext cx="9185564" cy="5808517"/>
          </a:xfrm>
        </p:spPr>
        <p:txBody>
          <a:bodyPr>
            <a:normAutofit/>
          </a:bodyPr>
          <a:lstStyle/>
          <a:p>
            <a:pPr algn="just">
              <a:lnSpc>
                <a:spcPct val="150000"/>
              </a:lnSpc>
            </a:pPr>
            <a:r>
              <a:rPr lang="en-US" dirty="0"/>
              <a:t>Mobile apps provide the point of access for daily access data resources and provide several new functionalities for better access (</a:t>
            </a:r>
            <a:r>
              <a:rPr lang="en-US" dirty="0" err="1"/>
              <a:t>Sardi</a:t>
            </a:r>
            <a:r>
              <a:rPr lang="en-US" dirty="0"/>
              <a:t>, L 2020). In these days’ peoples in all over the world are using android applications due to ease of working experience.</a:t>
            </a:r>
          </a:p>
          <a:p>
            <a:pPr algn="just">
              <a:lnSpc>
                <a:spcPct val="150000"/>
              </a:lnSpc>
            </a:pPr>
            <a:r>
              <a:rPr lang="en-US" dirty="0"/>
              <a:t> This attractive and reliable source of information management for regular activities. Android technology revolution. created many new applications in different fields of life.</a:t>
            </a:r>
          </a:p>
          <a:p>
            <a:pPr algn="just">
              <a:lnSpc>
                <a:spcPct val="150000"/>
              </a:lnSpc>
            </a:pPr>
            <a:r>
              <a:rPr lang="en-US" dirty="0"/>
              <a:t> However, with this new trend of technology there few challenges are raised due to physiological effects on user and having some time wastage activities.</a:t>
            </a:r>
          </a:p>
          <a:p>
            <a:pPr algn="just">
              <a:lnSpc>
                <a:spcPct val="150000"/>
              </a:lnSpc>
            </a:pPr>
            <a:r>
              <a:rPr lang="en-US" dirty="0"/>
              <a:t> The use of technology matters in these days because this not only for the betterment for professional development but also for normal user. The user exciting experience is one of key characteristic of android applications. </a:t>
            </a:r>
          </a:p>
          <a:p>
            <a:pPr algn="just">
              <a:lnSpc>
                <a:spcPct val="150000"/>
              </a:lnSpc>
            </a:pPr>
            <a:endParaRPr lang="en-US" dirty="0"/>
          </a:p>
        </p:txBody>
      </p:sp>
    </p:spTree>
    <p:extLst>
      <p:ext uri="{BB962C8B-B14F-4D97-AF65-F5344CB8AC3E}">
        <p14:creationId xmlns:p14="http://schemas.microsoft.com/office/powerpoint/2010/main" val="36703423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C872A64-8E7C-E2D8-D747-E64CA6496A3E}"/>
              </a:ext>
            </a:extLst>
          </p:cNvPr>
          <p:cNvSpPr>
            <a:spLocks noGrp="1"/>
          </p:cNvSpPr>
          <p:nvPr>
            <p:ph idx="4294967295"/>
          </p:nvPr>
        </p:nvSpPr>
        <p:spPr>
          <a:xfrm>
            <a:off x="477982" y="331788"/>
            <a:ext cx="8596313" cy="3881437"/>
          </a:xfrm>
        </p:spPr>
        <p:txBody>
          <a:bodyPr/>
          <a:lstStyle/>
          <a:p>
            <a:pPr algn="just">
              <a:lnSpc>
                <a:spcPct val="150000"/>
              </a:lnSpc>
            </a:pPr>
            <a:r>
              <a:rPr lang="en-US" dirty="0"/>
              <a:t>The effective GUI and having limited access of Menus effects more than any other technology. The android applications are different nature and can be developed for different purposes.</a:t>
            </a:r>
          </a:p>
          <a:p>
            <a:pPr algn="just">
              <a:lnSpc>
                <a:spcPct val="150000"/>
              </a:lnSpc>
            </a:pPr>
            <a:r>
              <a:rPr lang="en-US" dirty="0"/>
              <a:t> Most of the applications are developed for daily life use such as educational, health, transport, weather, inventory management and business accounts management.</a:t>
            </a:r>
            <a:endParaRPr lang="en-IN" dirty="0"/>
          </a:p>
          <a:p>
            <a:endParaRPr lang="en-IN" dirty="0"/>
          </a:p>
        </p:txBody>
      </p:sp>
    </p:spTree>
    <p:extLst>
      <p:ext uri="{BB962C8B-B14F-4D97-AF65-F5344CB8AC3E}">
        <p14:creationId xmlns:p14="http://schemas.microsoft.com/office/powerpoint/2010/main" val="223779586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0F0553-BC02-FB50-9B35-086F63E6B8BA}"/>
              </a:ext>
            </a:extLst>
          </p:cNvPr>
          <p:cNvSpPr>
            <a:spLocks noGrp="1"/>
          </p:cNvSpPr>
          <p:nvPr>
            <p:ph type="title"/>
          </p:nvPr>
        </p:nvSpPr>
        <p:spPr>
          <a:xfrm>
            <a:off x="147398" y="156238"/>
            <a:ext cx="8596668" cy="1320800"/>
          </a:xfrm>
        </p:spPr>
        <p:txBody>
          <a:bodyPr/>
          <a:lstStyle/>
          <a:p>
            <a:r>
              <a:rPr lang="en-IN" dirty="0"/>
              <a:t>MODULES</a:t>
            </a:r>
          </a:p>
        </p:txBody>
      </p:sp>
      <p:sp>
        <p:nvSpPr>
          <p:cNvPr id="3" name="Content Placeholder 2">
            <a:extLst>
              <a:ext uri="{FF2B5EF4-FFF2-40B4-BE49-F238E27FC236}">
                <a16:creationId xmlns:a16="http://schemas.microsoft.com/office/drawing/2014/main" id="{15CC4379-EEB6-988D-F730-EB2712F1D0BE}"/>
              </a:ext>
            </a:extLst>
          </p:cNvPr>
          <p:cNvSpPr>
            <a:spLocks noGrp="1"/>
          </p:cNvSpPr>
          <p:nvPr>
            <p:ph idx="1"/>
          </p:nvPr>
        </p:nvSpPr>
        <p:spPr>
          <a:xfrm>
            <a:off x="791634" y="1007198"/>
            <a:ext cx="8596668" cy="3880773"/>
          </a:xfrm>
        </p:spPr>
        <p:txBody>
          <a:bodyPr/>
          <a:lstStyle/>
          <a:p>
            <a:pPr>
              <a:lnSpc>
                <a:spcPct val="150000"/>
              </a:lnSpc>
            </a:pPr>
            <a:r>
              <a:rPr lang="en-US" sz="2000" b="1" dirty="0"/>
              <a:t>User Registration and Profile Management</a:t>
            </a:r>
          </a:p>
          <a:p>
            <a:pPr>
              <a:lnSpc>
                <a:spcPct val="150000"/>
              </a:lnSpc>
            </a:pPr>
            <a:r>
              <a:rPr lang="en-US" sz="2000" b="1" dirty="0"/>
              <a:t>Vaccination Appointment Scheduling</a:t>
            </a:r>
          </a:p>
          <a:p>
            <a:pPr>
              <a:lnSpc>
                <a:spcPct val="150000"/>
              </a:lnSpc>
            </a:pPr>
            <a:r>
              <a:rPr lang="en-US" sz="2000" b="1" dirty="0"/>
              <a:t>Vaccine Inventory Management</a:t>
            </a:r>
          </a:p>
          <a:p>
            <a:pPr>
              <a:lnSpc>
                <a:spcPct val="150000"/>
              </a:lnSpc>
            </a:pPr>
            <a:r>
              <a:rPr lang="en-US" sz="2000" b="1" dirty="0"/>
              <a:t>Vaccination Administration and Reporting</a:t>
            </a:r>
            <a:br>
              <a:rPr lang="en-US" b="1" dirty="0"/>
            </a:br>
            <a:endParaRPr lang="en-US" b="1" dirty="0"/>
          </a:p>
          <a:p>
            <a:endParaRPr lang="en-US" b="1" dirty="0"/>
          </a:p>
          <a:p>
            <a:endParaRPr lang="en-US" b="1" dirty="0"/>
          </a:p>
          <a:p>
            <a:endParaRPr lang="en-IN" dirty="0"/>
          </a:p>
        </p:txBody>
      </p:sp>
    </p:spTree>
    <p:extLst>
      <p:ext uri="{BB962C8B-B14F-4D97-AF65-F5344CB8AC3E}">
        <p14:creationId xmlns:p14="http://schemas.microsoft.com/office/powerpoint/2010/main" val="2831339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3016B0-8BDE-C4D6-492A-8730B4ECD48B}"/>
              </a:ext>
            </a:extLst>
          </p:cNvPr>
          <p:cNvSpPr>
            <a:spLocks noGrp="1"/>
          </p:cNvSpPr>
          <p:nvPr>
            <p:ph type="title"/>
          </p:nvPr>
        </p:nvSpPr>
        <p:spPr>
          <a:xfrm>
            <a:off x="230525" y="235527"/>
            <a:ext cx="8596668" cy="1320800"/>
          </a:xfrm>
        </p:spPr>
        <p:txBody>
          <a:bodyPr>
            <a:normAutofit fontScale="90000"/>
          </a:bodyPr>
          <a:lstStyle/>
          <a:p>
            <a:r>
              <a:rPr lang="en-US" b="1" dirty="0"/>
              <a:t>User Registration and Profile Management</a:t>
            </a:r>
            <a:br>
              <a:rPr lang="en-US" b="1" dirty="0"/>
            </a:br>
            <a:endParaRPr lang="en-IN" dirty="0"/>
          </a:p>
        </p:txBody>
      </p:sp>
      <p:sp>
        <p:nvSpPr>
          <p:cNvPr id="3" name="Content Placeholder 2">
            <a:extLst>
              <a:ext uri="{FF2B5EF4-FFF2-40B4-BE49-F238E27FC236}">
                <a16:creationId xmlns:a16="http://schemas.microsoft.com/office/drawing/2014/main" id="{CC150F14-E194-AC2F-D2DC-61D9227A10F5}"/>
              </a:ext>
            </a:extLst>
          </p:cNvPr>
          <p:cNvSpPr>
            <a:spLocks noGrp="1"/>
          </p:cNvSpPr>
          <p:nvPr>
            <p:ph idx="1"/>
          </p:nvPr>
        </p:nvSpPr>
        <p:spPr>
          <a:xfrm>
            <a:off x="760462" y="1111107"/>
            <a:ext cx="8596668" cy="3880773"/>
          </a:xfrm>
        </p:spPr>
        <p:txBody>
          <a:bodyPr>
            <a:normAutofit lnSpcReduction="10000"/>
          </a:bodyPr>
          <a:lstStyle/>
          <a:p>
            <a:pPr algn="just">
              <a:lnSpc>
                <a:spcPct val="150000"/>
              </a:lnSpc>
              <a:buFont typeface="Arial" panose="020B0604020202020204" pitchFamily="34" charset="0"/>
              <a:buChar char="•"/>
            </a:pPr>
            <a:r>
              <a:rPr lang="en-US" b="1" dirty="0"/>
              <a:t>Registration:</a:t>
            </a:r>
            <a:r>
              <a:rPr lang="en-US" dirty="0"/>
              <a:t> Users (patients, healthcare providers, and administrators) can register on the platform by entering basic information (e.g., name, contact details, date of birth, etc.).</a:t>
            </a:r>
          </a:p>
          <a:p>
            <a:pPr algn="just">
              <a:lnSpc>
                <a:spcPct val="150000"/>
              </a:lnSpc>
              <a:buFont typeface="Arial" panose="020B0604020202020204" pitchFamily="34" charset="0"/>
              <a:buChar char="•"/>
            </a:pPr>
            <a:r>
              <a:rPr lang="en-US" b="1" dirty="0"/>
              <a:t>Profile Management:</a:t>
            </a:r>
            <a:r>
              <a:rPr lang="en-US" dirty="0"/>
              <a:t> Users can manage their personal details, vaccination history, and preferences. Healthcare providers can also access the profiles of patients to view their vaccination records.</a:t>
            </a:r>
          </a:p>
          <a:p>
            <a:pPr algn="just">
              <a:lnSpc>
                <a:spcPct val="150000"/>
              </a:lnSpc>
              <a:buFont typeface="Arial" panose="020B0604020202020204" pitchFamily="34" charset="0"/>
              <a:buChar char="•"/>
            </a:pPr>
            <a:r>
              <a:rPr lang="en-US" b="1" dirty="0"/>
              <a:t>Authentication &amp; Authorization:</a:t>
            </a:r>
            <a:r>
              <a:rPr lang="en-US" dirty="0"/>
              <a:t> Role-based access control ensures different types of users (e.g., patients, doctors, admins) have different permissions and functionalities available to them.</a:t>
            </a:r>
          </a:p>
          <a:p>
            <a:endParaRPr lang="en-IN" dirty="0"/>
          </a:p>
        </p:txBody>
      </p:sp>
    </p:spTree>
    <p:extLst>
      <p:ext uri="{BB962C8B-B14F-4D97-AF65-F5344CB8AC3E}">
        <p14:creationId xmlns:p14="http://schemas.microsoft.com/office/powerpoint/2010/main" val="18092776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815E70-3C46-4103-F980-BEBA4DEC5427}"/>
              </a:ext>
            </a:extLst>
          </p:cNvPr>
          <p:cNvSpPr>
            <a:spLocks noGrp="1"/>
          </p:cNvSpPr>
          <p:nvPr>
            <p:ph type="title"/>
          </p:nvPr>
        </p:nvSpPr>
        <p:spPr>
          <a:xfrm>
            <a:off x="147397" y="156238"/>
            <a:ext cx="8596668" cy="1320800"/>
          </a:xfrm>
        </p:spPr>
        <p:txBody>
          <a:bodyPr/>
          <a:lstStyle/>
          <a:p>
            <a:r>
              <a:rPr lang="en-US" b="1" dirty="0"/>
              <a:t>Vaccination Appointment Scheduling</a:t>
            </a:r>
            <a:br>
              <a:rPr lang="en-US" b="1" dirty="0"/>
            </a:br>
            <a:endParaRPr lang="en-IN" dirty="0"/>
          </a:p>
        </p:txBody>
      </p:sp>
      <p:sp>
        <p:nvSpPr>
          <p:cNvPr id="3" name="Content Placeholder 2">
            <a:extLst>
              <a:ext uri="{FF2B5EF4-FFF2-40B4-BE49-F238E27FC236}">
                <a16:creationId xmlns:a16="http://schemas.microsoft.com/office/drawing/2014/main" id="{8D0AA387-8B0D-6794-BA05-55EC44668B90}"/>
              </a:ext>
            </a:extLst>
          </p:cNvPr>
          <p:cNvSpPr>
            <a:spLocks noGrp="1"/>
          </p:cNvSpPr>
          <p:nvPr>
            <p:ph idx="1"/>
          </p:nvPr>
        </p:nvSpPr>
        <p:spPr>
          <a:xfrm>
            <a:off x="750071" y="976026"/>
            <a:ext cx="8596668" cy="3880773"/>
          </a:xfrm>
        </p:spPr>
        <p:txBody>
          <a:bodyPr/>
          <a:lstStyle/>
          <a:p>
            <a:pPr algn="just">
              <a:lnSpc>
                <a:spcPct val="150000"/>
              </a:lnSpc>
              <a:buFont typeface="Arial" panose="020B0604020202020204" pitchFamily="34" charset="0"/>
              <a:buChar char="•"/>
            </a:pPr>
            <a:r>
              <a:rPr lang="en-US" b="1" dirty="0"/>
              <a:t>Booking Appointments:</a:t>
            </a:r>
            <a:r>
              <a:rPr lang="en-US" dirty="0"/>
              <a:t> Users can select available dates and times for vaccination based on their location and vaccine availability.</a:t>
            </a:r>
          </a:p>
          <a:p>
            <a:pPr algn="just">
              <a:lnSpc>
                <a:spcPct val="150000"/>
              </a:lnSpc>
              <a:buFont typeface="Arial" panose="020B0604020202020204" pitchFamily="34" charset="0"/>
              <a:buChar char="•"/>
            </a:pPr>
            <a:r>
              <a:rPr lang="en-US" b="1" dirty="0"/>
              <a:t>Rescheduling and Cancellation:</a:t>
            </a:r>
            <a:r>
              <a:rPr lang="en-US" dirty="0"/>
              <a:t> Patients can reschedule or cancel their appointments through the app, based on availability and policies.</a:t>
            </a:r>
          </a:p>
          <a:p>
            <a:pPr algn="just">
              <a:lnSpc>
                <a:spcPct val="150000"/>
              </a:lnSpc>
              <a:buFont typeface="Arial" panose="020B0604020202020204" pitchFamily="34" charset="0"/>
              <a:buChar char="•"/>
            </a:pPr>
            <a:r>
              <a:rPr lang="en-US" b="1" dirty="0"/>
              <a:t>Notifications and Reminders:</a:t>
            </a:r>
            <a:r>
              <a:rPr lang="en-US" dirty="0"/>
              <a:t> Automatic email/SMS reminders are sent to users to confirm appointments, remind them of upcoming appointments, or notify them of any changes.</a:t>
            </a:r>
          </a:p>
          <a:p>
            <a:endParaRPr lang="en-IN" dirty="0"/>
          </a:p>
        </p:txBody>
      </p:sp>
    </p:spTree>
    <p:extLst>
      <p:ext uri="{BB962C8B-B14F-4D97-AF65-F5344CB8AC3E}">
        <p14:creationId xmlns:p14="http://schemas.microsoft.com/office/powerpoint/2010/main" val="21048014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AEA8AC-019D-88C5-7AA4-B73AF06C9EBF}"/>
              </a:ext>
            </a:extLst>
          </p:cNvPr>
          <p:cNvSpPr>
            <a:spLocks noGrp="1"/>
          </p:cNvSpPr>
          <p:nvPr>
            <p:ph type="title"/>
          </p:nvPr>
        </p:nvSpPr>
        <p:spPr>
          <a:xfrm>
            <a:off x="157788" y="156238"/>
            <a:ext cx="8596668" cy="1320800"/>
          </a:xfrm>
        </p:spPr>
        <p:txBody>
          <a:bodyPr/>
          <a:lstStyle/>
          <a:p>
            <a:r>
              <a:rPr lang="en-US" b="1" dirty="0"/>
              <a:t>Vaccine Inventory Management</a:t>
            </a:r>
            <a:br>
              <a:rPr lang="en-US" b="1" dirty="0"/>
            </a:br>
            <a:endParaRPr lang="en-IN" dirty="0"/>
          </a:p>
        </p:txBody>
      </p:sp>
      <p:sp>
        <p:nvSpPr>
          <p:cNvPr id="3" name="Content Placeholder 2">
            <a:extLst>
              <a:ext uri="{FF2B5EF4-FFF2-40B4-BE49-F238E27FC236}">
                <a16:creationId xmlns:a16="http://schemas.microsoft.com/office/drawing/2014/main" id="{C1904285-6793-98DD-B72C-4813CEDB2246}"/>
              </a:ext>
            </a:extLst>
          </p:cNvPr>
          <p:cNvSpPr>
            <a:spLocks noGrp="1"/>
          </p:cNvSpPr>
          <p:nvPr>
            <p:ph idx="1"/>
          </p:nvPr>
        </p:nvSpPr>
        <p:spPr>
          <a:xfrm>
            <a:off x="781244" y="1069544"/>
            <a:ext cx="8596668" cy="3880773"/>
          </a:xfrm>
        </p:spPr>
        <p:txBody>
          <a:bodyPr/>
          <a:lstStyle/>
          <a:p>
            <a:pPr algn="just">
              <a:lnSpc>
                <a:spcPct val="150000"/>
              </a:lnSpc>
              <a:buFont typeface="Arial" panose="020B0604020202020204" pitchFamily="34" charset="0"/>
              <a:buChar char="•"/>
            </a:pPr>
            <a:r>
              <a:rPr lang="en-US" b="1" dirty="0"/>
              <a:t>Stock Tracking:</a:t>
            </a:r>
            <a:r>
              <a:rPr lang="en-US" dirty="0"/>
              <a:t> Healthcare facilities can track the number of available vaccine doses, expiration dates, and stock levels in real time.</a:t>
            </a:r>
          </a:p>
          <a:p>
            <a:pPr algn="just">
              <a:lnSpc>
                <a:spcPct val="150000"/>
              </a:lnSpc>
              <a:buFont typeface="Arial" panose="020B0604020202020204" pitchFamily="34" charset="0"/>
              <a:buChar char="•"/>
            </a:pPr>
            <a:r>
              <a:rPr lang="en-US" b="1" dirty="0"/>
              <a:t>Automatic Alerts:</a:t>
            </a:r>
            <a:r>
              <a:rPr lang="en-US" dirty="0"/>
              <a:t> The system sends notifications when vaccine stock is running low or nearing expiration, ensuring timely replenishment and avoiding wastage.</a:t>
            </a:r>
          </a:p>
          <a:p>
            <a:pPr algn="just">
              <a:lnSpc>
                <a:spcPct val="150000"/>
              </a:lnSpc>
              <a:buFont typeface="Arial" panose="020B0604020202020204" pitchFamily="34" charset="0"/>
              <a:buChar char="•"/>
            </a:pPr>
            <a:r>
              <a:rPr lang="en-US" b="1" dirty="0"/>
              <a:t>Vaccine Batch Tracking:</a:t>
            </a:r>
            <a:r>
              <a:rPr lang="en-US" dirty="0"/>
              <a:t> The system can track batch numbers, lot numbers, and manufacturer details to ensure proper distribution and traceability of vaccines.</a:t>
            </a:r>
          </a:p>
          <a:p>
            <a:endParaRPr lang="en-IN" dirty="0"/>
          </a:p>
        </p:txBody>
      </p:sp>
    </p:spTree>
    <p:extLst>
      <p:ext uri="{BB962C8B-B14F-4D97-AF65-F5344CB8AC3E}">
        <p14:creationId xmlns:p14="http://schemas.microsoft.com/office/powerpoint/2010/main" val="365603802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348B47-E830-2EF4-3F4A-44805109F517}"/>
              </a:ext>
            </a:extLst>
          </p:cNvPr>
          <p:cNvSpPr>
            <a:spLocks noGrp="1"/>
          </p:cNvSpPr>
          <p:nvPr>
            <p:ph type="title"/>
          </p:nvPr>
        </p:nvSpPr>
        <p:spPr>
          <a:xfrm>
            <a:off x="105834" y="156238"/>
            <a:ext cx="8596668" cy="1320800"/>
          </a:xfrm>
        </p:spPr>
        <p:txBody>
          <a:bodyPr>
            <a:normAutofit fontScale="90000"/>
          </a:bodyPr>
          <a:lstStyle/>
          <a:p>
            <a:r>
              <a:rPr lang="en-US" b="1" dirty="0"/>
              <a:t>Vaccination Administration and Reporting</a:t>
            </a:r>
            <a:br>
              <a:rPr lang="en-US" b="1" dirty="0"/>
            </a:br>
            <a:endParaRPr lang="en-IN" dirty="0"/>
          </a:p>
        </p:txBody>
      </p:sp>
      <p:sp>
        <p:nvSpPr>
          <p:cNvPr id="3" name="Content Placeholder 2">
            <a:extLst>
              <a:ext uri="{FF2B5EF4-FFF2-40B4-BE49-F238E27FC236}">
                <a16:creationId xmlns:a16="http://schemas.microsoft.com/office/drawing/2014/main" id="{E19F6631-404D-792C-B38A-D416BDB77310}"/>
              </a:ext>
            </a:extLst>
          </p:cNvPr>
          <p:cNvSpPr>
            <a:spLocks noGrp="1"/>
          </p:cNvSpPr>
          <p:nvPr>
            <p:ph idx="1"/>
          </p:nvPr>
        </p:nvSpPr>
        <p:spPr>
          <a:xfrm>
            <a:off x="864371" y="986417"/>
            <a:ext cx="8596668" cy="3880773"/>
          </a:xfrm>
        </p:spPr>
        <p:txBody>
          <a:bodyPr/>
          <a:lstStyle/>
          <a:p>
            <a:pPr algn="just">
              <a:lnSpc>
                <a:spcPct val="150000"/>
              </a:lnSpc>
              <a:buFont typeface="Arial" panose="020B0604020202020204" pitchFamily="34" charset="0"/>
              <a:buChar char="•"/>
            </a:pPr>
            <a:r>
              <a:rPr lang="en-US" b="1" dirty="0"/>
              <a:t>Vaccine Administration:</a:t>
            </a:r>
            <a:r>
              <a:rPr lang="en-US" dirty="0"/>
              <a:t> Healthcare providers can record vaccination administration details, such as the vaccine type, batch number, location, and time of vaccination.</a:t>
            </a:r>
          </a:p>
          <a:p>
            <a:pPr algn="just">
              <a:lnSpc>
                <a:spcPct val="150000"/>
              </a:lnSpc>
              <a:buFont typeface="Arial" panose="020B0604020202020204" pitchFamily="34" charset="0"/>
              <a:buChar char="•"/>
            </a:pPr>
            <a:r>
              <a:rPr lang="en-US" b="1" dirty="0"/>
              <a:t>Data Entry for Vaccinated Individuals:</a:t>
            </a:r>
            <a:r>
              <a:rPr lang="en-US" dirty="0"/>
              <a:t> The app automatically updates users' vaccination records with the relevant details, such as the date of the vaccine, dose (first or second), and vaccine type.</a:t>
            </a:r>
          </a:p>
          <a:p>
            <a:pPr algn="just">
              <a:lnSpc>
                <a:spcPct val="150000"/>
              </a:lnSpc>
              <a:buFont typeface="Arial" panose="020B0604020202020204" pitchFamily="34" charset="0"/>
              <a:buChar char="•"/>
            </a:pPr>
            <a:r>
              <a:rPr lang="en-US" b="1" dirty="0"/>
              <a:t>Documentation:</a:t>
            </a:r>
            <a:r>
              <a:rPr lang="en-US" dirty="0"/>
              <a:t> The system generates vaccination certificates or reports that can be accessed or downloaded by users for proof of vaccination.</a:t>
            </a:r>
          </a:p>
          <a:p>
            <a:endParaRPr lang="en-IN" dirty="0"/>
          </a:p>
        </p:txBody>
      </p:sp>
    </p:spTree>
    <p:extLst>
      <p:ext uri="{BB962C8B-B14F-4D97-AF65-F5344CB8AC3E}">
        <p14:creationId xmlns:p14="http://schemas.microsoft.com/office/powerpoint/2010/main" val="421744401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59B5B6-1251-D79A-2872-321E050E1FC2}"/>
              </a:ext>
            </a:extLst>
          </p:cNvPr>
          <p:cNvSpPr>
            <a:spLocks noGrp="1"/>
          </p:cNvSpPr>
          <p:nvPr>
            <p:ph type="title"/>
          </p:nvPr>
        </p:nvSpPr>
        <p:spPr>
          <a:xfrm>
            <a:off x="116225" y="156238"/>
            <a:ext cx="8596668" cy="1320800"/>
          </a:xfrm>
        </p:spPr>
        <p:txBody>
          <a:bodyPr/>
          <a:lstStyle/>
          <a:p>
            <a:r>
              <a:rPr lang="en-IN" dirty="0"/>
              <a:t>Software Details</a:t>
            </a:r>
          </a:p>
        </p:txBody>
      </p:sp>
      <p:sp>
        <p:nvSpPr>
          <p:cNvPr id="3" name="Content Placeholder 2">
            <a:extLst>
              <a:ext uri="{FF2B5EF4-FFF2-40B4-BE49-F238E27FC236}">
                <a16:creationId xmlns:a16="http://schemas.microsoft.com/office/drawing/2014/main" id="{ACB9891E-DB12-80BD-BBCB-08E5E7847B82}"/>
              </a:ext>
            </a:extLst>
          </p:cNvPr>
          <p:cNvSpPr>
            <a:spLocks noGrp="1"/>
          </p:cNvSpPr>
          <p:nvPr>
            <p:ph idx="1"/>
          </p:nvPr>
        </p:nvSpPr>
        <p:spPr>
          <a:xfrm>
            <a:off x="770852" y="1038371"/>
            <a:ext cx="8596668" cy="3880773"/>
          </a:xfrm>
        </p:spPr>
        <p:txBody>
          <a:bodyPr>
            <a:normAutofit lnSpcReduction="10000"/>
          </a:bodyPr>
          <a:lstStyle/>
          <a:p>
            <a:pPr algn="just">
              <a:lnSpc>
                <a:spcPct val="150000"/>
              </a:lnSpc>
            </a:pPr>
            <a:r>
              <a:rPr lang="en-US" sz="1800" dirty="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pPr>
            <a:r>
              <a:rPr lang="en-US" sz="1800" dirty="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25967783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EE01A4-0405-9666-9495-1A7E582365AD}"/>
              </a:ext>
            </a:extLst>
          </p:cNvPr>
          <p:cNvSpPr>
            <a:spLocks noGrp="1"/>
          </p:cNvSpPr>
          <p:nvPr>
            <p:ph type="title"/>
          </p:nvPr>
        </p:nvSpPr>
        <p:spPr>
          <a:xfrm>
            <a:off x="282479" y="235527"/>
            <a:ext cx="8596668" cy="1320800"/>
          </a:xfrm>
        </p:spPr>
        <p:txBody>
          <a:bodyPr/>
          <a:lstStyle/>
          <a:p>
            <a:r>
              <a:rPr lang="en-IN" dirty="0"/>
              <a:t>Front End</a:t>
            </a:r>
          </a:p>
        </p:txBody>
      </p:sp>
      <p:sp>
        <p:nvSpPr>
          <p:cNvPr id="3" name="Content Placeholder 2">
            <a:extLst>
              <a:ext uri="{FF2B5EF4-FFF2-40B4-BE49-F238E27FC236}">
                <a16:creationId xmlns:a16="http://schemas.microsoft.com/office/drawing/2014/main" id="{08F0E29F-E571-E11C-268C-6245EAA97723}"/>
              </a:ext>
            </a:extLst>
          </p:cNvPr>
          <p:cNvSpPr>
            <a:spLocks noGrp="1"/>
          </p:cNvSpPr>
          <p:nvPr>
            <p:ph idx="1"/>
          </p:nvPr>
        </p:nvSpPr>
        <p:spPr>
          <a:xfrm>
            <a:off x="737755" y="1007199"/>
            <a:ext cx="9035011" cy="4510374"/>
          </a:xfrm>
        </p:spPr>
        <p:txBody>
          <a:bodyPr>
            <a:normAutofit/>
          </a:bodyPr>
          <a:lstStyle/>
          <a:p>
            <a:pPr algn="just">
              <a:lnSpc>
                <a:spcPct val="150000"/>
              </a:lnSpc>
            </a:pPr>
            <a:r>
              <a:rPr lang="en-US" sz="1800" dirty="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pPr>
            <a:r>
              <a:rPr lang="en-US" sz="1800" dirty="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243329914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5AB836-8DEF-6C84-937A-9B130A808334}"/>
              </a:ext>
            </a:extLst>
          </p:cNvPr>
          <p:cNvSpPr>
            <a:spLocks noGrp="1"/>
          </p:cNvSpPr>
          <p:nvPr>
            <p:ph type="title"/>
          </p:nvPr>
        </p:nvSpPr>
        <p:spPr>
          <a:xfrm>
            <a:off x="168180" y="156238"/>
            <a:ext cx="8596668" cy="1320800"/>
          </a:xfrm>
        </p:spPr>
        <p:txBody>
          <a:bodyPr/>
          <a:lstStyle/>
          <a:p>
            <a:r>
              <a:rPr lang="en-IN" dirty="0"/>
              <a:t>Database</a:t>
            </a:r>
          </a:p>
        </p:txBody>
      </p:sp>
      <p:sp>
        <p:nvSpPr>
          <p:cNvPr id="3" name="Content Placeholder 2">
            <a:extLst>
              <a:ext uri="{FF2B5EF4-FFF2-40B4-BE49-F238E27FC236}">
                <a16:creationId xmlns:a16="http://schemas.microsoft.com/office/drawing/2014/main" id="{D209E6B6-FFA5-663F-3F89-91C3753989DB}"/>
              </a:ext>
            </a:extLst>
          </p:cNvPr>
          <p:cNvSpPr>
            <a:spLocks noGrp="1"/>
          </p:cNvSpPr>
          <p:nvPr>
            <p:ph idx="1"/>
          </p:nvPr>
        </p:nvSpPr>
        <p:spPr>
          <a:xfrm>
            <a:off x="677334" y="800101"/>
            <a:ext cx="8733675" cy="4919144"/>
          </a:xfrm>
        </p:spPr>
        <p:txBody>
          <a:bodyPr>
            <a:normAutofit/>
          </a:bodyPr>
          <a:lstStyle/>
          <a:p>
            <a:pPr algn="just">
              <a:lnSpc>
                <a:spcPct val="160000"/>
              </a:lnSpc>
            </a:pPr>
            <a:r>
              <a:rPr lang="en-US" sz="1800" dirty="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60000"/>
              </a:lnSpc>
            </a:pPr>
            <a:r>
              <a:rPr lang="en-US" sz="1800" dirty="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60000"/>
              </a:lnSpc>
            </a:pPr>
            <a:r>
              <a:rPr lang="en-US" sz="1800" dirty="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85740338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4E761F-4553-FB13-E239-1D8DC5F76832}"/>
              </a:ext>
            </a:extLst>
          </p:cNvPr>
          <p:cNvSpPr>
            <a:spLocks noGrp="1"/>
          </p:cNvSpPr>
          <p:nvPr>
            <p:ph type="title"/>
          </p:nvPr>
        </p:nvSpPr>
        <p:spPr>
          <a:xfrm>
            <a:off x="126616" y="156238"/>
            <a:ext cx="8596668" cy="1320800"/>
          </a:xfrm>
        </p:spPr>
        <p:txBody>
          <a:bodyPr/>
          <a:lstStyle/>
          <a:p>
            <a:r>
              <a:rPr lang="en-IN" dirty="0"/>
              <a:t>Cloud Web Server</a:t>
            </a:r>
          </a:p>
        </p:txBody>
      </p:sp>
      <p:sp>
        <p:nvSpPr>
          <p:cNvPr id="3" name="Content Placeholder 2">
            <a:extLst>
              <a:ext uri="{FF2B5EF4-FFF2-40B4-BE49-F238E27FC236}">
                <a16:creationId xmlns:a16="http://schemas.microsoft.com/office/drawing/2014/main" id="{B0132455-F649-5381-E4C3-5935C4FBCC1A}"/>
              </a:ext>
            </a:extLst>
          </p:cNvPr>
          <p:cNvSpPr>
            <a:spLocks noGrp="1"/>
          </p:cNvSpPr>
          <p:nvPr>
            <p:ph idx="1"/>
          </p:nvPr>
        </p:nvSpPr>
        <p:spPr>
          <a:xfrm>
            <a:off x="677334" y="820882"/>
            <a:ext cx="8962275" cy="5043835"/>
          </a:xfrm>
        </p:spPr>
        <p:txBody>
          <a:bodyPr>
            <a:normAutofit/>
          </a:bodyPr>
          <a:lstStyle/>
          <a:p>
            <a:pPr algn="just">
              <a:lnSpc>
                <a:spcPct val="160000"/>
              </a:lnSpc>
            </a:pPr>
            <a:r>
              <a:rPr lang="en-US" sz="1800" dirty="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60000"/>
              </a:lnSpc>
            </a:pPr>
            <a:r>
              <a:rPr lang="en-US" sz="1800" dirty="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60000"/>
              </a:lnSpc>
            </a:pPr>
            <a:r>
              <a:rPr lang="en-US" sz="1800" dirty="0">
                <a:cs typeface="Times New Roman" panose="02020603050405020304" pitchFamily="18" charset="0"/>
              </a:rPr>
              <a:t>It provides a flexible environment for the developers which allows them to work on projects from anywhere using any device with internet access.</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69672348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8C577E-635C-143F-9050-EA6C4FBCBCBC}"/>
              </a:ext>
            </a:extLst>
          </p:cNvPr>
          <p:cNvSpPr>
            <a:spLocks noGrp="1"/>
          </p:cNvSpPr>
          <p:nvPr>
            <p:ph type="title"/>
          </p:nvPr>
        </p:nvSpPr>
        <p:spPr>
          <a:xfrm>
            <a:off x="147398" y="156238"/>
            <a:ext cx="8596668" cy="1320800"/>
          </a:xfrm>
        </p:spPr>
        <p:txBody>
          <a:bodyPr/>
          <a:lstStyle/>
          <a:p>
            <a:r>
              <a:rPr lang="en-US" b="1" dirty="0"/>
              <a:t>SOFTWARE REQUIREMENTS:</a:t>
            </a:r>
            <a:endParaRPr lang="en-IN" dirty="0"/>
          </a:p>
        </p:txBody>
      </p:sp>
      <p:sp>
        <p:nvSpPr>
          <p:cNvPr id="3" name="Content Placeholder 2">
            <a:extLst>
              <a:ext uri="{FF2B5EF4-FFF2-40B4-BE49-F238E27FC236}">
                <a16:creationId xmlns:a16="http://schemas.microsoft.com/office/drawing/2014/main" id="{56DEC8BD-8B86-B4F4-168C-858551747EB0}"/>
              </a:ext>
            </a:extLst>
          </p:cNvPr>
          <p:cNvSpPr>
            <a:spLocks noGrp="1"/>
          </p:cNvSpPr>
          <p:nvPr>
            <p:ph idx="1"/>
          </p:nvPr>
        </p:nvSpPr>
        <p:spPr>
          <a:xfrm>
            <a:off x="1228052" y="549998"/>
            <a:ext cx="8596668" cy="3880773"/>
          </a:xfrm>
        </p:spPr>
        <p:txBody>
          <a:bodyPr/>
          <a:lstStyle/>
          <a:p>
            <a:pPr algn="just">
              <a:lnSpc>
                <a:spcPct val="150000"/>
              </a:lnSpc>
              <a:buFont typeface="Arial" panose="020B0604020202020204" pitchFamily="34" charset="0"/>
              <a:buChar char="•"/>
            </a:pPr>
            <a:endParaRPr lang="en-US" sz="1800" dirty="0">
              <a:latin typeface="Times New Roman" pitchFamily="18" charset="0"/>
              <a:cs typeface="Times New Roman" pitchFamily="18" charset="0"/>
            </a:endParaRPr>
          </a:p>
          <a:p>
            <a:pPr lvl="0" algn="just">
              <a:lnSpc>
                <a:spcPct val="150000"/>
              </a:lnSpc>
              <a:buFont typeface="Arial" panose="020B0604020202020204" pitchFamily="34" charset="0"/>
              <a:buChar char="•"/>
            </a:pPr>
            <a:r>
              <a:rPr lang="en-US" sz="1800" dirty="0">
                <a:cs typeface="Times New Roman" pitchFamily="18" charset="0"/>
              </a:rPr>
              <a:t>Operating System	: Windows 10</a:t>
            </a:r>
          </a:p>
          <a:p>
            <a:pPr lvl="0" algn="just">
              <a:lnSpc>
                <a:spcPct val="150000"/>
              </a:lnSpc>
              <a:buFont typeface="Arial" panose="020B0604020202020204" pitchFamily="34" charset="0"/>
              <a:buChar char="•"/>
            </a:pPr>
            <a:r>
              <a:rPr lang="en-US" sz="1800" dirty="0">
                <a:cs typeface="Times New Roman" pitchFamily="18" charset="0"/>
              </a:rPr>
              <a:t>Language	               :PYTHON Google </a:t>
            </a:r>
            <a:r>
              <a:rPr lang="en-US" sz="1800" dirty="0" err="1">
                <a:cs typeface="Times New Roman" pitchFamily="18" charset="0"/>
              </a:rPr>
              <a:t>Colab</a:t>
            </a:r>
            <a:endParaRPr lang="en-US" sz="1800" dirty="0">
              <a:cs typeface="Times New Roman" pitchFamily="18" charset="0"/>
            </a:endParaRPr>
          </a:p>
          <a:p>
            <a:endParaRPr lang="en-IN" dirty="0"/>
          </a:p>
        </p:txBody>
      </p:sp>
    </p:spTree>
    <p:extLst>
      <p:ext uri="{BB962C8B-B14F-4D97-AF65-F5344CB8AC3E}">
        <p14:creationId xmlns:p14="http://schemas.microsoft.com/office/powerpoint/2010/main" val="49077432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63C611-D446-1D48-8152-80762CD3A049}"/>
              </a:ext>
            </a:extLst>
          </p:cNvPr>
          <p:cNvSpPr>
            <a:spLocks noGrp="1"/>
          </p:cNvSpPr>
          <p:nvPr>
            <p:ph type="title"/>
          </p:nvPr>
        </p:nvSpPr>
        <p:spPr>
          <a:xfrm>
            <a:off x="228600" y="156238"/>
            <a:ext cx="8596668" cy="1320800"/>
          </a:xfrm>
        </p:spPr>
        <p:txBody>
          <a:bodyPr/>
          <a:lstStyle/>
          <a:p>
            <a:r>
              <a:rPr lang="en-US" b="1" dirty="0"/>
              <a:t>HARDWARE REQUIREMENTS:</a:t>
            </a:r>
            <a:endParaRPr lang="en-IN" dirty="0"/>
          </a:p>
        </p:txBody>
      </p:sp>
      <p:sp>
        <p:nvSpPr>
          <p:cNvPr id="3" name="Content Placeholder 2">
            <a:extLst>
              <a:ext uri="{FF2B5EF4-FFF2-40B4-BE49-F238E27FC236}">
                <a16:creationId xmlns:a16="http://schemas.microsoft.com/office/drawing/2014/main" id="{5054819E-833C-4D24-3D04-07DF89D58EE7}"/>
              </a:ext>
            </a:extLst>
          </p:cNvPr>
          <p:cNvSpPr>
            <a:spLocks noGrp="1"/>
          </p:cNvSpPr>
          <p:nvPr>
            <p:ph idx="1"/>
          </p:nvPr>
        </p:nvSpPr>
        <p:spPr>
          <a:xfrm>
            <a:off x="791634" y="1007198"/>
            <a:ext cx="8596668" cy="3880773"/>
          </a:xfrm>
        </p:spPr>
        <p:txBody>
          <a:bodyPr/>
          <a:lstStyle/>
          <a:p>
            <a:pPr algn="just">
              <a:lnSpc>
                <a:spcPct val="150000"/>
              </a:lnSpc>
              <a:buFont typeface="Arial" panose="020B0604020202020204" pitchFamily="34" charset="0"/>
              <a:buChar char="•"/>
            </a:pPr>
            <a:r>
              <a:rPr lang="en-US" sz="1800" dirty="0">
                <a:cs typeface="Times New Roman" pitchFamily="18" charset="0"/>
              </a:rPr>
              <a:t>Keyboard</a:t>
            </a:r>
          </a:p>
          <a:p>
            <a:pPr algn="just">
              <a:lnSpc>
                <a:spcPct val="150000"/>
              </a:lnSpc>
              <a:buFont typeface="Arial" panose="020B0604020202020204" pitchFamily="34" charset="0"/>
              <a:buChar char="•"/>
            </a:pPr>
            <a:r>
              <a:rPr lang="en-US" sz="1800" dirty="0">
                <a:cs typeface="Times New Roman" pitchFamily="18" charset="0"/>
              </a:rPr>
              <a:t>Mouse </a:t>
            </a:r>
          </a:p>
          <a:p>
            <a:pPr algn="just">
              <a:lnSpc>
                <a:spcPct val="150000"/>
              </a:lnSpc>
              <a:buFont typeface="Arial" panose="020B0604020202020204" pitchFamily="34" charset="0"/>
              <a:buChar char="•"/>
            </a:pPr>
            <a:r>
              <a:rPr lang="en-US" sz="1800" dirty="0" err="1">
                <a:cs typeface="Times New Roman" pitchFamily="18" charset="0"/>
              </a:rPr>
              <a:t>Harddisk</a:t>
            </a:r>
            <a:r>
              <a:rPr lang="en-US" sz="1800" dirty="0">
                <a:cs typeface="Times New Roman" pitchFamily="18" charset="0"/>
              </a:rPr>
              <a:t>	</a:t>
            </a:r>
          </a:p>
          <a:p>
            <a:pPr algn="just">
              <a:lnSpc>
                <a:spcPct val="150000"/>
              </a:lnSpc>
              <a:buFont typeface="Arial" panose="020B0604020202020204" pitchFamily="34" charset="0"/>
              <a:buChar char="•"/>
            </a:pPr>
            <a:r>
              <a:rPr lang="en-US" sz="1800" dirty="0">
                <a:cs typeface="Times New Roman" pitchFamily="18" charset="0"/>
              </a:rPr>
              <a:t>Ram	</a:t>
            </a:r>
          </a:p>
          <a:p>
            <a:endParaRPr lang="en-IN" dirty="0"/>
          </a:p>
        </p:txBody>
      </p:sp>
    </p:spTree>
    <p:extLst>
      <p:ext uri="{BB962C8B-B14F-4D97-AF65-F5344CB8AC3E}">
        <p14:creationId xmlns:p14="http://schemas.microsoft.com/office/powerpoint/2010/main" val="105088950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C820E4-B06C-4B42-AF30-38DFB4ADEA5F}"/>
              </a:ext>
            </a:extLst>
          </p:cNvPr>
          <p:cNvSpPr>
            <a:spLocks noGrp="1"/>
          </p:cNvSpPr>
          <p:nvPr>
            <p:ph type="title"/>
          </p:nvPr>
        </p:nvSpPr>
        <p:spPr>
          <a:xfrm>
            <a:off x="147398" y="156238"/>
            <a:ext cx="8596668" cy="1320800"/>
          </a:xfrm>
        </p:spPr>
        <p:txBody>
          <a:bodyPr/>
          <a:lstStyle/>
          <a:p>
            <a:r>
              <a:rPr lang="en-US"/>
              <a:t>CONCLUSION</a:t>
            </a:r>
            <a:endParaRPr lang="en-IN" dirty="0"/>
          </a:p>
        </p:txBody>
      </p:sp>
      <p:sp>
        <p:nvSpPr>
          <p:cNvPr id="3" name="Content Placeholder 2">
            <a:extLst>
              <a:ext uri="{FF2B5EF4-FFF2-40B4-BE49-F238E27FC236}">
                <a16:creationId xmlns:a16="http://schemas.microsoft.com/office/drawing/2014/main" id="{17CAFDC0-7DC2-F243-F2E5-071117E49B4D}"/>
              </a:ext>
            </a:extLst>
          </p:cNvPr>
          <p:cNvSpPr>
            <a:spLocks noGrp="1"/>
          </p:cNvSpPr>
          <p:nvPr>
            <p:ph idx="1"/>
          </p:nvPr>
        </p:nvSpPr>
        <p:spPr>
          <a:xfrm>
            <a:off x="916325" y="903289"/>
            <a:ext cx="8596668" cy="3880773"/>
          </a:xfrm>
        </p:spPr>
        <p:txBody>
          <a:bodyPr/>
          <a:lstStyle/>
          <a:p>
            <a:pPr algn="just">
              <a:lnSpc>
                <a:spcPct val="150000"/>
              </a:lnSpc>
            </a:pPr>
            <a:r>
              <a:rPr lang="en-US" dirty="0"/>
              <a:t>On the whole this study is about provide the computerized database for the parents and health works for managing the child health record.</a:t>
            </a:r>
          </a:p>
          <a:p>
            <a:pPr algn="just">
              <a:lnSpc>
                <a:spcPct val="150000"/>
              </a:lnSpc>
            </a:pPr>
            <a:r>
              <a:rPr lang="en-US" dirty="0"/>
              <a:t> However, this app will provide complete child </a:t>
            </a:r>
            <a:r>
              <a:rPr lang="en-US" dirty="0" err="1"/>
              <a:t>evaccination</a:t>
            </a:r>
            <a:r>
              <a:rPr lang="en-US" dirty="0"/>
              <a:t> record for the better management of the future use. The vaccination record is provided for each participant for future use. </a:t>
            </a:r>
          </a:p>
          <a:p>
            <a:pPr algn="just">
              <a:lnSpc>
                <a:spcPct val="150000"/>
              </a:lnSpc>
            </a:pPr>
            <a:r>
              <a:rPr lang="en-US" dirty="0"/>
              <a:t>The future work can continue for the betterment of the results. In this regard number of vaccinations can be increased with few child diseases to enhance the databased strong for child diagnosis.</a:t>
            </a:r>
            <a:endParaRPr lang="en-IN" dirty="0"/>
          </a:p>
        </p:txBody>
      </p:sp>
    </p:spTree>
    <p:extLst>
      <p:ext uri="{BB962C8B-B14F-4D97-AF65-F5344CB8AC3E}">
        <p14:creationId xmlns:p14="http://schemas.microsoft.com/office/powerpoint/2010/main" val="2006568500"/>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8C59B386-999D-4CB6-B907-9F3997C027CC}"/>
    </a:ext>
  </a:extLst>
</a:theme>
</file>

<file path=docProps/app.xml><?xml version="1.0" encoding="utf-8"?>
<Properties xmlns="http://schemas.openxmlformats.org/officeDocument/2006/extended-properties" xmlns:vt="http://schemas.openxmlformats.org/officeDocument/2006/docPropsVTypes">
  <Template>Facet</Template>
  <TotalTime>39</TotalTime>
  <Words>2007</Words>
  <Application>Microsoft Office PowerPoint</Application>
  <PresentationFormat>Widescreen</PresentationFormat>
  <Paragraphs>88</Paragraphs>
  <Slides>22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22</vt:i4>
      </vt:variant>
    </vt:vector>
  </HeadingPairs>
  <TitlesOfParts>
    <vt:vector size="27" baseType="lpstr">
      <vt:lpstr>Arial</vt:lpstr>
      <vt:lpstr>Times New Roman</vt:lpstr>
      <vt:lpstr>Trebuchet MS</vt:lpstr>
      <vt:lpstr>Wingdings 3</vt:lpstr>
      <vt:lpstr>Facet</vt:lpstr>
      <vt:lpstr>E-VACCINATION MANAGEMENT SYSTEM WEB APP</vt:lpstr>
      <vt:lpstr>Abstract</vt:lpstr>
      <vt:lpstr>Objective</vt:lpstr>
      <vt:lpstr>Existing System</vt:lpstr>
      <vt:lpstr>Disadvantage</vt:lpstr>
      <vt:lpstr>PROPOSED SYSTEM :</vt:lpstr>
      <vt:lpstr>Advantage</vt:lpstr>
      <vt:lpstr>Introduction</vt:lpstr>
      <vt:lpstr>PowerPoint Presentation</vt:lpstr>
      <vt:lpstr>PowerPoint Presentation</vt:lpstr>
      <vt:lpstr>MODULES</vt:lpstr>
      <vt:lpstr>User Registration and Profile Management </vt:lpstr>
      <vt:lpstr>Vaccination Appointment Scheduling </vt:lpstr>
      <vt:lpstr>Vaccine Inventory Management </vt:lpstr>
      <vt:lpstr>Vaccination Administration and Reporting </vt:lpstr>
      <vt:lpstr>Software Details</vt:lpstr>
      <vt:lpstr>Front End</vt:lpstr>
      <vt:lpstr>Database</vt:lpstr>
      <vt:lpstr>Cloud Web Server</vt:lpstr>
      <vt:lpstr>SOFTWARE REQUIREMENTS:</vt:lpstr>
      <vt:lpstr>HARDWARE REQUIREMENTS:</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2</cp:revision>
  <dcterms:created xsi:type="dcterms:W3CDTF">2025-01-01T08:31:51Z</dcterms:created>
  <dcterms:modified xsi:type="dcterms:W3CDTF">2025-01-02T12:21:04Z</dcterms:modified>
</cp:coreProperties>
</file>