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76E6AD9-4B7D-488A-B70A-041205CF9DF3}" type="datetimeFigureOut">
              <a:rPr lang="en-IN" smtClean="0"/>
              <a:t>08-01-2025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3097331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6E6AD9-4B7D-488A-B70A-041205CF9DF3}" type="datetimeFigureOut">
              <a:rPr lang="en-IN" smtClean="0"/>
              <a:t>08-01-2025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892487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6E6AD9-4B7D-488A-B70A-041205CF9DF3}" type="datetimeFigureOut">
              <a:rPr lang="en-IN" smtClean="0"/>
              <a:t>08-01-2025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2749465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76E6AD9-4B7D-488A-B70A-041205CF9DF3}" type="datetimeFigureOut">
              <a:rPr lang="en-IN" smtClean="0"/>
              <a:t>08-01-2025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2472399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76E6AD9-4B7D-488A-B70A-041205CF9DF3}" type="datetimeFigureOut">
              <a:rPr lang="en-IN" smtClean="0"/>
              <a:t>08-01-2025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1142614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6E6AD9-4B7D-488A-B70A-041205CF9DF3}" type="datetimeFigureOut">
              <a:rPr lang="en-IN" smtClean="0"/>
              <a:t>08-01-2025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608135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6E6AD9-4B7D-488A-B70A-041205CF9DF3}" type="datetimeFigureOut">
              <a:rPr lang="en-IN" smtClean="0"/>
              <a:t>08-01-2025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1326654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76E6AD9-4B7D-488A-B70A-041205CF9DF3}" type="datetimeFigureOut">
              <a:rPr lang="en-IN" smtClean="0"/>
              <a:t>08-01-2025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1827098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76E6AD9-4B7D-488A-B70A-041205CF9DF3}" type="datetimeFigureOut">
              <a:rPr lang="en-IN" smtClean="0"/>
              <a:t>08-01-2025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1407827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76E6AD9-4B7D-488A-B70A-041205CF9DF3}" type="datetimeFigureOut">
              <a:rPr lang="en-IN" smtClean="0"/>
              <a:t>08-01-2025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2693366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76E6AD9-4B7D-488A-B70A-041205CF9DF3}" type="datetimeFigureOut">
              <a:rPr lang="en-IN" smtClean="0"/>
              <a:t>08-01-2025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41274303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76E6AD9-4B7D-488A-B70A-041205CF9DF3}" type="datetimeFigureOut">
              <a:rPr lang="en-IN" smtClean="0"/>
              <a:t>08-01-2025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19A3118-2FD5-4E76-B626-69148C48353D}"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945382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76E6AD9-4B7D-488A-B70A-041205CF9DF3}" type="datetimeFigureOut">
              <a:rPr lang="en-IN" smtClean="0"/>
              <a:t>08-01-2025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20735354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76E6AD9-4B7D-488A-B70A-041205CF9DF3}" type="datetimeFigureOut">
              <a:rPr lang="en-IN" smtClean="0"/>
              <a:t>08-01-2025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28277673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76E6AD9-4B7D-488A-B70A-041205CF9DF3}" type="datetimeFigureOut">
              <a:rPr lang="en-IN" smtClean="0"/>
              <a:t>08-01-2025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38649392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6E6AD9-4B7D-488A-B70A-041205CF9DF3}" type="datetimeFigureOut">
              <a:rPr lang="en-IN" smtClean="0"/>
              <a:t>08-01-2025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8883504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6E6AD9-4B7D-488A-B70A-041205CF9DF3}" type="datetimeFigureOut">
              <a:rPr lang="en-IN" smtClean="0"/>
              <a:t>08-01-2025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19A3118-2FD5-4E76-B626-69148C48353D}" type="slidenum">
              <a:rPr lang="en-IN" smtClean="0"/>
              <a:t>‹#›</a:t>
            </a:fld>
            <a:endParaRPr lang="en-IN"/>
          </a:p>
        </p:txBody>
      </p:sp>
    </p:spTree>
    <p:extLst>
      <p:ext uri="{BB962C8B-B14F-4D97-AF65-F5344CB8AC3E}">
        <p14:creationId xmlns:p14="http://schemas.microsoft.com/office/powerpoint/2010/main" val="1030167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76E6AD9-4B7D-488A-B70A-041205CF9DF3}" type="datetimeFigureOut">
              <a:rPr lang="en-IN" smtClean="0"/>
              <a:t>08-01-2025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19A3118-2FD5-4E76-B626-69148C48353D}" type="slidenum">
              <a:rPr lang="en-IN" smtClean="0"/>
              <a:t>‹#›</a:t>
            </a:fld>
            <a:endParaRPr lang="en-IN"/>
          </a:p>
        </p:txBody>
      </p:sp>
    </p:spTree>
    <p:extLst>
      <p:ext uri="{BB962C8B-B14F-4D97-AF65-F5344CB8AC3E}">
        <p14:creationId xmlns:p14="http://schemas.microsoft.com/office/powerpoint/2010/main" val="393617198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C872F45-139B-6260-F104-BCCCFDF13629}"/>
              </a:ext>
            </a:extLst>
          </p:cNvPr>
          <p:cNvSpPr>
            <a:spLocks noGrp="1"/>
          </p:cNvSpPr>
          <p:nvPr>
            <p:ph type="title"/>
          </p:nvPr>
        </p:nvSpPr>
        <p:spPr>
          <a:xfrm>
            <a:off x="1153391" y="2639292"/>
            <a:ext cx="10509019" cy="2504209"/>
          </a:xfrm>
        </p:spPr>
        <p:txBody>
          <a:bodyPr>
            <a:normAutofit fontScale="90000"/>
          </a:bodyPr>
          <a:lstStyle/>
          <a:p>
            <a:pPr>
              <a:lnSpc>
                <a:spcPct val="115000"/>
              </a:lnSpc>
              <a:spcAft>
                <a:spcPts val="1000"/>
              </a:spcAft>
            </a:pPr>
            <a:r>
              <a:rPr lang="en-US" sz="3100" b="1" dirty="0">
                <a:effectLst/>
                <a:ea typeface="Times New Roman" panose="02020603050405020304" pitchFamily="18" charset="0"/>
                <a:cs typeface="Times New Roman" panose="02020603050405020304" pitchFamily="18" charset="0"/>
              </a:rPr>
              <a:t>Epileptic seizure detection using Deep Learning</a:t>
            </a:r>
            <a:br>
              <a:rPr lang="en-IN" sz="2700" dirty="0">
                <a:effectLst/>
                <a:latin typeface="Calibri" panose="020F0502020204030204" pitchFamily="34" charset="0"/>
                <a:ea typeface="Times New Roman" panose="02020603050405020304" pitchFamily="18" charset="0"/>
                <a:cs typeface="Times New Roman" panose="02020603050405020304" pitchFamily="18" charset="0"/>
              </a:rPr>
            </a:br>
            <a:r>
              <a:rPr lang="en-US" sz="2700" b="1"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IN" sz="2700" dirty="0">
                <a:effectLst/>
                <a:latin typeface="Calibri" panose="020F0502020204030204" pitchFamily="34" charset="0"/>
                <a:ea typeface="Times New Roman" panose="02020603050405020304" pitchFamily="18" charset="0"/>
                <a:cs typeface="Times New Roman" panose="02020603050405020304" pitchFamily="18" charset="0"/>
              </a:rPr>
            </a:b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IN" sz="1800" dirty="0">
                <a:effectLst/>
                <a:latin typeface="Calibri" panose="020F0502020204030204" pitchFamily="34" charset="0"/>
                <a:ea typeface="Times New Roman" panose="02020603050405020304" pitchFamily="18" charset="0"/>
                <a:cs typeface="Times New Roman" panose="02020603050405020304" pitchFamily="18" charset="0"/>
              </a:rPr>
            </a:b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IN" sz="1800" dirty="0">
                <a:effectLst/>
                <a:latin typeface="Calibri" panose="020F0502020204030204" pitchFamily="34" charset="0"/>
                <a:ea typeface="Times New Roman" panose="02020603050405020304" pitchFamily="18" charset="0"/>
                <a:cs typeface="Times New Roman" panose="02020603050405020304" pitchFamily="18" charset="0"/>
              </a:rPr>
            </a:br>
            <a:endParaRPr lang="en-IN" dirty="0"/>
          </a:p>
        </p:txBody>
      </p:sp>
    </p:spTree>
    <p:extLst>
      <p:ext uri="{BB962C8B-B14F-4D97-AF65-F5344CB8AC3E}">
        <p14:creationId xmlns:p14="http://schemas.microsoft.com/office/powerpoint/2010/main" val="23352013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11FF0-859A-A3C9-1F80-48BF0ECDEF4D}"/>
              </a:ext>
            </a:extLst>
          </p:cNvPr>
          <p:cNvSpPr>
            <a:spLocks noGrp="1"/>
          </p:cNvSpPr>
          <p:nvPr>
            <p:ph type="title"/>
          </p:nvPr>
        </p:nvSpPr>
        <p:spPr>
          <a:xfrm>
            <a:off x="664413" y="-259521"/>
            <a:ext cx="10353761" cy="1326321"/>
          </a:xfrm>
        </p:spPr>
        <p:txBody>
          <a:bodyPr/>
          <a:lstStyle/>
          <a:p>
            <a:r>
              <a:rPr lang="en-US" sz="3600" b="1" dirty="0"/>
              <a:t>Abstract</a:t>
            </a:r>
            <a:endParaRPr lang="en-IN" dirty="0"/>
          </a:p>
        </p:txBody>
      </p:sp>
      <p:sp>
        <p:nvSpPr>
          <p:cNvPr id="3" name="Content Placeholder 2">
            <a:extLst>
              <a:ext uri="{FF2B5EF4-FFF2-40B4-BE49-F238E27FC236}">
                <a16:creationId xmlns:a16="http://schemas.microsoft.com/office/drawing/2014/main" id="{89E04BF8-E173-86BD-6BD3-E8C43FD1A99D}"/>
              </a:ext>
            </a:extLst>
          </p:cNvPr>
          <p:cNvSpPr>
            <a:spLocks noGrp="1"/>
          </p:cNvSpPr>
          <p:nvPr>
            <p:ph idx="1"/>
          </p:nvPr>
        </p:nvSpPr>
        <p:spPr>
          <a:xfrm>
            <a:off x="529936" y="862445"/>
            <a:ext cx="10737621" cy="5444837"/>
          </a:xfrm>
        </p:spPr>
        <p:txBody>
          <a:bodyPr>
            <a:normAutofit/>
          </a:bodyPr>
          <a:lstStyle/>
          <a:p>
            <a:pPr algn="just">
              <a:lnSpc>
                <a:spcPct val="150000"/>
              </a:lnSpc>
            </a:pPr>
            <a:r>
              <a:rPr lang="en-IN" sz="1800" dirty="0">
                <a:effectLst/>
                <a:ea typeface="Times New Roman" panose="02020603050405020304" pitchFamily="18" charset="0"/>
                <a:cs typeface="Times New Roman" panose="02020603050405020304" pitchFamily="18" charset="0"/>
              </a:rPr>
              <a:t>Epilepsy is a serious chronic neurological disorder, can be detected by </a:t>
            </a:r>
            <a:r>
              <a:rPr lang="en-IN" sz="1800" dirty="0" err="1">
                <a:effectLst/>
                <a:ea typeface="Times New Roman" panose="02020603050405020304" pitchFamily="18" charset="0"/>
                <a:cs typeface="Times New Roman" panose="02020603050405020304" pitchFamily="18" charset="0"/>
              </a:rPr>
              <a:t>analyzing</a:t>
            </a:r>
            <a:r>
              <a:rPr lang="en-IN" sz="1800" dirty="0">
                <a:effectLst/>
                <a:ea typeface="Times New Roman" panose="02020603050405020304" pitchFamily="18" charset="0"/>
                <a:cs typeface="Times New Roman" panose="02020603050405020304" pitchFamily="18" charset="0"/>
              </a:rPr>
              <a:t> the brain signals produced by brain neurons. Neurons are connected to each other in a complex way to communicate with human organs and generate signals. </a:t>
            </a:r>
          </a:p>
          <a:p>
            <a:pPr algn="just">
              <a:lnSpc>
                <a:spcPct val="150000"/>
              </a:lnSpc>
            </a:pPr>
            <a:r>
              <a:rPr lang="en-IN" sz="1800" dirty="0">
                <a:effectLst/>
                <a:ea typeface="Times New Roman" panose="02020603050405020304" pitchFamily="18" charset="0"/>
                <a:cs typeface="Times New Roman" panose="02020603050405020304" pitchFamily="18" charset="0"/>
              </a:rPr>
              <a:t>The monitoring of these brain signals is commonly done using Electroencephalogram (EEG) and Electrocorticography (</a:t>
            </a:r>
            <a:r>
              <a:rPr lang="en-IN" sz="1800" dirty="0" err="1">
                <a:effectLst/>
                <a:ea typeface="Times New Roman" panose="02020603050405020304" pitchFamily="18" charset="0"/>
                <a:cs typeface="Times New Roman" panose="02020603050405020304" pitchFamily="18" charset="0"/>
              </a:rPr>
              <a:t>ECoG</a:t>
            </a:r>
            <a:r>
              <a:rPr lang="en-IN" sz="1800" dirty="0">
                <a:effectLst/>
                <a:ea typeface="Times New Roman" panose="02020603050405020304" pitchFamily="18" charset="0"/>
                <a:cs typeface="Times New Roman" panose="02020603050405020304" pitchFamily="18" charset="0"/>
              </a:rPr>
              <a:t>) media. These signals are complex, noisy, non-linear, non-stationary and produce a high volume of data. </a:t>
            </a:r>
          </a:p>
          <a:p>
            <a:pPr algn="just">
              <a:lnSpc>
                <a:spcPct val="150000"/>
              </a:lnSpc>
            </a:pPr>
            <a:r>
              <a:rPr lang="en-IN" sz="1800" dirty="0">
                <a:effectLst/>
                <a:ea typeface="Times New Roman" panose="02020603050405020304" pitchFamily="18" charset="0"/>
                <a:cs typeface="Times New Roman" panose="02020603050405020304" pitchFamily="18" charset="0"/>
              </a:rPr>
              <a:t>Hence, the detection of seizures and discovery of the brain-related knowledge is a challenging task. Machine learning classifiers are able to classify EEG data and detect seizures along with revealing relevant sensible patterns without compromising performance. </a:t>
            </a:r>
          </a:p>
          <a:p>
            <a:pPr algn="just">
              <a:lnSpc>
                <a:spcPct val="150000"/>
              </a:lnSpc>
            </a:pPr>
            <a:r>
              <a:rPr lang="en-IN" sz="1800" dirty="0">
                <a:effectLst/>
                <a:ea typeface="Times New Roman" panose="02020603050405020304" pitchFamily="18" charset="0"/>
                <a:cs typeface="Times New Roman" panose="02020603050405020304" pitchFamily="18" charset="0"/>
              </a:rPr>
              <a:t>As such, various researchers have developed number of approaches to seizure detection using machine learning classifiers and statistical features. </a:t>
            </a:r>
          </a:p>
          <a:p>
            <a:pPr marL="0" indent="0">
              <a:buNone/>
            </a:pPr>
            <a:endParaRPr lang="en-IN" dirty="0"/>
          </a:p>
        </p:txBody>
      </p:sp>
    </p:spTree>
    <p:extLst>
      <p:ext uri="{BB962C8B-B14F-4D97-AF65-F5344CB8AC3E}">
        <p14:creationId xmlns:p14="http://schemas.microsoft.com/office/powerpoint/2010/main" val="3184615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C7C08C0-EA54-55E9-FBDC-1D13D538A8EB}"/>
              </a:ext>
            </a:extLst>
          </p:cNvPr>
          <p:cNvSpPr>
            <a:spLocks noGrp="1"/>
          </p:cNvSpPr>
          <p:nvPr>
            <p:ph idx="4294967295"/>
          </p:nvPr>
        </p:nvSpPr>
        <p:spPr>
          <a:xfrm>
            <a:off x="592282" y="443346"/>
            <a:ext cx="10353675" cy="3695700"/>
          </a:xfrm>
        </p:spPr>
        <p:txBody>
          <a:bodyPr/>
          <a:lstStyle/>
          <a:p>
            <a:pPr algn="just">
              <a:lnSpc>
                <a:spcPct val="150000"/>
              </a:lnSpc>
            </a:pPr>
            <a:r>
              <a:rPr lang="en-IN" sz="1800" dirty="0">
                <a:effectLst/>
                <a:ea typeface="Times New Roman" panose="02020603050405020304" pitchFamily="18" charset="0"/>
                <a:cs typeface="Times New Roman" panose="02020603050405020304" pitchFamily="18" charset="0"/>
              </a:rPr>
              <a:t>The main challenges are selecting appropriate classifiers and features. The aim of this paper is to present an overview of the wide varieties of these techniques over the last few years based on the taxonomy of statistical features and machine learning classifiers—‘black-box’ and ‘non-black-box’. </a:t>
            </a:r>
          </a:p>
          <a:p>
            <a:pPr algn="just">
              <a:lnSpc>
                <a:spcPct val="150000"/>
              </a:lnSpc>
            </a:pPr>
            <a:r>
              <a:rPr lang="en-IN" sz="1800" dirty="0">
                <a:effectLst/>
                <a:ea typeface="Times New Roman" panose="02020603050405020304" pitchFamily="18" charset="0"/>
                <a:cs typeface="Times New Roman" panose="02020603050405020304" pitchFamily="18" charset="0"/>
              </a:rPr>
              <a:t>The presented state-of-the-art methods and ideas will give a detailed understanding about seizure detection and classification, and research directions in the future.</a:t>
            </a:r>
          </a:p>
          <a:p>
            <a:endParaRPr lang="en-IN" dirty="0"/>
          </a:p>
        </p:txBody>
      </p:sp>
    </p:spTree>
    <p:extLst>
      <p:ext uri="{BB962C8B-B14F-4D97-AF65-F5344CB8AC3E}">
        <p14:creationId xmlns:p14="http://schemas.microsoft.com/office/powerpoint/2010/main" val="3019204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9E44C-E509-C1CB-D1D4-8C8F172B91EF}"/>
              </a:ext>
            </a:extLst>
          </p:cNvPr>
          <p:cNvSpPr>
            <a:spLocks noGrp="1"/>
          </p:cNvSpPr>
          <p:nvPr>
            <p:ph type="title"/>
          </p:nvPr>
        </p:nvSpPr>
        <p:spPr>
          <a:xfrm>
            <a:off x="841059" y="-259521"/>
            <a:ext cx="10353761" cy="1326321"/>
          </a:xfrm>
        </p:spPr>
        <p:txBody>
          <a:bodyPr/>
          <a:lstStyle/>
          <a:p>
            <a:r>
              <a:rPr lang="en-US" sz="3600" b="1" dirty="0"/>
              <a:t>Objective</a:t>
            </a:r>
            <a:endParaRPr lang="en-IN" dirty="0"/>
          </a:p>
        </p:txBody>
      </p:sp>
      <p:sp>
        <p:nvSpPr>
          <p:cNvPr id="3" name="Content Placeholder 2">
            <a:extLst>
              <a:ext uri="{FF2B5EF4-FFF2-40B4-BE49-F238E27FC236}">
                <a16:creationId xmlns:a16="http://schemas.microsoft.com/office/drawing/2014/main" id="{27101F19-B532-1EBE-E24E-AB70CBF1DBC7}"/>
              </a:ext>
            </a:extLst>
          </p:cNvPr>
          <p:cNvSpPr>
            <a:spLocks noGrp="1"/>
          </p:cNvSpPr>
          <p:nvPr>
            <p:ph idx="1"/>
          </p:nvPr>
        </p:nvSpPr>
        <p:spPr>
          <a:xfrm>
            <a:off x="568815" y="748146"/>
            <a:ext cx="11054369" cy="5777346"/>
          </a:xfrm>
        </p:spPr>
        <p:txBody>
          <a:bodyPr>
            <a:normAutofit fontScale="92500" lnSpcReduction="20000"/>
          </a:bodyPr>
          <a:lstStyle/>
          <a:p>
            <a:pPr algn="just">
              <a:lnSpc>
                <a:spcPct val="170000"/>
              </a:lnSpc>
            </a:pPr>
            <a:r>
              <a:rPr lang="en-US" sz="2100" dirty="0"/>
              <a:t>Traditional methods of seizure detection often rely on manual analysis of EEG signals, which can be labor-intensive and prone to human error. Deep learning models, particularly Convolutional Neural Networks (CNNs) and Recurrent Neural Networks (RNNs), offer automated and robust solutions by learning complex patterns in large datasets of EEG signals. </a:t>
            </a:r>
          </a:p>
          <a:p>
            <a:pPr algn="just">
              <a:lnSpc>
                <a:spcPct val="170000"/>
              </a:lnSpc>
            </a:pPr>
            <a:r>
              <a:rPr lang="en-US" sz="2100" dirty="0"/>
              <a:t>These models can detect subtle changes in brain activity associated with seizures, often with higher sensitivity and specificity than traditional </a:t>
            </a:r>
            <a:r>
              <a:rPr lang="en-US" sz="2100" dirty="0" err="1"/>
              <a:t>techniques.Another</a:t>
            </a:r>
            <a:r>
              <a:rPr lang="en-US" sz="2100" dirty="0"/>
              <a:t> key objective is to provide continuous, real-time monitoring for patients, particularly in wearable devices, ensuring that seizures are detected promptly, even in non-hospital settings. </a:t>
            </a:r>
          </a:p>
          <a:p>
            <a:pPr algn="just">
              <a:lnSpc>
                <a:spcPct val="170000"/>
              </a:lnSpc>
            </a:pPr>
            <a:r>
              <a:rPr lang="en-US" sz="2100" dirty="0"/>
              <a:t>This capability is crucial for patients who experience frequent seizures, as it enables immediate alerts to caregivers or medical professionals, potentially preventing injury or complications.</a:t>
            </a:r>
          </a:p>
          <a:p>
            <a:pPr algn="just">
              <a:lnSpc>
                <a:spcPct val="170000"/>
              </a:lnSpc>
            </a:pPr>
            <a:r>
              <a:rPr lang="en-US" sz="2100" dirty="0"/>
              <a:t> Furthermore, deep learning models can adapt to individual patient data, improving detection accuracy over time as the model learns the unique characteristics of each patient's seizures.</a:t>
            </a:r>
          </a:p>
          <a:p>
            <a:endParaRPr lang="en-IN" dirty="0"/>
          </a:p>
        </p:txBody>
      </p:sp>
    </p:spTree>
    <p:extLst>
      <p:ext uri="{BB962C8B-B14F-4D97-AF65-F5344CB8AC3E}">
        <p14:creationId xmlns:p14="http://schemas.microsoft.com/office/powerpoint/2010/main" val="290891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571F9-10C5-3C56-9F78-1B03DFB330F5}"/>
              </a:ext>
            </a:extLst>
          </p:cNvPr>
          <p:cNvSpPr>
            <a:spLocks noGrp="1"/>
          </p:cNvSpPr>
          <p:nvPr>
            <p:ph type="title"/>
          </p:nvPr>
        </p:nvSpPr>
        <p:spPr>
          <a:xfrm>
            <a:off x="841058" y="-259521"/>
            <a:ext cx="10353761" cy="1326321"/>
          </a:xfrm>
        </p:spPr>
        <p:txBody>
          <a:bodyPr/>
          <a:lstStyle/>
          <a:p>
            <a:r>
              <a:rPr lang="en-US" sz="3600" b="1" dirty="0"/>
              <a:t>Existing System</a:t>
            </a:r>
            <a:endParaRPr lang="en-IN" dirty="0"/>
          </a:p>
        </p:txBody>
      </p:sp>
      <p:sp>
        <p:nvSpPr>
          <p:cNvPr id="3" name="Content Placeholder 2">
            <a:extLst>
              <a:ext uri="{FF2B5EF4-FFF2-40B4-BE49-F238E27FC236}">
                <a16:creationId xmlns:a16="http://schemas.microsoft.com/office/drawing/2014/main" id="{119A61BA-5F9F-172B-C305-D03A9E164DA0}"/>
              </a:ext>
            </a:extLst>
          </p:cNvPr>
          <p:cNvSpPr>
            <a:spLocks noGrp="1"/>
          </p:cNvSpPr>
          <p:nvPr>
            <p:ph idx="1"/>
          </p:nvPr>
        </p:nvSpPr>
        <p:spPr>
          <a:xfrm>
            <a:off x="769185" y="931718"/>
            <a:ext cx="10581757" cy="4724400"/>
          </a:xfrm>
        </p:spPr>
        <p:txBody>
          <a:bodyPr/>
          <a:lstStyle/>
          <a:p>
            <a:pPr lvl="0" algn="just">
              <a:lnSpc>
                <a:spcPct val="150000"/>
              </a:lnSpc>
              <a:spcAft>
                <a:spcPts val="1000"/>
              </a:spcAft>
            </a:pPr>
            <a:r>
              <a:rPr lang="en-US" sz="1800" dirty="0">
                <a:effectLst/>
                <a:ea typeface="Times New Roman" panose="02020603050405020304" pitchFamily="18" charset="0"/>
                <a:cs typeface="Times New Roman" panose="02020603050405020304" pitchFamily="18" charset="0"/>
              </a:rPr>
              <a:t>The existence and non-existence of seizures. They also attained very promising overall accuracy, ranging from 97.72 to 100% for different cases. The random forest (RF) classifier has also been implemented in some studies</a:t>
            </a:r>
            <a:endParaRPr lang="en-IN" sz="1800" dirty="0">
              <a:effectLst/>
              <a:ea typeface="Times New Roman" panose="02020603050405020304" pitchFamily="18" charset="0"/>
              <a:cs typeface="Times New Roman" panose="02020603050405020304" pitchFamily="18" charset="0"/>
            </a:endParaRPr>
          </a:p>
          <a:p>
            <a:pPr lvl="0" algn="just">
              <a:lnSpc>
                <a:spcPct val="150000"/>
              </a:lnSpc>
              <a:spcAft>
                <a:spcPts val="1000"/>
              </a:spcAft>
            </a:pPr>
            <a:r>
              <a:rPr lang="en-US" sz="1800" dirty="0">
                <a:effectLst/>
                <a:ea typeface="Times New Roman" panose="02020603050405020304" pitchFamily="18" charset="0"/>
                <a:cs typeface="Times New Roman" panose="02020603050405020304" pitchFamily="18" charset="0"/>
              </a:rPr>
              <a:t>In raw biological signals, noise and artifacts often exist due to muscle and eye movements. </a:t>
            </a:r>
            <a:endParaRPr lang="en-IN" sz="1800" dirty="0">
              <a:effectLst/>
              <a:ea typeface="Times New Roman" panose="02020603050405020304" pitchFamily="18" charset="0"/>
              <a:cs typeface="Times New Roman" panose="02020603050405020304" pitchFamily="18" charset="0"/>
            </a:endParaRPr>
          </a:p>
          <a:p>
            <a:pPr lvl="0" algn="just">
              <a:lnSpc>
                <a:spcPct val="150000"/>
              </a:lnSpc>
              <a:spcAft>
                <a:spcPts val="1000"/>
              </a:spcAft>
            </a:pPr>
            <a:r>
              <a:rPr lang="en-US" sz="1800" dirty="0">
                <a:effectLst/>
                <a:ea typeface="Times New Roman" panose="02020603050405020304" pitchFamily="18" charset="0"/>
                <a:cs typeface="Times New Roman" panose="02020603050405020304" pitchFamily="18" charset="0"/>
              </a:rPr>
              <a:t>Seizure Heterogeneity: one of the factors that hinder the performance of the ES detection model is the heterogeneity of seizures. Consequently, there exists an imperative need for developing a ML model that is robust to the heterogeneity of epileptic seizure. </a:t>
            </a:r>
            <a:endParaRPr lang="en-IN" sz="1800" dirty="0">
              <a:effectLst/>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105064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5BC6E-D29E-61EB-C66D-0E6D5608EAA4}"/>
              </a:ext>
            </a:extLst>
          </p:cNvPr>
          <p:cNvSpPr>
            <a:spLocks noGrp="1"/>
          </p:cNvSpPr>
          <p:nvPr>
            <p:ph type="title"/>
          </p:nvPr>
        </p:nvSpPr>
        <p:spPr>
          <a:xfrm>
            <a:off x="809886" y="-259521"/>
            <a:ext cx="10353761" cy="1326321"/>
          </a:xfrm>
        </p:spPr>
        <p:txBody>
          <a:bodyPr/>
          <a:lstStyle/>
          <a:p>
            <a:r>
              <a:rPr lang="en-US" sz="3600" b="1" dirty="0"/>
              <a:t>Disadvantage</a:t>
            </a:r>
            <a:endParaRPr lang="en-IN" dirty="0"/>
          </a:p>
        </p:txBody>
      </p:sp>
      <p:sp>
        <p:nvSpPr>
          <p:cNvPr id="3" name="Content Placeholder 2">
            <a:extLst>
              <a:ext uri="{FF2B5EF4-FFF2-40B4-BE49-F238E27FC236}">
                <a16:creationId xmlns:a16="http://schemas.microsoft.com/office/drawing/2014/main" id="{D33DF912-9C13-E4E9-8F41-65E70E2333CA}"/>
              </a:ext>
            </a:extLst>
          </p:cNvPr>
          <p:cNvSpPr>
            <a:spLocks noGrp="1"/>
          </p:cNvSpPr>
          <p:nvPr>
            <p:ph idx="1"/>
          </p:nvPr>
        </p:nvSpPr>
        <p:spPr>
          <a:xfrm>
            <a:off x="334241" y="685801"/>
            <a:ext cx="11523518" cy="6068291"/>
          </a:xfrm>
        </p:spPr>
        <p:txBody>
          <a:bodyPr>
            <a:noAutofit/>
          </a:bodyPr>
          <a:lstStyle/>
          <a:p>
            <a:pPr algn="just">
              <a:lnSpc>
                <a:spcPct val="150000"/>
              </a:lnSpc>
            </a:pPr>
            <a:r>
              <a:rPr lang="en-US" sz="1800" b="1" dirty="0"/>
              <a:t>Insufficient Labeled Data</a:t>
            </a:r>
            <a:r>
              <a:rPr lang="en-US" sz="1800" dirty="0"/>
              <a:t>: Deep learning models require large amounts of labeled data to train effectively. For epileptic seizure detection, obtaining high-quality, labeled data from patients can be difficult due to privacy concerns, rarity of seizures, or the need for specialized equipment to collect data.</a:t>
            </a:r>
          </a:p>
          <a:p>
            <a:pPr algn="just">
              <a:lnSpc>
                <a:spcPct val="150000"/>
              </a:lnSpc>
            </a:pPr>
            <a:r>
              <a:rPr lang="en-US" sz="1800" b="1" dirty="0"/>
              <a:t>Black-box Nature</a:t>
            </a:r>
            <a:r>
              <a:rPr lang="en-US" sz="1800" dirty="0"/>
              <a:t>: Deep learning models are often considered "black boxes," meaning that it can be challenging to understand how decisions are made. This lack of interpretability can be problematic in medical applications, where it is important to trust and explain the model's predictions, especially in critical healthcare settings.</a:t>
            </a:r>
          </a:p>
          <a:p>
            <a:pPr algn="just">
              <a:lnSpc>
                <a:spcPct val="150000"/>
              </a:lnSpc>
            </a:pPr>
            <a:r>
              <a:rPr lang="en-US" sz="1800" b="1" dirty="0"/>
              <a:t>Overfitting</a:t>
            </a:r>
            <a:r>
              <a:rPr lang="en-US" sz="1800" dirty="0"/>
              <a:t>: Deep learning models are highly susceptible to overfitting, especially when the dataset is not sufficiently diverse or large. If the model overfits to a small set of data, it may fail to generalize to new, unseen patients or seizure types, leading to poor performance in real-world settings.</a:t>
            </a:r>
          </a:p>
          <a:p>
            <a:pPr algn="just">
              <a:lnSpc>
                <a:spcPct val="150000"/>
              </a:lnSpc>
            </a:pPr>
            <a:r>
              <a:rPr lang="en-US" sz="1800" b="1" dirty="0"/>
              <a:t>False Alerts</a:t>
            </a:r>
            <a:r>
              <a:rPr lang="en-US" sz="1800" dirty="0"/>
              <a:t>: A significant challenge is minimizing false positives (incorrectly identifying a seizure when there isn't one) and false negatives (failing to detect a seizure when one occurs). Both types of errors can have serious consequences, such as unnecessary medical intervention or missed opportunities for treatment.</a:t>
            </a:r>
            <a:endParaRPr lang="en-IN" sz="1800" dirty="0"/>
          </a:p>
        </p:txBody>
      </p:sp>
    </p:spTree>
    <p:extLst>
      <p:ext uri="{BB962C8B-B14F-4D97-AF65-F5344CB8AC3E}">
        <p14:creationId xmlns:p14="http://schemas.microsoft.com/office/powerpoint/2010/main" val="1926611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36E8E-FC73-D499-FB90-C1A1B8AD760B}"/>
              </a:ext>
            </a:extLst>
          </p:cNvPr>
          <p:cNvSpPr>
            <a:spLocks noGrp="1"/>
          </p:cNvSpPr>
          <p:nvPr>
            <p:ph type="title"/>
          </p:nvPr>
        </p:nvSpPr>
        <p:spPr>
          <a:xfrm>
            <a:off x="1059268" y="-259521"/>
            <a:ext cx="10353761" cy="1326321"/>
          </a:xfrm>
        </p:spPr>
        <p:txBody>
          <a:bodyPr/>
          <a:lstStyle/>
          <a:p>
            <a:r>
              <a:rPr lang="en-US" sz="3600" b="1" dirty="0"/>
              <a:t>PROPOSED SYSTEM :</a:t>
            </a:r>
            <a:endParaRPr lang="en-IN" dirty="0"/>
          </a:p>
        </p:txBody>
      </p:sp>
      <p:sp>
        <p:nvSpPr>
          <p:cNvPr id="3" name="Content Placeholder 2">
            <a:extLst>
              <a:ext uri="{FF2B5EF4-FFF2-40B4-BE49-F238E27FC236}">
                <a16:creationId xmlns:a16="http://schemas.microsoft.com/office/drawing/2014/main" id="{853FA434-DE76-6238-3D2D-9BBF429103DE}"/>
              </a:ext>
            </a:extLst>
          </p:cNvPr>
          <p:cNvSpPr>
            <a:spLocks noGrp="1"/>
          </p:cNvSpPr>
          <p:nvPr>
            <p:ph idx="1"/>
          </p:nvPr>
        </p:nvSpPr>
        <p:spPr>
          <a:xfrm>
            <a:off x="903706" y="879763"/>
            <a:ext cx="10664884" cy="4724400"/>
          </a:xfrm>
        </p:spPr>
        <p:txBody>
          <a:bodyPr>
            <a:normAutofit/>
          </a:bodyPr>
          <a:lstStyle/>
          <a:p>
            <a:pPr lvl="0" algn="just">
              <a:lnSpc>
                <a:spcPct val="150000"/>
              </a:lnSpc>
              <a:spcAft>
                <a:spcPts val="1000"/>
              </a:spcAft>
              <a:tabLst>
                <a:tab pos="457200" algn="l"/>
              </a:tabLst>
            </a:pPr>
            <a:r>
              <a:rPr lang="en-US" sz="1800" dirty="0">
                <a:effectLst/>
                <a:ea typeface="Times New Roman" panose="02020603050405020304" pitchFamily="18" charset="0"/>
                <a:cs typeface="Times New Roman" panose="02020603050405020304" pitchFamily="18" charset="0"/>
              </a:rPr>
              <a:t>The results achieved up to 98.4% accuracy and showed that the proposed method was very effective and practical in detecting seizure presence in EEG signals</a:t>
            </a:r>
            <a:r>
              <a:rPr lang="en-IN" sz="1800" dirty="0">
                <a:effectLst/>
                <a:ea typeface="Times New Roman" panose="02020603050405020304" pitchFamily="18" charset="0"/>
                <a:cs typeface="Times New Roman" panose="02020603050405020304" pitchFamily="18" charset="0"/>
              </a:rPr>
              <a:t> </a:t>
            </a:r>
          </a:p>
          <a:p>
            <a:pPr lvl="0" algn="just">
              <a:lnSpc>
                <a:spcPct val="150000"/>
              </a:lnSpc>
              <a:spcAft>
                <a:spcPts val="1000"/>
              </a:spcAft>
              <a:tabLst>
                <a:tab pos="457200" algn="l"/>
              </a:tabLst>
            </a:pPr>
            <a:r>
              <a:rPr lang="en-US" sz="1800" dirty="0">
                <a:effectLst/>
                <a:ea typeface="Times New Roman" panose="02020603050405020304" pitchFamily="18" charset="0"/>
                <a:cs typeface="Times New Roman" panose="02020603050405020304" pitchFamily="18" charset="0"/>
              </a:rPr>
              <a:t>Nevertheless, the proposed work suffered from the limitation of not being able to detect the onset of a seizure, as it was not within the scope of our research</a:t>
            </a:r>
            <a:endParaRPr lang="en-IN" sz="1800" dirty="0">
              <a:effectLst/>
              <a:ea typeface="Times New Roman" panose="02020603050405020304" pitchFamily="18" charset="0"/>
              <a:cs typeface="Times New Roman" panose="02020603050405020304" pitchFamily="18" charset="0"/>
            </a:endParaRPr>
          </a:p>
          <a:p>
            <a:pPr lvl="0" algn="just">
              <a:lnSpc>
                <a:spcPct val="150000"/>
              </a:lnSpc>
              <a:spcAft>
                <a:spcPts val="1000"/>
              </a:spcAft>
              <a:tabLst>
                <a:tab pos="457200" algn="l"/>
              </a:tabLst>
            </a:pPr>
            <a:r>
              <a:rPr lang="en-US" sz="1800" dirty="0">
                <a:effectLst/>
                <a:ea typeface="Times New Roman" panose="02020603050405020304" pitchFamily="18" charset="0"/>
                <a:cs typeface="Times New Roman" panose="02020603050405020304" pitchFamily="18" charset="0"/>
              </a:rPr>
              <a:t>Furthermore, our proposed method has the potential to reduce the heavy clinical workload of neurologists in the medical system and would enable early seizure diagnosis and treatment for patients.</a:t>
            </a:r>
            <a:endParaRPr lang="en-IN" sz="1800" dirty="0">
              <a:effectLst/>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421433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83460-75E3-7A00-F7DD-8A48CC69C555}"/>
              </a:ext>
            </a:extLst>
          </p:cNvPr>
          <p:cNvSpPr>
            <a:spLocks noGrp="1"/>
          </p:cNvSpPr>
          <p:nvPr>
            <p:ph type="title"/>
          </p:nvPr>
        </p:nvSpPr>
        <p:spPr>
          <a:xfrm>
            <a:off x="913795" y="-259521"/>
            <a:ext cx="10353761" cy="1326321"/>
          </a:xfrm>
        </p:spPr>
        <p:txBody>
          <a:bodyPr/>
          <a:lstStyle/>
          <a:p>
            <a:r>
              <a:rPr lang="en-US" sz="3600" b="1" dirty="0"/>
              <a:t>Advantage</a:t>
            </a:r>
            <a:endParaRPr lang="en-IN" dirty="0"/>
          </a:p>
        </p:txBody>
      </p:sp>
      <p:sp>
        <p:nvSpPr>
          <p:cNvPr id="3" name="Content Placeholder 2">
            <a:extLst>
              <a:ext uri="{FF2B5EF4-FFF2-40B4-BE49-F238E27FC236}">
                <a16:creationId xmlns:a16="http://schemas.microsoft.com/office/drawing/2014/main" id="{D3E3C314-02F9-417F-B0F9-99CF76D83322}"/>
              </a:ext>
            </a:extLst>
          </p:cNvPr>
          <p:cNvSpPr>
            <a:spLocks noGrp="1"/>
          </p:cNvSpPr>
          <p:nvPr>
            <p:ph idx="1"/>
          </p:nvPr>
        </p:nvSpPr>
        <p:spPr>
          <a:xfrm>
            <a:off x="308264" y="644235"/>
            <a:ext cx="11575472" cy="6068292"/>
          </a:xfrm>
        </p:spPr>
        <p:txBody>
          <a:bodyPr>
            <a:normAutofit/>
          </a:bodyPr>
          <a:lstStyle/>
          <a:p>
            <a:pPr algn="just">
              <a:lnSpc>
                <a:spcPct val="170000"/>
              </a:lnSpc>
            </a:pPr>
            <a:r>
              <a:rPr lang="en-US" sz="1800" b="1" dirty="0"/>
              <a:t>Real-time Monitoring</a:t>
            </a:r>
            <a:r>
              <a:rPr lang="en-US" sz="1800" dirty="0"/>
              <a:t>: Deep learning models can analyze EEG (electroencephalogram) and other sensor data in real time, providing immediate detection of seizures. This enables quicker response times, allowing for timely interventions and possibly preventing injury or complications.</a:t>
            </a:r>
          </a:p>
          <a:p>
            <a:pPr algn="just">
              <a:lnSpc>
                <a:spcPct val="170000"/>
              </a:lnSpc>
            </a:pPr>
            <a:r>
              <a:rPr lang="en-US" sz="1800" b="1" dirty="0"/>
              <a:t>Advanced Pattern Recognition</a:t>
            </a:r>
            <a:r>
              <a:rPr lang="en-US" sz="1800" dirty="0"/>
              <a:t>: Deep learning excels at identifying complex patterns in large datasets. It can detect seizures with high accuracy by analyzing features in the EEG signals that are difficult for human clinicians to notice. This results in more precise detection compared to traditional rule-based systems.</a:t>
            </a:r>
          </a:p>
          <a:p>
            <a:pPr algn="just">
              <a:lnSpc>
                <a:spcPct val="170000"/>
              </a:lnSpc>
            </a:pPr>
            <a:r>
              <a:rPr lang="en-US" sz="1800" b="1" dirty="0"/>
              <a:t>Wearable Devices</a:t>
            </a:r>
            <a:r>
              <a:rPr lang="en-US" sz="1800" dirty="0"/>
              <a:t>: With deep learning models integrated into wearable devices, patients can be continuously monitored without the need for frequent doctor visits or in-hospital stays. These devices can detect seizures anytime and anywhere, enhancing the quality of life for patients.</a:t>
            </a:r>
          </a:p>
          <a:p>
            <a:pPr algn="just">
              <a:lnSpc>
                <a:spcPct val="170000"/>
              </a:lnSpc>
            </a:pPr>
            <a:r>
              <a:rPr lang="en-US" sz="1800" b="1" dirty="0"/>
              <a:t>Transfer Learning</a:t>
            </a:r>
            <a:r>
              <a:rPr lang="en-US" sz="1800" dirty="0"/>
              <a:t>: Pre-trained deep learning models can be adapted for specific patients or populations, which reduces the need for extensive retraining and makes it easier to deploy in diverse clinical settings.</a:t>
            </a:r>
            <a:endParaRPr lang="en-IN" sz="1800" dirty="0"/>
          </a:p>
        </p:txBody>
      </p:sp>
    </p:spTree>
    <p:extLst>
      <p:ext uri="{BB962C8B-B14F-4D97-AF65-F5344CB8AC3E}">
        <p14:creationId xmlns:p14="http://schemas.microsoft.com/office/powerpoint/2010/main" val="1179766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B1AD2-F408-C58D-13B2-739F41E4AB39}"/>
              </a:ext>
            </a:extLst>
          </p:cNvPr>
          <p:cNvSpPr>
            <a:spLocks noGrp="1"/>
          </p:cNvSpPr>
          <p:nvPr>
            <p:ph type="title"/>
          </p:nvPr>
        </p:nvSpPr>
        <p:spPr>
          <a:xfrm>
            <a:off x="954755" y="-259521"/>
            <a:ext cx="10353761" cy="1326321"/>
          </a:xfrm>
        </p:spPr>
        <p:txBody>
          <a:bodyPr/>
          <a:lstStyle/>
          <a:p>
            <a:r>
              <a:rPr lang="en-US" sz="3600" b="1" dirty="0"/>
              <a:t>Introduction</a:t>
            </a:r>
            <a:endParaRPr lang="en-IN" dirty="0"/>
          </a:p>
        </p:txBody>
      </p:sp>
      <p:sp>
        <p:nvSpPr>
          <p:cNvPr id="3" name="Content Placeholder 2">
            <a:extLst>
              <a:ext uri="{FF2B5EF4-FFF2-40B4-BE49-F238E27FC236}">
                <a16:creationId xmlns:a16="http://schemas.microsoft.com/office/drawing/2014/main" id="{CB76EA84-3D6F-E913-8B68-C989E69C2886}"/>
              </a:ext>
            </a:extLst>
          </p:cNvPr>
          <p:cNvSpPr>
            <a:spLocks noGrp="1"/>
          </p:cNvSpPr>
          <p:nvPr>
            <p:ph idx="1"/>
          </p:nvPr>
        </p:nvSpPr>
        <p:spPr>
          <a:xfrm>
            <a:off x="446810" y="852054"/>
            <a:ext cx="10992326" cy="5392882"/>
          </a:xfrm>
        </p:spPr>
        <p:txBody>
          <a:bodyPr>
            <a:noAutofit/>
          </a:bodyPr>
          <a:lstStyle/>
          <a:p>
            <a:pPr algn="just">
              <a:lnSpc>
                <a:spcPct val="150000"/>
              </a:lnSpc>
              <a:spcAft>
                <a:spcPts val="1000"/>
              </a:spcAft>
            </a:pPr>
            <a:r>
              <a:rPr lang="en-US" sz="1800" dirty="0">
                <a:effectLst/>
                <a:ea typeface="Times New Roman" panose="02020603050405020304" pitchFamily="18" charset="0"/>
                <a:cs typeface="Times New Roman" panose="02020603050405020304" pitchFamily="18" charset="0"/>
              </a:rPr>
              <a:t>The word epilepsy originates from the Latin and Greek word ‘</a:t>
            </a:r>
            <a:r>
              <a:rPr lang="en-US" sz="1800" dirty="0" err="1">
                <a:effectLst/>
                <a:ea typeface="Times New Roman" panose="02020603050405020304" pitchFamily="18" charset="0"/>
                <a:cs typeface="Times New Roman" panose="02020603050405020304" pitchFamily="18" charset="0"/>
              </a:rPr>
              <a:t>epilepsia</a:t>
            </a:r>
            <a:r>
              <a:rPr lang="en-US" sz="1800" dirty="0">
                <a:effectLst/>
                <a:ea typeface="Times New Roman" panose="02020603050405020304" pitchFamily="18" charset="0"/>
                <a:cs typeface="Times New Roman" panose="02020603050405020304" pitchFamily="18" charset="0"/>
              </a:rPr>
              <a:t>’ which means ‘seizure’ or ‘to seize upon’. It is a serious neurological disorder with unique characteristics, tending of recurrent seizures . The context of epilepsy, found in the Babylonian text on medicine, was written over 3000 years ago .</a:t>
            </a:r>
          </a:p>
          <a:p>
            <a:pPr algn="just">
              <a:lnSpc>
                <a:spcPct val="150000"/>
              </a:lnSpc>
              <a:spcAft>
                <a:spcPts val="1000"/>
              </a:spcAft>
            </a:pPr>
            <a:r>
              <a:rPr lang="en-US" sz="1800" dirty="0">
                <a:effectLst/>
                <a:ea typeface="Times New Roman" panose="02020603050405020304" pitchFamily="18" charset="0"/>
                <a:cs typeface="Times New Roman" panose="02020603050405020304" pitchFamily="18" charset="0"/>
              </a:rPr>
              <a:t> This disease is not limited to human beings, but extends to cover all species of mammals such as dogs, cats and rats. However, the word epilepsy does not give any types of clues about the cause or severity of the seizures; it is unremarkable and uniformly distributed around the world .</a:t>
            </a:r>
          </a:p>
          <a:p>
            <a:pPr algn="just">
              <a:lnSpc>
                <a:spcPct val="150000"/>
              </a:lnSpc>
              <a:spcAft>
                <a:spcPts val="1000"/>
              </a:spcAft>
            </a:pPr>
            <a:r>
              <a:rPr lang="en-US" sz="1800" dirty="0">
                <a:effectLst/>
                <a:ea typeface="Times New Roman" panose="02020603050405020304" pitchFamily="18" charset="0"/>
                <a:cs typeface="Times New Roman" panose="02020603050405020304" pitchFamily="18" charset="0"/>
              </a:rPr>
              <a:t>Several theories about the cause are already available. The main cause is electrical activity disturbance inside a brain , which could be originated by several reasons such as malformations, shortage of oxygen during childbirth, and low sugar level in blood . Globally, epilepsy affects approximately 50 million people, with 100 million being affected at least once in their lifetime . </a:t>
            </a:r>
            <a:endParaRPr lang="en-IN" sz="1800" dirty="0"/>
          </a:p>
        </p:txBody>
      </p:sp>
    </p:spTree>
    <p:extLst>
      <p:ext uri="{BB962C8B-B14F-4D97-AF65-F5344CB8AC3E}">
        <p14:creationId xmlns:p14="http://schemas.microsoft.com/office/powerpoint/2010/main" val="1350893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2D203A-1617-AE51-20CA-BB1710D001A9}"/>
              </a:ext>
            </a:extLst>
          </p:cNvPr>
          <p:cNvSpPr>
            <a:spLocks noGrp="1"/>
          </p:cNvSpPr>
          <p:nvPr>
            <p:ph idx="4294967295"/>
          </p:nvPr>
        </p:nvSpPr>
        <p:spPr>
          <a:xfrm>
            <a:off x="529937" y="401782"/>
            <a:ext cx="10353675" cy="3695700"/>
          </a:xfrm>
        </p:spPr>
        <p:txBody>
          <a:bodyPr>
            <a:normAutofit fontScale="85000" lnSpcReduction="10000"/>
          </a:bodyPr>
          <a:lstStyle/>
          <a:p>
            <a:pPr algn="just">
              <a:lnSpc>
                <a:spcPct val="150000"/>
              </a:lnSpc>
              <a:spcAft>
                <a:spcPts val="1000"/>
              </a:spcAft>
            </a:pPr>
            <a:r>
              <a:rPr lang="en-US" sz="2100" dirty="0">
                <a:effectLst/>
                <a:ea typeface="Times New Roman" panose="02020603050405020304" pitchFamily="18" charset="0"/>
                <a:cs typeface="Times New Roman" panose="02020603050405020304" pitchFamily="18" charset="0"/>
              </a:rPr>
              <a:t>Overall, it accounts for 1% of the world’s burden of diseases, and the prevalence rate is reported at 0.5–1% . The main symptom of epilepsy is to experience more than one seizure by a patient. It causes a sudden breakdown or unusual activity in the brain that impulses an involuntary alteration in a patient’s </a:t>
            </a:r>
            <a:r>
              <a:rPr lang="en-US" sz="2100" dirty="0" err="1">
                <a:effectLst/>
                <a:ea typeface="Times New Roman" panose="02020603050405020304" pitchFamily="18" charset="0"/>
                <a:cs typeface="Times New Roman" panose="02020603050405020304" pitchFamily="18" charset="0"/>
              </a:rPr>
              <a:t>behaviour</a:t>
            </a:r>
            <a:r>
              <a:rPr lang="en-US" sz="2100" dirty="0">
                <a:effectLst/>
                <a:ea typeface="Times New Roman" panose="02020603050405020304" pitchFamily="18" charset="0"/>
                <a:cs typeface="Times New Roman" panose="02020603050405020304" pitchFamily="18" charset="0"/>
              </a:rPr>
              <a:t>, sensation, and loss of momentary consciousness. </a:t>
            </a:r>
          </a:p>
          <a:p>
            <a:pPr algn="just">
              <a:lnSpc>
                <a:spcPct val="150000"/>
              </a:lnSpc>
              <a:spcAft>
                <a:spcPts val="1000"/>
              </a:spcAft>
            </a:pPr>
            <a:r>
              <a:rPr lang="en-US" sz="2100" dirty="0">
                <a:effectLst/>
                <a:ea typeface="Times New Roman" panose="02020603050405020304" pitchFamily="18" charset="0"/>
                <a:cs typeface="Times New Roman" panose="02020603050405020304" pitchFamily="18" charset="0"/>
              </a:rPr>
              <a:t>Typically, seizures last from seconds to a few minute(s), and can happen at any time without any aura. This leads to serious injuries including fractures, burns, and sometimes death.</a:t>
            </a:r>
            <a:endParaRPr lang="en-IN" sz="2100" dirty="0">
              <a:effectLst/>
              <a:ea typeface="Times New Roman" panose="02020603050405020304" pitchFamily="18" charset="0"/>
              <a:cs typeface="Times New Roman" panose="02020603050405020304" pitchFamily="18" charset="0"/>
            </a:endParaRPr>
          </a:p>
          <a:p>
            <a:pPr>
              <a:lnSpc>
                <a:spcPct val="115000"/>
              </a:lnSpc>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IN" sz="20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2428531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66D2B-F035-9140-DF73-0901B8F9EF6F}"/>
              </a:ext>
            </a:extLst>
          </p:cNvPr>
          <p:cNvSpPr>
            <a:spLocks noGrp="1"/>
          </p:cNvSpPr>
          <p:nvPr>
            <p:ph type="title"/>
          </p:nvPr>
        </p:nvSpPr>
        <p:spPr>
          <a:xfrm>
            <a:off x="913796" y="-259521"/>
            <a:ext cx="10353761" cy="1326321"/>
          </a:xfrm>
        </p:spPr>
        <p:txBody>
          <a:bodyPr/>
          <a:lstStyle/>
          <a:p>
            <a:r>
              <a:rPr lang="en-IN" sz="3200" b="1" dirty="0"/>
              <a:t>MODULES</a:t>
            </a:r>
            <a:endParaRPr lang="en-IN" dirty="0"/>
          </a:p>
        </p:txBody>
      </p:sp>
      <p:sp>
        <p:nvSpPr>
          <p:cNvPr id="3" name="Content Placeholder 2">
            <a:extLst>
              <a:ext uri="{FF2B5EF4-FFF2-40B4-BE49-F238E27FC236}">
                <a16:creationId xmlns:a16="http://schemas.microsoft.com/office/drawing/2014/main" id="{7A83CCB4-FC41-D5FC-9147-DDBB0A06155F}"/>
              </a:ext>
            </a:extLst>
          </p:cNvPr>
          <p:cNvSpPr>
            <a:spLocks noGrp="1"/>
          </p:cNvSpPr>
          <p:nvPr>
            <p:ph idx="1"/>
          </p:nvPr>
        </p:nvSpPr>
        <p:spPr>
          <a:xfrm>
            <a:off x="902800" y="1066800"/>
            <a:ext cx="10353762" cy="3695136"/>
          </a:xfrm>
        </p:spPr>
        <p:txBody>
          <a:bodyPr>
            <a:normAutofit/>
          </a:bodyPr>
          <a:lstStyle/>
          <a:p>
            <a:r>
              <a:rPr lang="en-US" b="1" dirty="0"/>
              <a:t>Data Collection and Preprocessing Module</a:t>
            </a:r>
          </a:p>
          <a:p>
            <a:r>
              <a:rPr lang="en-US" b="1" dirty="0"/>
              <a:t>Feature Extraction Module</a:t>
            </a:r>
          </a:p>
          <a:p>
            <a:r>
              <a:rPr lang="en-US" b="1" dirty="0"/>
              <a:t>Deep Learning Model Module</a:t>
            </a:r>
          </a:p>
          <a:p>
            <a:r>
              <a:rPr lang="en-US" b="1" dirty="0"/>
              <a:t>Seizure Detection and Classification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3267966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85F66-C784-E642-DA62-22C1043C9910}"/>
              </a:ext>
            </a:extLst>
          </p:cNvPr>
          <p:cNvSpPr>
            <a:spLocks noGrp="1"/>
          </p:cNvSpPr>
          <p:nvPr>
            <p:ph type="title"/>
          </p:nvPr>
        </p:nvSpPr>
        <p:spPr>
          <a:xfrm>
            <a:off x="913795" y="152400"/>
            <a:ext cx="10353761" cy="1326321"/>
          </a:xfrm>
        </p:spPr>
        <p:txBody>
          <a:bodyPr>
            <a:normAutofit fontScale="90000"/>
          </a:bodyPr>
          <a:lstStyle/>
          <a:p>
            <a:r>
              <a:rPr lang="en-US" b="1" dirty="0"/>
              <a:t>Data Collection and Preprocessing Module</a:t>
            </a:r>
            <a:br>
              <a:rPr lang="en-US" b="1" dirty="0"/>
            </a:br>
            <a:endParaRPr lang="en-IN" dirty="0"/>
          </a:p>
        </p:txBody>
      </p:sp>
      <p:sp>
        <p:nvSpPr>
          <p:cNvPr id="3" name="Content Placeholder 2">
            <a:extLst>
              <a:ext uri="{FF2B5EF4-FFF2-40B4-BE49-F238E27FC236}">
                <a16:creationId xmlns:a16="http://schemas.microsoft.com/office/drawing/2014/main" id="{237BD04E-AF2C-B86F-7C2E-40A6B6740410}"/>
              </a:ext>
            </a:extLst>
          </p:cNvPr>
          <p:cNvSpPr>
            <a:spLocks noGrp="1"/>
          </p:cNvSpPr>
          <p:nvPr>
            <p:ph idx="1"/>
          </p:nvPr>
        </p:nvSpPr>
        <p:spPr>
          <a:xfrm>
            <a:off x="732385" y="1091046"/>
            <a:ext cx="10727230" cy="5122718"/>
          </a:xfrm>
        </p:spPr>
        <p:txBody>
          <a:bodyPr>
            <a:normAutofit fontScale="92500"/>
          </a:bodyPr>
          <a:lstStyle/>
          <a:p>
            <a:pPr algn="just">
              <a:lnSpc>
                <a:spcPct val="160000"/>
              </a:lnSpc>
              <a:buFont typeface="Arial" panose="020B0604020202020204" pitchFamily="34" charset="0"/>
              <a:buChar char="•"/>
            </a:pPr>
            <a:r>
              <a:rPr lang="en-US" sz="1900" b="1" dirty="0"/>
              <a:t>EEG Signal Acquisition</a:t>
            </a:r>
            <a:r>
              <a:rPr lang="en-US" sz="1900" dirty="0"/>
              <a:t>: The first step in seizure detection is acquiring the data from patients. Electroencephalogram (EEG) is commonly used to capture electrical activity in the brain. This data may come from different devices such as wearables, headbands, or in-hospital EEG systems.</a:t>
            </a:r>
          </a:p>
          <a:p>
            <a:pPr algn="just">
              <a:lnSpc>
                <a:spcPct val="160000"/>
              </a:lnSpc>
              <a:buFont typeface="Arial" panose="020B0604020202020204" pitchFamily="34" charset="0"/>
              <a:buChar char="•"/>
            </a:pPr>
            <a:r>
              <a:rPr lang="en-US" sz="1900" b="1" dirty="0"/>
              <a:t>Signal Filtering</a:t>
            </a:r>
            <a:r>
              <a:rPr lang="en-US" sz="1900" dirty="0"/>
              <a:t>: EEG signals are often noisy due to interference from muscle activity, eye blinks, or movement artifacts. Preprocessing methods like </a:t>
            </a:r>
            <a:r>
              <a:rPr lang="en-US" sz="1900" b="1" dirty="0"/>
              <a:t>bandpass filtering</a:t>
            </a:r>
            <a:r>
              <a:rPr lang="en-US" sz="1900" dirty="0"/>
              <a:t> are used to remove noise and retain relevant frequency bands, such as the theta, alpha, beta, and gamma waves.</a:t>
            </a:r>
          </a:p>
          <a:p>
            <a:pPr algn="just">
              <a:lnSpc>
                <a:spcPct val="160000"/>
              </a:lnSpc>
              <a:buFont typeface="Arial" panose="020B0604020202020204" pitchFamily="34" charset="0"/>
              <a:buChar char="•"/>
            </a:pPr>
            <a:r>
              <a:rPr lang="en-US" sz="1900" b="1" dirty="0"/>
              <a:t>Artifact Removal</a:t>
            </a:r>
            <a:r>
              <a:rPr lang="en-US" sz="1900" dirty="0"/>
              <a:t>: Techniques like </a:t>
            </a:r>
            <a:r>
              <a:rPr lang="en-US" sz="1900" b="1" dirty="0"/>
              <a:t>Independent Component Analysis (ICA)</a:t>
            </a:r>
            <a:r>
              <a:rPr lang="en-US" sz="1900" dirty="0"/>
              <a:t> or </a:t>
            </a:r>
            <a:r>
              <a:rPr lang="en-US" sz="1900" b="1" dirty="0"/>
              <a:t>Wavelet Transform</a:t>
            </a:r>
            <a:r>
              <a:rPr lang="en-US" sz="1900" dirty="0"/>
              <a:t> may be applied to remove non-seizure-related artifacts from the EEG signals, improving the quality of data for model training.</a:t>
            </a:r>
          </a:p>
          <a:p>
            <a:endParaRPr lang="en-IN" dirty="0"/>
          </a:p>
        </p:txBody>
      </p:sp>
    </p:spTree>
    <p:extLst>
      <p:ext uri="{BB962C8B-B14F-4D97-AF65-F5344CB8AC3E}">
        <p14:creationId xmlns:p14="http://schemas.microsoft.com/office/powerpoint/2010/main" val="15300386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B9F72-D928-6824-A965-77380E72FAD5}"/>
              </a:ext>
            </a:extLst>
          </p:cNvPr>
          <p:cNvSpPr>
            <a:spLocks noGrp="1"/>
          </p:cNvSpPr>
          <p:nvPr>
            <p:ph type="title"/>
          </p:nvPr>
        </p:nvSpPr>
        <p:spPr>
          <a:xfrm>
            <a:off x="913796" y="0"/>
            <a:ext cx="10353761" cy="1326321"/>
          </a:xfrm>
        </p:spPr>
        <p:txBody>
          <a:bodyPr/>
          <a:lstStyle/>
          <a:p>
            <a:r>
              <a:rPr lang="en-US" b="1" dirty="0"/>
              <a:t>Feature Extraction Module</a:t>
            </a:r>
            <a:br>
              <a:rPr lang="en-US" b="1" dirty="0"/>
            </a:br>
            <a:endParaRPr lang="en-IN" dirty="0"/>
          </a:p>
        </p:txBody>
      </p:sp>
      <p:sp>
        <p:nvSpPr>
          <p:cNvPr id="3" name="Content Placeholder 2">
            <a:extLst>
              <a:ext uri="{FF2B5EF4-FFF2-40B4-BE49-F238E27FC236}">
                <a16:creationId xmlns:a16="http://schemas.microsoft.com/office/drawing/2014/main" id="{97629E4A-E5CF-C447-9203-4DCEBE2CA16C}"/>
              </a:ext>
            </a:extLst>
          </p:cNvPr>
          <p:cNvSpPr>
            <a:spLocks noGrp="1"/>
          </p:cNvSpPr>
          <p:nvPr>
            <p:ph idx="1"/>
          </p:nvPr>
        </p:nvSpPr>
        <p:spPr>
          <a:xfrm>
            <a:off x="529936" y="893618"/>
            <a:ext cx="10966221" cy="5735782"/>
          </a:xfrm>
        </p:spPr>
        <p:txBody>
          <a:bodyPr>
            <a:normAutofit fontScale="77500" lnSpcReduction="20000"/>
          </a:bodyPr>
          <a:lstStyle/>
          <a:p>
            <a:pPr algn="just">
              <a:lnSpc>
                <a:spcPct val="170000"/>
              </a:lnSpc>
              <a:buFont typeface="Arial" panose="020B0604020202020204" pitchFamily="34" charset="0"/>
              <a:buChar char="•"/>
            </a:pPr>
            <a:r>
              <a:rPr lang="en-US" sz="2300" b="1" dirty="0"/>
              <a:t>Time-domain Features</a:t>
            </a:r>
            <a:r>
              <a:rPr lang="en-US" sz="2300" dirty="0"/>
              <a:t>: These include statistical measures such as mean, variance, skewness, and kurtosis of the EEG signal, which help capture the overall trend and variability in brain activity.</a:t>
            </a:r>
          </a:p>
          <a:p>
            <a:pPr algn="just">
              <a:lnSpc>
                <a:spcPct val="170000"/>
              </a:lnSpc>
              <a:buFont typeface="Arial" panose="020B0604020202020204" pitchFamily="34" charset="0"/>
              <a:buChar char="•"/>
            </a:pPr>
            <a:r>
              <a:rPr lang="en-US" sz="2300" b="1" dirty="0"/>
              <a:t>Frequency-domain Features</a:t>
            </a:r>
            <a:r>
              <a:rPr lang="en-US" sz="2300" dirty="0"/>
              <a:t>: Seizures often cause significant changes in the frequency content of the EEG. Features like </a:t>
            </a:r>
            <a:r>
              <a:rPr lang="en-US" sz="2300" b="1" dirty="0"/>
              <a:t>power spectral density (PSD)</a:t>
            </a:r>
            <a:r>
              <a:rPr lang="en-US" sz="2300" dirty="0"/>
              <a:t> or </a:t>
            </a:r>
            <a:r>
              <a:rPr lang="en-US" sz="2300" b="1" dirty="0"/>
              <a:t>Fourier Transform</a:t>
            </a:r>
            <a:r>
              <a:rPr lang="en-US" sz="2300" dirty="0"/>
              <a:t> can help detect abnormal frequency patterns in the brain's activity.</a:t>
            </a:r>
          </a:p>
          <a:p>
            <a:pPr algn="just">
              <a:lnSpc>
                <a:spcPct val="170000"/>
              </a:lnSpc>
              <a:buFont typeface="Arial" panose="020B0604020202020204" pitchFamily="34" charset="0"/>
              <a:buChar char="•"/>
            </a:pPr>
            <a:r>
              <a:rPr lang="en-US" sz="2300" b="1" dirty="0"/>
              <a:t>Wavelet Transform</a:t>
            </a:r>
            <a:r>
              <a:rPr lang="en-US" sz="2300" dirty="0"/>
              <a:t>: The </a:t>
            </a:r>
            <a:r>
              <a:rPr lang="en-US" sz="2300" b="1" dirty="0"/>
              <a:t>Wavelet Transform</a:t>
            </a:r>
            <a:r>
              <a:rPr lang="en-US" sz="2300" dirty="0"/>
              <a:t> is a powerful technique for analyzing non-stationary signals (like EEG), helping capture both time and frequency information simultaneously. It’s used to decompose the EEG signal into various frequency bands for feature extraction.</a:t>
            </a:r>
          </a:p>
          <a:p>
            <a:pPr algn="just">
              <a:lnSpc>
                <a:spcPct val="170000"/>
              </a:lnSpc>
              <a:buFont typeface="Arial" panose="020B0604020202020204" pitchFamily="34" charset="0"/>
              <a:buChar char="•"/>
            </a:pPr>
            <a:r>
              <a:rPr lang="en-US" sz="2300" b="1" dirty="0"/>
              <a:t>Recurrence Quantification Analysis (RQA)</a:t>
            </a:r>
            <a:r>
              <a:rPr lang="en-US" sz="2300" dirty="0"/>
              <a:t>: RQA measures the complexity and irregularity in the EEG signal and can be used to detect seizures, which are often associated with non-linear patterns in the brain's activity.</a:t>
            </a:r>
          </a:p>
          <a:p>
            <a:endParaRPr lang="en-IN" dirty="0"/>
          </a:p>
        </p:txBody>
      </p:sp>
    </p:spTree>
    <p:extLst>
      <p:ext uri="{BB962C8B-B14F-4D97-AF65-F5344CB8AC3E}">
        <p14:creationId xmlns:p14="http://schemas.microsoft.com/office/powerpoint/2010/main" val="26462904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8B45C-8AE0-E45F-5F4E-090BD974A94F}"/>
              </a:ext>
            </a:extLst>
          </p:cNvPr>
          <p:cNvSpPr>
            <a:spLocks noGrp="1"/>
          </p:cNvSpPr>
          <p:nvPr>
            <p:ph type="title"/>
          </p:nvPr>
        </p:nvSpPr>
        <p:spPr>
          <a:xfrm>
            <a:off x="913795" y="0"/>
            <a:ext cx="10353761" cy="1326321"/>
          </a:xfrm>
        </p:spPr>
        <p:txBody>
          <a:bodyPr/>
          <a:lstStyle/>
          <a:p>
            <a:r>
              <a:rPr lang="en-US" b="1" dirty="0"/>
              <a:t>Deep Learning Model Module</a:t>
            </a:r>
            <a:br>
              <a:rPr lang="en-US" b="1" dirty="0"/>
            </a:br>
            <a:endParaRPr lang="en-IN" dirty="0"/>
          </a:p>
        </p:txBody>
      </p:sp>
      <p:sp>
        <p:nvSpPr>
          <p:cNvPr id="3" name="Content Placeholder 2">
            <a:extLst>
              <a:ext uri="{FF2B5EF4-FFF2-40B4-BE49-F238E27FC236}">
                <a16:creationId xmlns:a16="http://schemas.microsoft.com/office/drawing/2014/main" id="{F4AD0077-EAAE-769F-ED2F-A320A697C43D}"/>
              </a:ext>
            </a:extLst>
          </p:cNvPr>
          <p:cNvSpPr>
            <a:spLocks noGrp="1"/>
          </p:cNvSpPr>
          <p:nvPr>
            <p:ph idx="1"/>
          </p:nvPr>
        </p:nvSpPr>
        <p:spPr>
          <a:xfrm>
            <a:off x="550544" y="955964"/>
            <a:ext cx="10903875" cy="5902036"/>
          </a:xfrm>
        </p:spPr>
        <p:txBody>
          <a:bodyPr>
            <a:normAutofit/>
          </a:bodyPr>
          <a:lstStyle/>
          <a:p>
            <a:pPr algn="just">
              <a:lnSpc>
                <a:spcPct val="170000"/>
              </a:lnSpc>
              <a:buFont typeface="Arial" panose="020B0604020202020204" pitchFamily="34" charset="0"/>
              <a:buChar char="•"/>
            </a:pPr>
            <a:r>
              <a:rPr lang="en-US" sz="1800" b="1" dirty="0"/>
              <a:t>Convolutional Neural Networks (CNNs)</a:t>
            </a:r>
            <a:r>
              <a:rPr lang="en-US" sz="1800" dirty="0"/>
              <a:t>: CNNs are used for automatic feature learning and classification of seizure events in raw EEG data. CNNs excel at spatial feature extraction, which is particularly useful when applied to time-frequency representations of EEG signals (like spectrograms).</a:t>
            </a:r>
          </a:p>
          <a:p>
            <a:pPr algn="just">
              <a:lnSpc>
                <a:spcPct val="170000"/>
              </a:lnSpc>
              <a:buFont typeface="Arial" panose="020B0604020202020204" pitchFamily="34" charset="0"/>
              <a:buChar char="•"/>
            </a:pPr>
            <a:r>
              <a:rPr lang="en-US" sz="1800" b="1" dirty="0"/>
              <a:t>Recurrent Neural Networks (RNNs)</a:t>
            </a:r>
            <a:r>
              <a:rPr lang="en-US" sz="1800" dirty="0"/>
              <a:t>: RNNs, and especially </a:t>
            </a:r>
            <a:r>
              <a:rPr lang="en-US" sz="1800" b="1" dirty="0"/>
              <a:t>Long Short-Term Memory (LSTM)</a:t>
            </a:r>
            <a:r>
              <a:rPr lang="en-US" sz="1800" dirty="0"/>
              <a:t> networks, are suitable for processing sequential data like EEG signals, as they are able to capture temporal dependencies between successive time points. LSTMs are effective for detecting seizures based on patterns over time.</a:t>
            </a:r>
          </a:p>
          <a:p>
            <a:pPr algn="just">
              <a:lnSpc>
                <a:spcPct val="170000"/>
              </a:lnSpc>
              <a:buFont typeface="Arial" panose="020B0604020202020204" pitchFamily="34" charset="0"/>
              <a:buChar char="•"/>
            </a:pPr>
            <a:r>
              <a:rPr lang="en-US" sz="1800" b="1" dirty="0"/>
              <a:t>Hybrid Models</a:t>
            </a:r>
            <a:r>
              <a:rPr lang="en-US" sz="1800" dirty="0"/>
              <a:t>: A combination of CNNs and RNNs can be used for extracting both spatial (from CNNs) and temporal (from RNNs) features from the EEG data. This hybrid approach is commonly used for better performance in detecting seizures.</a:t>
            </a:r>
          </a:p>
          <a:p>
            <a:endParaRPr lang="en-IN" dirty="0"/>
          </a:p>
        </p:txBody>
      </p:sp>
    </p:spTree>
    <p:extLst>
      <p:ext uri="{BB962C8B-B14F-4D97-AF65-F5344CB8AC3E}">
        <p14:creationId xmlns:p14="http://schemas.microsoft.com/office/powerpoint/2010/main" val="3149026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65D0D-3B00-BB2E-D1B2-F453EF4714F4}"/>
              </a:ext>
            </a:extLst>
          </p:cNvPr>
          <p:cNvSpPr>
            <a:spLocks noGrp="1"/>
          </p:cNvSpPr>
          <p:nvPr>
            <p:ph type="title"/>
          </p:nvPr>
        </p:nvSpPr>
        <p:spPr>
          <a:xfrm>
            <a:off x="919119" y="193963"/>
            <a:ext cx="10353761" cy="1326321"/>
          </a:xfrm>
        </p:spPr>
        <p:txBody>
          <a:bodyPr>
            <a:normAutofit fontScale="90000"/>
          </a:bodyPr>
          <a:lstStyle/>
          <a:p>
            <a:r>
              <a:rPr lang="en-US" b="1" dirty="0"/>
              <a:t>Seizure Detection and Classification Module</a:t>
            </a:r>
            <a:br>
              <a:rPr lang="en-US" b="1" dirty="0"/>
            </a:br>
            <a:endParaRPr lang="en-IN" dirty="0"/>
          </a:p>
        </p:txBody>
      </p:sp>
      <p:sp>
        <p:nvSpPr>
          <p:cNvPr id="3" name="Content Placeholder 2">
            <a:extLst>
              <a:ext uri="{FF2B5EF4-FFF2-40B4-BE49-F238E27FC236}">
                <a16:creationId xmlns:a16="http://schemas.microsoft.com/office/drawing/2014/main" id="{78B140F9-5E25-2AFB-CBF7-E11AB9111AB3}"/>
              </a:ext>
            </a:extLst>
          </p:cNvPr>
          <p:cNvSpPr>
            <a:spLocks noGrp="1"/>
          </p:cNvSpPr>
          <p:nvPr>
            <p:ph idx="1"/>
          </p:nvPr>
        </p:nvSpPr>
        <p:spPr>
          <a:xfrm>
            <a:off x="773949" y="1319646"/>
            <a:ext cx="10644102" cy="4897582"/>
          </a:xfrm>
        </p:spPr>
        <p:txBody>
          <a:bodyPr>
            <a:normAutofit/>
          </a:bodyPr>
          <a:lstStyle/>
          <a:p>
            <a:pPr algn="just">
              <a:lnSpc>
                <a:spcPct val="160000"/>
              </a:lnSpc>
              <a:buFont typeface="Arial" panose="020B0604020202020204" pitchFamily="34" charset="0"/>
              <a:buChar char="•"/>
            </a:pPr>
            <a:r>
              <a:rPr lang="en-US" sz="1800" b="1" dirty="0"/>
              <a:t>Classification Algorithms</a:t>
            </a:r>
            <a:r>
              <a:rPr lang="en-US" sz="1800" dirty="0"/>
              <a:t>: After feature extraction, deep learning models classify the EEG signals into seizure and non-seizure events. Models like CNNs, LSTMs, or a combination of both (CNN-LSTM) are typically used for this step.</a:t>
            </a:r>
          </a:p>
          <a:p>
            <a:pPr algn="just">
              <a:lnSpc>
                <a:spcPct val="160000"/>
              </a:lnSpc>
              <a:buFont typeface="Arial" panose="020B0604020202020204" pitchFamily="34" charset="0"/>
              <a:buChar char="•"/>
            </a:pPr>
            <a:r>
              <a:rPr lang="en-US" sz="1800" b="1" dirty="0"/>
              <a:t>Thresholding and Decision Making</a:t>
            </a:r>
            <a:r>
              <a:rPr lang="en-US" sz="1800" dirty="0"/>
              <a:t>: In this step, the output of the deep learning model is analyzed to determine whether a seizure event has occurred. The model's output is compared against a threshold to classify the event. This threshold may be adjusted based on the sensitivity and specificity requirements of the system.</a:t>
            </a:r>
          </a:p>
          <a:p>
            <a:pPr algn="just">
              <a:lnSpc>
                <a:spcPct val="160000"/>
              </a:lnSpc>
              <a:buFont typeface="Arial" panose="020B0604020202020204" pitchFamily="34" charset="0"/>
              <a:buChar char="•"/>
            </a:pPr>
            <a:r>
              <a:rPr lang="en-US" sz="1800" b="1" dirty="0"/>
              <a:t>Ensemble Models</a:t>
            </a:r>
            <a:r>
              <a:rPr lang="en-US" sz="1800" dirty="0"/>
              <a:t>: Some systems combine the predictions of multiple models to enhance detection accuracy. Ensemble methods such as voting, stacking, or boosting can be used to reduce false positives and false negatives in detection.</a:t>
            </a:r>
          </a:p>
          <a:p>
            <a:endParaRPr lang="en-IN" dirty="0"/>
          </a:p>
        </p:txBody>
      </p:sp>
    </p:spTree>
    <p:extLst>
      <p:ext uri="{BB962C8B-B14F-4D97-AF65-F5344CB8AC3E}">
        <p14:creationId xmlns:p14="http://schemas.microsoft.com/office/powerpoint/2010/main" val="3702565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5555D-2BCE-25DC-EB41-84E27927B5DF}"/>
              </a:ext>
            </a:extLst>
          </p:cNvPr>
          <p:cNvSpPr>
            <a:spLocks noGrp="1"/>
          </p:cNvSpPr>
          <p:nvPr>
            <p:ph type="title"/>
          </p:nvPr>
        </p:nvSpPr>
        <p:spPr>
          <a:xfrm>
            <a:off x="1007313" y="-259521"/>
            <a:ext cx="10353761" cy="1326321"/>
          </a:xfrm>
        </p:spPr>
        <p:txBody>
          <a:bodyPr/>
          <a:lstStyle/>
          <a:p>
            <a:r>
              <a:rPr lang="en-IN" sz="3600" b="1" dirty="0"/>
              <a:t>Software Details</a:t>
            </a:r>
            <a:endParaRPr lang="en-IN" dirty="0"/>
          </a:p>
        </p:txBody>
      </p:sp>
      <p:sp>
        <p:nvSpPr>
          <p:cNvPr id="3" name="Content Placeholder 2">
            <a:extLst>
              <a:ext uri="{FF2B5EF4-FFF2-40B4-BE49-F238E27FC236}">
                <a16:creationId xmlns:a16="http://schemas.microsoft.com/office/drawing/2014/main" id="{2BBF09B3-166A-2772-8317-F3ADA2190A72}"/>
              </a:ext>
            </a:extLst>
          </p:cNvPr>
          <p:cNvSpPr>
            <a:spLocks noGrp="1"/>
          </p:cNvSpPr>
          <p:nvPr>
            <p:ph idx="1"/>
          </p:nvPr>
        </p:nvSpPr>
        <p:spPr>
          <a:xfrm>
            <a:off x="1007313" y="810491"/>
            <a:ext cx="10176512" cy="3764973"/>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p>
          <a:p>
            <a:endParaRPr lang="en-IN" dirty="0"/>
          </a:p>
        </p:txBody>
      </p:sp>
    </p:spTree>
    <p:extLst>
      <p:ext uri="{BB962C8B-B14F-4D97-AF65-F5344CB8AC3E}">
        <p14:creationId xmlns:p14="http://schemas.microsoft.com/office/powerpoint/2010/main" val="3405194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1F3A0-832E-238C-1BF6-E121074C26F3}"/>
              </a:ext>
            </a:extLst>
          </p:cNvPr>
          <p:cNvSpPr>
            <a:spLocks noGrp="1"/>
          </p:cNvSpPr>
          <p:nvPr>
            <p:ph type="title"/>
          </p:nvPr>
        </p:nvSpPr>
        <p:spPr>
          <a:xfrm>
            <a:off x="1069658" y="-259521"/>
            <a:ext cx="10353761" cy="1326321"/>
          </a:xfrm>
        </p:spPr>
        <p:txBody>
          <a:bodyPr/>
          <a:lstStyle/>
          <a:p>
            <a:r>
              <a:rPr lang="en-IN" sz="3600" b="1" dirty="0"/>
              <a:t>Front End</a:t>
            </a:r>
            <a:endParaRPr lang="en-IN" dirty="0"/>
          </a:p>
        </p:txBody>
      </p:sp>
      <p:sp>
        <p:nvSpPr>
          <p:cNvPr id="3" name="Content Placeholder 2">
            <a:extLst>
              <a:ext uri="{FF2B5EF4-FFF2-40B4-BE49-F238E27FC236}">
                <a16:creationId xmlns:a16="http://schemas.microsoft.com/office/drawing/2014/main" id="{EA8BEABB-045F-090D-EFDF-125CAE691079}"/>
              </a:ext>
            </a:extLst>
          </p:cNvPr>
          <p:cNvSpPr>
            <a:spLocks noGrp="1"/>
          </p:cNvSpPr>
          <p:nvPr>
            <p:ph idx="1"/>
          </p:nvPr>
        </p:nvSpPr>
        <p:spPr>
          <a:xfrm>
            <a:off x="841489" y="758536"/>
            <a:ext cx="10509021" cy="4232564"/>
          </a:xfrm>
        </p:spPr>
        <p:txBody>
          <a:bodyPr>
            <a:normAutofit fontScale="92500"/>
          </a:bodyPr>
          <a:lstStyle/>
          <a:p>
            <a:pPr algn="just">
              <a:lnSpc>
                <a:spcPct val="150000"/>
              </a:lnSpc>
            </a:pPr>
            <a:r>
              <a:rPr lang="en-US" sz="19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9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893041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B8112-2C35-B9B9-45AC-77DEF92472C8}"/>
              </a:ext>
            </a:extLst>
          </p:cNvPr>
          <p:cNvSpPr>
            <a:spLocks noGrp="1"/>
          </p:cNvSpPr>
          <p:nvPr>
            <p:ph type="title"/>
          </p:nvPr>
        </p:nvSpPr>
        <p:spPr>
          <a:xfrm>
            <a:off x="985926" y="-259521"/>
            <a:ext cx="10353761" cy="1326321"/>
          </a:xfrm>
        </p:spPr>
        <p:txBody>
          <a:bodyPr/>
          <a:lstStyle/>
          <a:p>
            <a:r>
              <a:rPr lang="en-IN" sz="3600" b="1" dirty="0"/>
              <a:t>Database</a:t>
            </a:r>
            <a:endParaRPr lang="en-IN" dirty="0"/>
          </a:p>
        </p:txBody>
      </p:sp>
      <p:sp>
        <p:nvSpPr>
          <p:cNvPr id="3" name="Content Placeholder 2">
            <a:extLst>
              <a:ext uri="{FF2B5EF4-FFF2-40B4-BE49-F238E27FC236}">
                <a16:creationId xmlns:a16="http://schemas.microsoft.com/office/drawing/2014/main" id="{00062CCE-1F81-FE79-9CAC-1A1C991AD4C3}"/>
              </a:ext>
            </a:extLst>
          </p:cNvPr>
          <p:cNvSpPr>
            <a:spLocks noGrp="1"/>
          </p:cNvSpPr>
          <p:nvPr>
            <p:ph idx="1"/>
          </p:nvPr>
        </p:nvSpPr>
        <p:spPr>
          <a:xfrm>
            <a:off x="893012" y="810491"/>
            <a:ext cx="10446675" cy="4170218"/>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83231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B6DF7-6F71-B8D8-E5A0-700382CB172E}"/>
              </a:ext>
            </a:extLst>
          </p:cNvPr>
          <p:cNvSpPr>
            <a:spLocks noGrp="1"/>
          </p:cNvSpPr>
          <p:nvPr>
            <p:ph type="title"/>
          </p:nvPr>
        </p:nvSpPr>
        <p:spPr>
          <a:xfrm>
            <a:off x="1007313" y="-138546"/>
            <a:ext cx="10353761" cy="1326321"/>
          </a:xfrm>
        </p:spPr>
        <p:txBody>
          <a:bodyPr/>
          <a:lstStyle/>
          <a:p>
            <a:r>
              <a:rPr lang="en-IN" sz="3600" b="1" dirty="0"/>
              <a:t>Cloud Web Server</a:t>
            </a:r>
            <a:endParaRPr lang="en-IN" dirty="0"/>
          </a:p>
        </p:txBody>
      </p:sp>
      <p:sp>
        <p:nvSpPr>
          <p:cNvPr id="3" name="Content Placeholder 2">
            <a:extLst>
              <a:ext uri="{FF2B5EF4-FFF2-40B4-BE49-F238E27FC236}">
                <a16:creationId xmlns:a16="http://schemas.microsoft.com/office/drawing/2014/main" id="{4E53610B-4FB1-A37E-8F49-173C2A4A7539}"/>
              </a:ext>
            </a:extLst>
          </p:cNvPr>
          <p:cNvSpPr>
            <a:spLocks noGrp="1"/>
          </p:cNvSpPr>
          <p:nvPr>
            <p:ph idx="1"/>
          </p:nvPr>
        </p:nvSpPr>
        <p:spPr>
          <a:xfrm>
            <a:off x="644235" y="883227"/>
            <a:ext cx="10716839" cy="4731327"/>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7871861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D7796-9455-DD8C-EE2D-C80B848F7F39}"/>
              </a:ext>
            </a:extLst>
          </p:cNvPr>
          <p:cNvSpPr>
            <a:spLocks noGrp="1"/>
          </p:cNvSpPr>
          <p:nvPr>
            <p:ph type="title"/>
          </p:nvPr>
        </p:nvSpPr>
        <p:spPr>
          <a:xfrm>
            <a:off x="799495" y="-259521"/>
            <a:ext cx="10353761" cy="1326321"/>
          </a:xfrm>
        </p:spPr>
        <p:txBody>
          <a:bodyPr/>
          <a:lstStyle/>
          <a:p>
            <a:r>
              <a:rPr lang="en-US" sz="3600" b="1" dirty="0"/>
              <a:t>SOFTWARE REQUIREMENTS:</a:t>
            </a:r>
            <a:endParaRPr lang="en-IN" dirty="0"/>
          </a:p>
        </p:txBody>
      </p:sp>
      <p:sp>
        <p:nvSpPr>
          <p:cNvPr id="3" name="Content Placeholder 2">
            <a:extLst>
              <a:ext uri="{FF2B5EF4-FFF2-40B4-BE49-F238E27FC236}">
                <a16:creationId xmlns:a16="http://schemas.microsoft.com/office/drawing/2014/main" id="{0CEDE4C9-CB23-1450-C857-E4275E13C99B}"/>
              </a:ext>
            </a:extLst>
          </p:cNvPr>
          <p:cNvSpPr>
            <a:spLocks noGrp="1"/>
          </p:cNvSpPr>
          <p:nvPr>
            <p:ph idx="1"/>
          </p:nvPr>
        </p:nvSpPr>
        <p:spPr>
          <a:xfrm>
            <a:off x="919119" y="910936"/>
            <a:ext cx="10353762" cy="3695136"/>
          </a:xfrm>
        </p:spPr>
        <p:txBody>
          <a:bodyPr/>
          <a:lstStyle/>
          <a:p>
            <a:pPr algn="just">
              <a:lnSpc>
                <a:spcPct val="150000"/>
              </a:lnSpc>
            </a:pPr>
            <a:r>
              <a:rPr lang="en-US" dirty="0">
                <a:cs typeface="Times New Roman" pitchFamily="18" charset="0"/>
              </a:rPr>
              <a:t>Operating System	: Windows 10</a:t>
            </a:r>
          </a:p>
          <a:p>
            <a:pPr algn="just">
              <a:lnSpc>
                <a:spcPct val="150000"/>
              </a:lnSpc>
            </a:pPr>
            <a:r>
              <a:rPr lang="en-US" dirty="0">
                <a:cs typeface="Times New Roman" pitchFamily="18" charset="0"/>
              </a:rPr>
              <a:t>Language	               :PYTHON Google </a:t>
            </a:r>
            <a:r>
              <a:rPr lang="en-US" dirty="0" err="1">
                <a:cs typeface="Times New Roman" pitchFamily="18" charset="0"/>
              </a:rPr>
              <a:t>Colab</a:t>
            </a:r>
            <a:endParaRPr lang="en-US" dirty="0">
              <a:cs typeface="Times New Roman" pitchFamily="18" charset="0"/>
            </a:endParaRPr>
          </a:p>
          <a:p>
            <a:endParaRPr lang="en-IN" dirty="0"/>
          </a:p>
        </p:txBody>
      </p:sp>
    </p:spTree>
    <p:extLst>
      <p:ext uri="{BB962C8B-B14F-4D97-AF65-F5344CB8AC3E}">
        <p14:creationId xmlns:p14="http://schemas.microsoft.com/office/powerpoint/2010/main" val="1630197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18E86-46D6-8B03-01E9-421E82462042}"/>
              </a:ext>
            </a:extLst>
          </p:cNvPr>
          <p:cNvSpPr>
            <a:spLocks noGrp="1"/>
          </p:cNvSpPr>
          <p:nvPr>
            <p:ph type="title"/>
          </p:nvPr>
        </p:nvSpPr>
        <p:spPr>
          <a:xfrm>
            <a:off x="913795" y="-259521"/>
            <a:ext cx="10353761" cy="1326321"/>
          </a:xfrm>
        </p:spPr>
        <p:txBody>
          <a:bodyPr/>
          <a:lstStyle/>
          <a:p>
            <a:r>
              <a:rPr lang="en-US" sz="3600" b="1" dirty="0"/>
              <a:t>HARDWARE REQUIREMENTS:</a:t>
            </a:r>
            <a:endParaRPr lang="en-IN" dirty="0"/>
          </a:p>
        </p:txBody>
      </p:sp>
      <p:sp>
        <p:nvSpPr>
          <p:cNvPr id="3" name="Content Placeholder 2">
            <a:extLst>
              <a:ext uri="{FF2B5EF4-FFF2-40B4-BE49-F238E27FC236}">
                <a16:creationId xmlns:a16="http://schemas.microsoft.com/office/drawing/2014/main" id="{C2536A10-8343-6B99-6D76-18B38D768575}"/>
              </a:ext>
            </a:extLst>
          </p:cNvPr>
          <p:cNvSpPr>
            <a:spLocks noGrp="1"/>
          </p:cNvSpPr>
          <p:nvPr>
            <p:ph idx="1"/>
          </p:nvPr>
        </p:nvSpPr>
        <p:spPr>
          <a:xfrm>
            <a:off x="924444" y="921891"/>
            <a:ext cx="10353762" cy="3695136"/>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a:t>
            </a:r>
            <a:r>
              <a:rPr lang="en-US" sz="2000" dirty="0">
                <a:cs typeface="Times New Roman" pitchFamily="18" charset="0"/>
              </a:rPr>
              <a:t>	</a:t>
            </a:r>
          </a:p>
          <a:p>
            <a:endParaRPr lang="en-IN" dirty="0"/>
          </a:p>
        </p:txBody>
      </p:sp>
    </p:spTree>
    <p:extLst>
      <p:ext uri="{BB962C8B-B14F-4D97-AF65-F5344CB8AC3E}">
        <p14:creationId xmlns:p14="http://schemas.microsoft.com/office/powerpoint/2010/main" val="10134299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15D70-D401-92D9-2D54-18588F5EC866}"/>
              </a:ext>
            </a:extLst>
          </p:cNvPr>
          <p:cNvSpPr>
            <a:spLocks noGrp="1"/>
          </p:cNvSpPr>
          <p:nvPr>
            <p:ph type="title"/>
          </p:nvPr>
        </p:nvSpPr>
        <p:spPr>
          <a:xfrm>
            <a:off x="789104" y="-259521"/>
            <a:ext cx="10353761" cy="1326321"/>
          </a:xfrm>
        </p:spPr>
        <p:txBody>
          <a:bodyPr/>
          <a:lstStyle/>
          <a:p>
            <a:r>
              <a:rPr lang="en-US" sz="3600" b="1" dirty="0"/>
              <a:t>CONCLUSION</a:t>
            </a:r>
            <a:endParaRPr lang="en-IN" dirty="0"/>
          </a:p>
        </p:txBody>
      </p:sp>
      <p:sp>
        <p:nvSpPr>
          <p:cNvPr id="3" name="Content Placeholder 2">
            <a:extLst>
              <a:ext uri="{FF2B5EF4-FFF2-40B4-BE49-F238E27FC236}">
                <a16:creationId xmlns:a16="http://schemas.microsoft.com/office/drawing/2014/main" id="{D16A7DC7-20B8-E628-FCF2-30B0E3413CC9}"/>
              </a:ext>
            </a:extLst>
          </p:cNvPr>
          <p:cNvSpPr>
            <a:spLocks noGrp="1"/>
          </p:cNvSpPr>
          <p:nvPr>
            <p:ph idx="1"/>
          </p:nvPr>
        </p:nvSpPr>
        <p:spPr>
          <a:xfrm>
            <a:off x="789104" y="768927"/>
            <a:ext cx="10581756" cy="4426527"/>
          </a:xfrm>
        </p:spPr>
        <p:txBody>
          <a:bodyPr>
            <a:normAutofit/>
          </a:bodyPr>
          <a:lstStyle/>
          <a:p>
            <a:pPr marR="15240" algn="just">
              <a:lnSpc>
                <a:spcPct val="150000"/>
              </a:lnSpc>
              <a:spcAft>
                <a:spcPts val="1000"/>
              </a:spcAft>
            </a:pPr>
            <a:r>
              <a:rPr lang="en-US" sz="1800" dirty="0">
                <a:effectLst/>
                <a:ea typeface="Times New Roman" panose="02020603050405020304" pitchFamily="18" charset="0"/>
                <a:cs typeface="Times New Roman" panose="02020603050405020304" pitchFamily="18" charset="0"/>
              </a:rPr>
              <a:t>In conclusion, this paper proposed a machine learning-based framework in detecting epileptic seizure (ES) events from EEG records. The proposed model successfully extracted insightful features from raw EEG signals based on discrete wavelet transform analysis. DWT also helped remove noises and artifacts found in the original signal, as their presence makes feature extraction very difficult in the subsequent stages.</a:t>
            </a:r>
            <a:endParaRPr lang="en-IN" sz="1800" dirty="0">
              <a:effectLst/>
              <a:ea typeface="Times New Roman" panose="02020603050405020304" pitchFamily="18" charset="0"/>
              <a:cs typeface="Times New Roman" panose="02020603050405020304" pitchFamily="18" charset="0"/>
            </a:endParaRPr>
          </a:p>
          <a:p>
            <a:pPr marR="15240" algn="just">
              <a:lnSpc>
                <a:spcPct val="150000"/>
              </a:lnSpc>
              <a:spcAft>
                <a:spcPts val="1000"/>
              </a:spcAft>
            </a:pPr>
            <a:r>
              <a:rPr lang="en-US" sz="1800" dirty="0">
                <a:effectLst/>
                <a:ea typeface="Times New Roman" panose="02020603050405020304" pitchFamily="18" charset="0"/>
                <a:cs typeface="Times New Roman" panose="02020603050405020304" pitchFamily="18" charset="0"/>
              </a:rPr>
              <a:t>By using feature selection, the dimensionality of the data was significantly reduced by 75% in the first run, and this resulted in a spectacular improvement in terms of performance and computation cost, with about 47% time saved when only the relevant features were used to train the classifiers.</a:t>
            </a:r>
            <a:endParaRPr lang="en-IN" sz="1800" dirty="0">
              <a:effectLst/>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9110875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23</TotalTime>
  <Words>2519</Words>
  <Application>Microsoft Office PowerPoint</Application>
  <PresentationFormat>Widescreen</PresentationFormat>
  <Paragraphs>87</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Bookman Old Style</vt:lpstr>
      <vt:lpstr>Calibri</vt:lpstr>
      <vt:lpstr>Rockwell</vt:lpstr>
      <vt:lpstr>Times New Roman</vt:lpstr>
      <vt:lpstr>Damask</vt:lpstr>
      <vt:lpstr>Epileptic seizure detection using Deep Learning       </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Data Collection and Preprocessing Module </vt:lpstr>
      <vt:lpstr>Feature Extraction Module </vt:lpstr>
      <vt:lpstr>Deep Learning Model Module </vt:lpstr>
      <vt:lpstr>Seizure Detection and Classification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2025-01-08T11:46:47Z</dcterms:created>
  <dcterms:modified xsi:type="dcterms:W3CDTF">2025-01-08T12:10:39Z</dcterms:modified>
</cp:coreProperties>
</file>