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14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3982EB2A-017A-4DF1-88ED-8867F727F4F1}" type="datetimeFigureOut">
              <a:rPr lang="en-IN" smtClean="0"/>
              <a:t>29-12-2024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5944707F-D0EE-4E6B-A6EB-EED00CE7AB41}" type="slidenum">
              <a:rPr lang="en-IN" smtClean="0"/>
              <a:t>‹#›</a:t>
            </a:fld>
            <a:endParaRPr lang="en-IN"/>
          </a:p>
        </p:txBody>
      </p:sp>
    </p:spTree>
    <p:extLst>
      <p:ext uri="{BB962C8B-B14F-4D97-AF65-F5344CB8AC3E}">
        <p14:creationId xmlns:p14="http://schemas.microsoft.com/office/powerpoint/2010/main" val="255234070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982EB2A-017A-4DF1-88ED-8867F727F4F1}"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944707F-D0EE-4E6B-A6EB-EED00CE7AB41}" type="slidenum">
              <a:rPr lang="en-IN" smtClean="0"/>
              <a:t>‹#›</a:t>
            </a:fld>
            <a:endParaRPr lang="en-IN"/>
          </a:p>
        </p:txBody>
      </p:sp>
    </p:spTree>
    <p:extLst>
      <p:ext uri="{BB962C8B-B14F-4D97-AF65-F5344CB8AC3E}">
        <p14:creationId xmlns:p14="http://schemas.microsoft.com/office/powerpoint/2010/main" val="29276479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982EB2A-017A-4DF1-88ED-8867F727F4F1}"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944707F-D0EE-4E6B-A6EB-EED00CE7AB41}" type="slidenum">
              <a:rPr lang="en-IN" smtClean="0"/>
              <a:t>‹#›</a:t>
            </a:fld>
            <a:endParaRPr lang="en-IN"/>
          </a:p>
        </p:txBody>
      </p:sp>
    </p:spTree>
    <p:extLst>
      <p:ext uri="{BB962C8B-B14F-4D97-AF65-F5344CB8AC3E}">
        <p14:creationId xmlns:p14="http://schemas.microsoft.com/office/powerpoint/2010/main" val="15550899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982EB2A-017A-4DF1-88ED-8867F727F4F1}" type="datetimeFigureOut">
              <a:rPr lang="en-IN" smtClean="0"/>
              <a:t>29-12-2024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944707F-D0EE-4E6B-A6EB-EED00CE7AB41}" type="slidenum">
              <a:rPr lang="en-IN" smtClean="0"/>
              <a:t>‹#›</a:t>
            </a:fld>
            <a:endParaRPr lang="en-IN"/>
          </a:p>
        </p:txBody>
      </p:sp>
    </p:spTree>
    <p:extLst>
      <p:ext uri="{BB962C8B-B14F-4D97-AF65-F5344CB8AC3E}">
        <p14:creationId xmlns:p14="http://schemas.microsoft.com/office/powerpoint/2010/main" val="1528305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982EB2A-017A-4DF1-88ED-8867F727F4F1}" type="datetimeFigureOut">
              <a:rPr lang="en-IN" smtClean="0"/>
              <a:t>29-12-2024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944707F-D0EE-4E6B-A6EB-EED00CE7AB41}" type="slidenum">
              <a:rPr lang="en-IN" smtClean="0"/>
              <a:t>‹#›</a:t>
            </a:fld>
            <a:endParaRPr lang="en-IN"/>
          </a:p>
        </p:txBody>
      </p:sp>
    </p:spTree>
    <p:extLst>
      <p:ext uri="{BB962C8B-B14F-4D97-AF65-F5344CB8AC3E}">
        <p14:creationId xmlns:p14="http://schemas.microsoft.com/office/powerpoint/2010/main" val="41656764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982EB2A-017A-4DF1-88ED-8867F727F4F1}" type="datetimeFigureOut">
              <a:rPr lang="en-IN" smtClean="0"/>
              <a:t>29-12-2024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944707F-D0EE-4E6B-A6EB-EED00CE7AB41}" type="slidenum">
              <a:rPr lang="en-IN" smtClean="0"/>
              <a:t>‹#›</a:t>
            </a:fld>
            <a:endParaRPr lang="en-IN"/>
          </a:p>
        </p:txBody>
      </p:sp>
    </p:spTree>
    <p:extLst>
      <p:ext uri="{BB962C8B-B14F-4D97-AF65-F5344CB8AC3E}">
        <p14:creationId xmlns:p14="http://schemas.microsoft.com/office/powerpoint/2010/main" val="10468441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3982EB2A-017A-4DF1-88ED-8867F727F4F1}" type="datetimeFigureOut">
              <a:rPr lang="en-IN" smtClean="0"/>
              <a:t>29-12-2024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5944707F-D0EE-4E6B-A6EB-EED00CE7AB41}" type="slidenum">
              <a:rPr lang="en-IN" smtClean="0"/>
              <a:t>‹#›</a:t>
            </a:fld>
            <a:endParaRPr lang="en-IN"/>
          </a:p>
        </p:txBody>
      </p:sp>
    </p:spTree>
    <p:extLst>
      <p:ext uri="{BB962C8B-B14F-4D97-AF65-F5344CB8AC3E}">
        <p14:creationId xmlns:p14="http://schemas.microsoft.com/office/powerpoint/2010/main" val="1147772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982EB2A-017A-4DF1-88ED-8867F727F4F1}" type="datetimeFigureOut">
              <a:rPr lang="en-IN" smtClean="0"/>
              <a:t>29-12-2024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944707F-D0EE-4E6B-A6EB-EED00CE7AB41}" type="slidenum">
              <a:rPr lang="en-IN" smtClean="0"/>
              <a:t>‹#›</a:t>
            </a:fld>
            <a:endParaRPr lang="en-IN"/>
          </a:p>
        </p:txBody>
      </p:sp>
    </p:spTree>
    <p:extLst>
      <p:ext uri="{BB962C8B-B14F-4D97-AF65-F5344CB8AC3E}">
        <p14:creationId xmlns:p14="http://schemas.microsoft.com/office/powerpoint/2010/main" val="1534741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982EB2A-017A-4DF1-88ED-8867F727F4F1}" type="datetimeFigureOut">
              <a:rPr lang="en-IN" smtClean="0"/>
              <a:t>29-12-2024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944707F-D0EE-4E6B-A6EB-EED00CE7AB41}" type="slidenum">
              <a:rPr lang="en-IN" smtClean="0"/>
              <a:t>‹#›</a:t>
            </a:fld>
            <a:endParaRPr lang="en-IN"/>
          </a:p>
        </p:txBody>
      </p:sp>
    </p:spTree>
    <p:extLst>
      <p:ext uri="{BB962C8B-B14F-4D97-AF65-F5344CB8AC3E}">
        <p14:creationId xmlns:p14="http://schemas.microsoft.com/office/powerpoint/2010/main" val="4144155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982EB2A-017A-4DF1-88ED-8867F727F4F1}" type="datetimeFigureOut">
              <a:rPr lang="en-IN" smtClean="0"/>
              <a:t>29-12-2024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944707F-D0EE-4E6B-A6EB-EED00CE7AB41}" type="slidenum">
              <a:rPr lang="en-IN" smtClean="0"/>
              <a:t>‹#›</a:t>
            </a:fld>
            <a:endParaRPr lang="en-IN"/>
          </a:p>
        </p:txBody>
      </p:sp>
    </p:spTree>
    <p:extLst>
      <p:ext uri="{BB962C8B-B14F-4D97-AF65-F5344CB8AC3E}">
        <p14:creationId xmlns:p14="http://schemas.microsoft.com/office/powerpoint/2010/main" val="42052853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982EB2A-017A-4DF1-88ED-8867F727F4F1}"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944707F-D0EE-4E6B-A6EB-EED00CE7AB41}" type="slidenum">
              <a:rPr lang="en-IN" smtClean="0"/>
              <a:t>‹#›</a:t>
            </a:fld>
            <a:endParaRPr lang="en-IN"/>
          </a:p>
        </p:txBody>
      </p:sp>
    </p:spTree>
    <p:extLst>
      <p:ext uri="{BB962C8B-B14F-4D97-AF65-F5344CB8AC3E}">
        <p14:creationId xmlns:p14="http://schemas.microsoft.com/office/powerpoint/2010/main" val="19162235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982EB2A-017A-4DF1-88ED-8867F727F4F1}"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944707F-D0EE-4E6B-A6EB-EED00CE7AB41}" type="slidenum">
              <a:rPr lang="en-IN" smtClean="0"/>
              <a:t>‹#›</a:t>
            </a:fld>
            <a:endParaRPr lang="en-IN"/>
          </a:p>
        </p:txBody>
      </p:sp>
    </p:spTree>
    <p:extLst>
      <p:ext uri="{BB962C8B-B14F-4D97-AF65-F5344CB8AC3E}">
        <p14:creationId xmlns:p14="http://schemas.microsoft.com/office/powerpoint/2010/main" val="4119826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982EB2A-017A-4DF1-88ED-8867F727F4F1}"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944707F-D0EE-4E6B-A6EB-EED00CE7AB41}" type="slidenum">
              <a:rPr lang="en-IN" smtClean="0"/>
              <a:t>‹#›</a:t>
            </a:fld>
            <a:endParaRPr lang="en-IN"/>
          </a:p>
        </p:txBody>
      </p:sp>
    </p:spTree>
    <p:extLst>
      <p:ext uri="{BB962C8B-B14F-4D97-AF65-F5344CB8AC3E}">
        <p14:creationId xmlns:p14="http://schemas.microsoft.com/office/powerpoint/2010/main" val="15243502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982EB2A-017A-4DF1-88ED-8867F727F4F1}"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944707F-D0EE-4E6B-A6EB-EED00CE7AB41}" type="slidenum">
              <a:rPr lang="en-IN" smtClean="0"/>
              <a:t>‹#›</a:t>
            </a:fld>
            <a:endParaRPr lang="en-IN"/>
          </a:p>
        </p:txBody>
      </p:sp>
    </p:spTree>
    <p:extLst>
      <p:ext uri="{BB962C8B-B14F-4D97-AF65-F5344CB8AC3E}">
        <p14:creationId xmlns:p14="http://schemas.microsoft.com/office/powerpoint/2010/main" val="9206359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982EB2A-017A-4DF1-88ED-8867F727F4F1}"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944707F-D0EE-4E6B-A6EB-EED00CE7AB41}" type="slidenum">
              <a:rPr lang="en-IN" smtClean="0"/>
              <a:t>‹#›</a:t>
            </a:fld>
            <a:endParaRPr lang="en-IN"/>
          </a:p>
        </p:txBody>
      </p:sp>
    </p:spTree>
    <p:extLst>
      <p:ext uri="{BB962C8B-B14F-4D97-AF65-F5344CB8AC3E}">
        <p14:creationId xmlns:p14="http://schemas.microsoft.com/office/powerpoint/2010/main" val="32617525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982EB2A-017A-4DF1-88ED-8867F727F4F1}"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944707F-D0EE-4E6B-A6EB-EED00CE7AB41}" type="slidenum">
              <a:rPr lang="en-IN" smtClean="0"/>
              <a:t>‹#›</a:t>
            </a:fld>
            <a:endParaRPr lang="en-IN"/>
          </a:p>
        </p:txBody>
      </p:sp>
    </p:spTree>
    <p:extLst>
      <p:ext uri="{BB962C8B-B14F-4D97-AF65-F5344CB8AC3E}">
        <p14:creationId xmlns:p14="http://schemas.microsoft.com/office/powerpoint/2010/main" val="17095333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982EB2A-017A-4DF1-88ED-8867F727F4F1}"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944707F-D0EE-4E6B-A6EB-EED00CE7AB41}" type="slidenum">
              <a:rPr lang="en-IN" smtClean="0"/>
              <a:t>‹#›</a:t>
            </a:fld>
            <a:endParaRPr lang="en-IN"/>
          </a:p>
        </p:txBody>
      </p:sp>
    </p:spTree>
    <p:extLst>
      <p:ext uri="{BB962C8B-B14F-4D97-AF65-F5344CB8AC3E}">
        <p14:creationId xmlns:p14="http://schemas.microsoft.com/office/powerpoint/2010/main" val="34706131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982EB2A-017A-4DF1-88ED-8867F727F4F1}" type="datetimeFigureOut">
              <a:rPr lang="en-IN" smtClean="0"/>
              <a:t>29-12-2024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944707F-D0EE-4E6B-A6EB-EED00CE7AB41}" type="slidenum">
              <a:rPr lang="en-IN" smtClean="0"/>
              <a:t>‹#›</a:t>
            </a:fld>
            <a:endParaRPr lang="en-IN"/>
          </a:p>
        </p:txBody>
      </p:sp>
    </p:spTree>
    <p:extLst>
      <p:ext uri="{BB962C8B-B14F-4D97-AF65-F5344CB8AC3E}">
        <p14:creationId xmlns:p14="http://schemas.microsoft.com/office/powerpoint/2010/main" val="3028252312"/>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2E4B829-DF17-06D2-4272-AA6FEEDA7D48}"/>
              </a:ext>
            </a:extLst>
          </p:cNvPr>
          <p:cNvSpPr>
            <a:spLocks noGrp="1"/>
          </p:cNvSpPr>
          <p:nvPr>
            <p:ph type="title"/>
          </p:nvPr>
        </p:nvSpPr>
        <p:spPr>
          <a:xfrm>
            <a:off x="2060575" y="2542309"/>
            <a:ext cx="10131425" cy="1456267"/>
          </a:xfrm>
        </p:spPr>
        <p:txBody>
          <a:bodyPr>
            <a:normAutofit/>
          </a:bodyPr>
          <a:lstStyle/>
          <a:p>
            <a:r>
              <a:rPr lang="en-US" sz="3200" b="1" dirty="0"/>
              <a:t>College Voting System for Leader Election</a:t>
            </a:r>
            <a:endParaRPr lang="en-IN" sz="3200" b="1" dirty="0"/>
          </a:p>
        </p:txBody>
      </p:sp>
    </p:spTree>
    <p:extLst>
      <p:ext uri="{BB962C8B-B14F-4D97-AF65-F5344CB8AC3E}">
        <p14:creationId xmlns:p14="http://schemas.microsoft.com/office/powerpoint/2010/main" val="23034754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DAD58-991E-C0E5-DF53-B7A136CAF3B6}"/>
              </a:ext>
            </a:extLst>
          </p:cNvPr>
          <p:cNvSpPr>
            <a:spLocks noGrp="1"/>
          </p:cNvSpPr>
          <p:nvPr>
            <p:ph type="title"/>
          </p:nvPr>
        </p:nvSpPr>
        <p:spPr>
          <a:xfrm>
            <a:off x="0" y="-389467"/>
            <a:ext cx="10131425" cy="1456267"/>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FE0CB853-BD3E-B275-2A2D-428E5EF3C067}"/>
              </a:ext>
            </a:extLst>
          </p:cNvPr>
          <p:cNvSpPr>
            <a:spLocks noGrp="1"/>
          </p:cNvSpPr>
          <p:nvPr>
            <p:ph idx="1"/>
          </p:nvPr>
        </p:nvSpPr>
        <p:spPr>
          <a:xfrm>
            <a:off x="696193" y="550718"/>
            <a:ext cx="9933708" cy="5216237"/>
          </a:xfrm>
        </p:spPr>
        <p:txBody>
          <a:bodyPr>
            <a:normAutofit/>
          </a:bodyPr>
          <a:lstStyle/>
          <a:p>
            <a:pPr algn="just">
              <a:lnSpc>
                <a:spcPct val="150000"/>
              </a:lnSpc>
            </a:pPr>
            <a:r>
              <a:rPr lang="en-US" dirty="0"/>
              <a:t>The electronic voting system (E-voting System) is a web-based application that enables voters to record safe and confidential votes electronically. This research aims to develop an E-Voting System by exploiting the ‘reCAPTCHA’ security component for a private international college. </a:t>
            </a:r>
          </a:p>
          <a:p>
            <a:pPr algn="just">
              <a:lnSpc>
                <a:spcPct val="150000"/>
              </a:lnSpc>
            </a:pPr>
            <a:r>
              <a:rPr lang="en-US" dirty="0"/>
              <a:t>The Waterfall Model is deemed the most suitable to be used after data was gathered prior to developing the system and it is also considered simple to be employed. </a:t>
            </a:r>
          </a:p>
          <a:p>
            <a:pPr algn="just">
              <a:lnSpc>
                <a:spcPct val="150000"/>
              </a:lnSpc>
            </a:pPr>
            <a:r>
              <a:rPr lang="en-US" dirty="0"/>
              <a:t>The functional testing was conducted with thirty students and results revealed that 63% of the respondents are in agreement that the traditional voting system should be supplanted with electronic voting system, especially to cut down the time in the voting process. </a:t>
            </a:r>
          </a:p>
          <a:p>
            <a:pPr algn="just">
              <a:lnSpc>
                <a:spcPct val="150000"/>
              </a:lnSpc>
            </a:pPr>
            <a:r>
              <a:rPr lang="en-US" dirty="0"/>
              <a:t>Ultimately, the system developed demonstrated that it efficient, reliable and displayed transparency in the </a:t>
            </a:r>
            <a:r>
              <a:rPr lang="en-US" dirty="0" err="1"/>
              <a:t>Evoting</a:t>
            </a:r>
            <a:r>
              <a:rPr lang="en-US" dirty="0"/>
              <a:t> System. </a:t>
            </a:r>
            <a:endParaRPr lang="en-IN" dirty="0"/>
          </a:p>
        </p:txBody>
      </p:sp>
    </p:spTree>
    <p:extLst>
      <p:ext uri="{BB962C8B-B14F-4D97-AF65-F5344CB8AC3E}">
        <p14:creationId xmlns:p14="http://schemas.microsoft.com/office/powerpoint/2010/main" val="12964647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C507F-0573-D365-35EF-3B6E9A2E98ED}"/>
              </a:ext>
            </a:extLst>
          </p:cNvPr>
          <p:cNvSpPr>
            <a:spLocks noGrp="1"/>
          </p:cNvSpPr>
          <p:nvPr>
            <p:ph type="title"/>
          </p:nvPr>
        </p:nvSpPr>
        <p:spPr>
          <a:xfrm>
            <a:off x="41565" y="-107372"/>
            <a:ext cx="10131425" cy="1456267"/>
          </a:xfrm>
        </p:spPr>
        <p:txBody>
          <a:bodyPr/>
          <a:lstStyle/>
          <a:p>
            <a:r>
              <a:rPr lang="en-US"/>
              <a:t>Objective</a:t>
            </a:r>
            <a:endParaRPr lang="en-IN"/>
          </a:p>
        </p:txBody>
      </p:sp>
      <p:sp>
        <p:nvSpPr>
          <p:cNvPr id="3" name="Content Placeholder 2">
            <a:extLst>
              <a:ext uri="{FF2B5EF4-FFF2-40B4-BE49-F238E27FC236}">
                <a16:creationId xmlns:a16="http://schemas.microsoft.com/office/drawing/2014/main" id="{4397E9A1-BB03-252B-9624-24A968A091AE}"/>
              </a:ext>
            </a:extLst>
          </p:cNvPr>
          <p:cNvSpPr>
            <a:spLocks noGrp="1"/>
          </p:cNvSpPr>
          <p:nvPr>
            <p:ph idx="1"/>
          </p:nvPr>
        </p:nvSpPr>
        <p:spPr>
          <a:xfrm>
            <a:off x="955964" y="602673"/>
            <a:ext cx="10131425" cy="5237017"/>
          </a:xfrm>
        </p:spPr>
        <p:txBody>
          <a:bodyPr>
            <a:normAutofit/>
          </a:bodyPr>
          <a:lstStyle/>
          <a:p>
            <a:pPr algn="just">
              <a:lnSpc>
                <a:spcPct val="150000"/>
              </a:lnSpc>
            </a:pPr>
            <a:r>
              <a:rPr lang="en-US" dirty="0"/>
              <a:t>Its primary objective is to engage students in the democratic process, allowing them to participate in selecting their representatives and leaders for various student governing bodies. The system ensures that every eligible student has the opportunity to vote, thereby promoting inclusivity and equal representation.</a:t>
            </a:r>
          </a:p>
          <a:p>
            <a:pPr algn="just">
              <a:lnSpc>
                <a:spcPct val="150000"/>
              </a:lnSpc>
            </a:pPr>
            <a:r>
              <a:rPr lang="en-US" dirty="0"/>
              <a:t> Additionally, the system is designed to be secure, protecting the integrity of the election process by preventing fraud or tampering. Another key objective is to streamline the election process, reducing administrative burden and minimizing errors, making it efficient and user-friendly for both voters and candidates. </a:t>
            </a:r>
          </a:p>
          <a:p>
            <a:pPr algn="just">
              <a:lnSpc>
                <a:spcPct val="150000"/>
              </a:lnSpc>
            </a:pPr>
            <a:r>
              <a:rPr lang="en-US" dirty="0"/>
              <a:t>Ultimately, the goal is to foster a sense of responsibility and active citizenship among students while also ensuring that the leadership chosen truly reflects the will and interests of the student body.</a:t>
            </a:r>
            <a:endParaRPr lang="en-IN" dirty="0"/>
          </a:p>
        </p:txBody>
      </p:sp>
    </p:spTree>
    <p:extLst>
      <p:ext uri="{BB962C8B-B14F-4D97-AF65-F5344CB8AC3E}">
        <p14:creationId xmlns:p14="http://schemas.microsoft.com/office/powerpoint/2010/main" val="6306329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C9AB9-5823-83D5-B460-782D728888F3}"/>
              </a:ext>
            </a:extLst>
          </p:cNvPr>
          <p:cNvSpPr>
            <a:spLocks noGrp="1"/>
          </p:cNvSpPr>
          <p:nvPr>
            <p:ph type="title"/>
          </p:nvPr>
        </p:nvSpPr>
        <p:spPr>
          <a:xfrm>
            <a:off x="41565" y="-232064"/>
            <a:ext cx="10131425" cy="1456267"/>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F6D81541-251A-869B-AB19-1E8E2D3B9912}"/>
              </a:ext>
            </a:extLst>
          </p:cNvPr>
          <p:cNvSpPr>
            <a:spLocks noGrp="1"/>
          </p:cNvSpPr>
          <p:nvPr>
            <p:ph idx="1"/>
          </p:nvPr>
        </p:nvSpPr>
        <p:spPr>
          <a:xfrm>
            <a:off x="1347209" y="613065"/>
            <a:ext cx="9497581" cy="4648200"/>
          </a:xfrm>
        </p:spPr>
        <p:txBody>
          <a:bodyPr/>
          <a:lstStyle/>
          <a:p>
            <a:pPr algn="just">
              <a:lnSpc>
                <a:spcPct val="150000"/>
              </a:lnSpc>
            </a:pPr>
            <a:r>
              <a:rPr lang="en-IN" dirty="0"/>
              <a:t>The present voting system in our institution is done </a:t>
            </a:r>
            <a:r>
              <a:rPr lang="en-IN" dirty="0" err="1"/>
              <a:t>usingforms.It</a:t>
            </a:r>
            <a:r>
              <a:rPr lang="en-IN" dirty="0"/>
              <a:t> is difficult for the voter to change the  Candidate at the time of voting. It is difficult to track the registered voters and the absentee voting.</a:t>
            </a:r>
          </a:p>
          <a:p>
            <a:pPr algn="just">
              <a:lnSpc>
                <a:spcPct val="150000"/>
              </a:lnSpc>
            </a:pPr>
            <a:r>
              <a:rPr lang="en-IN" dirty="0"/>
              <a:t> As all  the operations are done </a:t>
            </a:r>
            <a:r>
              <a:rPr lang="en-IN" dirty="0" err="1"/>
              <a:t>manually,it</a:t>
            </a:r>
            <a:r>
              <a:rPr lang="en-IN" dirty="0"/>
              <a:t> requires huge time for counting and publishing the result. In the present system it is difficult to ensure privacy, security and accuracy.</a:t>
            </a:r>
          </a:p>
          <a:p>
            <a:pPr algn="just">
              <a:lnSpc>
                <a:spcPct val="150000"/>
              </a:lnSpc>
            </a:pPr>
            <a:r>
              <a:rPr lang="en-IN" dirty="0"/>
              <a:t> At the  time of voting, if  a voter makes an incorrect </a:t>
            </a:r>
            <a:r>
              <a:rPr lang="en-IN" dirty="0" err="1"/>
              <a:t>choice,it</a:t>
            </a:r>
            <a:r>
              <a:rPr lang="en-IN" dirty="0"/>
              <a:t> is difficult to correct it. There is no guarantee that  all votes are counted. The process needs massive paper handling and create security problem.</a:t>
            </a:r>
          </a:p>
        </p:txBody>
      </p:sp>
    </p:spTree>
    <p:extLst>
      <p:ext uri="{BB962C8B-B14F-4D97-AF65-F5344CB8AC3E}">
        <p14:creationId xmlns:p14="http://schemas.microsoft.com/office/powerpoint/2010/main" val="10043098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B4C43-8B84-82B8-5722-5D25181E02D1}"/>
              </a:ext>
            </a:extLst>
          </p:cNvPr>
          <p:cNvSpPr>
            <a:spLocks noGrp="1"/>
          </p:cNvSpPr>
          <p:nvPr>
            <p:ph type="title"/>
          </p:nvPr>
        </p:nvSpPr>
        <p:spPr>
          <a:xfrm>
            <a:off x="83128" y="-138545"/>
            <a:ext cx="10131425" cy="1456267"/>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E47A7420-AC90-ADEB-3819-E94465E1E8EC}"/>
              </a:ext>
            </a:extLst>
          </p:cNvPr>
          <p:cNvSpPr>
            <a:spLocks noGrp="1"/>
          </p:cNvSpPr>
          <p:nvPr>
            <p:ph idx="1"/>
          </p:nvPr>
        </p:nvSpPr>
        <p:spPr>
          <a:xfrm>
            <a:off x="978332" y="990600"/>
            <a:ext cx="10235335" cy="4876800"/>
          </a:xfrm>
        </p:spPr>
        <p:txBody>
          <a:bodyPr>
            <a:normAutofit/>
          </a:bodyPr>
          <a:lstStyle/>
          <a:p>
            <a:pPr algn="just">
              <a:lnSpc>
                <a:spcPct val="150000"/>
              </a:lnSpc>
            </a:pPr>
            <a:r>
              <a:rPr lang="en-US" b="1" dirty="0"/>
              <a:t>Voter Fraud</a:t>
            </a:r>
            <a:r>
              <a:rPr lang="en-US" dirty="0"/>
              <a:t>: If the system is not secured properly, there is a risk of fraud where unauthorized individuals can vote or manipulate the results.</a:t>
            </a:r>
          </a:p>
          <a:p>
            <a:pPr algn="just">
              <a:lnSpc>
                <a:spcPct val="150000"/>
              </a:lnSpc>
            </a:pPr>
            <a:r>
              <a:rPr lang="en-US" b="1" dirty="0"/>
              <a:t>System Failure</a:t>
            </a:r>
            <a:r>
              <a:rPr lang="en-US" dirty="0"/>
              <a:t>: A technical malfunction (e.g., server crashes, errors in voting systems) could lead to lost votes or incorrect tallies.</a:t>
            </a:r>
          </a:p>
          <a:p>
            <a:pPr algn="just">
              <a:lnSpc>
                <a:spcPct val="150000"/>
              </a:lnSpc>
            </a:pPr>
            <a:r>
              <a:rPr lang="en-US" b="1" dirty="0"/>
              <a:t>Informed Voting</a:t>
            </a:r>
            <a:r>
              <a:rPr lang="en-US" dirty="0"/>
              <a:t>: Some students may not be well-informed about the candidates, which can lead to uninformed or random voting that does not reflect the collective needs of the student body.</a:t>
            </a:r>
          </a:p>
          <a:p>
            <a:pPr algn="just">
              <a:lnSpc>
                <a:spcPct val="150000"/>
              </a:lnSpc>
            </a:pPr>
            <a:r>
              <a:rPr lang="en-US" b="1" dirty="0"/>
              <a:t>Campaigning Pressure</a:t>
            </a:r>
            <a:r>
              <a:rPr lang="en-US" dirty="0"/>
              <a:t>: In a college setting, there may be excessive campaigning or peer pressure influencing votes, potentially skewing the results.</a:t>
            </a:r>
          </a:p>
          <a:p>
            <a:pPr algn="just">
              <a:lnSpc>
                <a:spcPct val="150000"/>
              </a:lnSpc>
            </a:pPr>
            <a:r>
              <a:rPr lang="en-US" b="1" dirty="0"/>
              <a:t>Lack of Diversity</a:t>
            </a:r>
            <a:r>
              <a:rPr lang="en-US" dirty="0"/>
              <a:t>: The election system may favor certain groups or demographics, resulting in underrepresentation of minorities or marginalized communities.</a:t>
            </a:r>
            <a:endParaRPr lang="en-IN" dirty="0"/>
          </a:p>
        </p:txBody>
      </p:sp>
    </p:spTree>
    <p:extLst>
      <p:ext uri="{BB962C8B-B14F-4D97-AF65-F5344CB8AC3E}">
        <p14:creationId xmlns:p14="http://schemas.microsoft.com/office/powerpoint/2010/main" val="6008011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7D9E4-07FA-6D87-FBC0-C31DA791C844}"/>
              </a:ext>
            </a:extLst>
          </p:cNvPr>
          <p:cNvSpPr>
            <a:spLocks noGrp="1"/>
          </p:cNvSpPr>
          <p:nvPr>
            <p:ph type="title"/>
          </p:nvPr>
        </p:nvSpPr>
        <p:spPr>
          <a:xfrm>
            <a:off x="0" y="-200891"/>
            <a:ext cx="10131425" cy="1456267"/>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5DF18E64-79C8-C15E-6846-C4D1F287626D}"/>
              </a:ext>
            </a:extLst>
          </p:cNvPr>
          <p:cNvSpPr>
            <a:spLocks noGrp="1"/>
          </p:cNvSpPr>
          <p:nvPr>
            <p:ph idx="1"/>
          </p:nvPr>
        </p:nvSpPr>
        <p:spPr>
          <a:xfrm>
            <a:off x="1362796" y="436419"/>
            <a:ext cx="9466408" cy="4783282"/>
          </a:xfrm>
        </p:spPr>
        <p:txBody>
          <a:bodyPr/>
          <a:lstStyle/>
          <a:p>
            <a:pPr algn="just">
              <a:lnSpc>
                <a:spcPct val="150000"/>
              </a:lnSpc>
            </a:pPr>
            <a:r>
              <a:rPr lang="en-IN" dirty="0"/>
              <a:t>The proposed system is designed considering all the drawbacks listed in the existing </a:t>
            </a:r>
            <a:r>
              <a:rPr lang="en-IN" dirty="0" err="1"/>
              <a:t>system.The</a:t>
            </a:r>
            <a:r>
              <a:rPr lang="en-IN" dirty="0"/>
              <a:t> system supports two groups of </a:t>
            </a:r>
            <a:r>
              <a:rPr lang="en-IN" dirty="0" err="1"/>
              <a:t>users,administrator</a:t>
            </a:r>
            <a:r>
              <a:rPr lang="en-IN" dirty="0"/>
              <a:t> and voters. Administrator has the permission to create the contestant database and the voter database. </a:t>
            </a:r>
          </a:p>
          <a:p>
            <a:pPr algn="just">
              <a:lnSpc>
                <a:spcPct val="150000"/>
              </a:lnSpc>
            </a:pPr>
            <a:r>
              <a:rPr lang="en-IN" dirty="0"/>
              <a:t>Based on the </a:t>
            </a:r>
            <a:r>
              <a:rPr lang="en-IN" dirty="0" err="1"/>
              <a:t>configuration,the</a:t>
            </a:r>
            <a:r>
              <a:rPr lang="en-IN" dirty="0"/>
              <a:t> voter can use the  system for polling. The system also maintains the voting status for each and every voter.</a:t>
            </a:r>
          </a:p>
          <a:p>
            <a:pPr algn="just">
              <a:lnSpc>
                <a:spcPct val="150000"/>
              </a:lnSpc>
            </a:pPr>
            <a:r>
              <a:rPr lang="en-IN" dirty="0"/>
              <a:t> Once voting is completed by the user, the system will not allow again voting for that polling. If a voter makes an incorrect </a:t>
            </a:r>
            <a:r>
              <a:rPr lang="en-IN" dirty="0" err="1"/>
              <a:t>choice,the</a:t>
            </a:r>
            <a:r>
              <a:rPr lang="en-IN" dirty="0"/>
              <a:t> system allows correcting </a:t>
            </a:r>
            <a:r>
              <a:rPr lang="en-IN" dirty="0" err="1"/>
              <a:t>it.The</a:t>
            </a:r>
            <a:r>
              <a:rPr lang="en-IN" dirty="0"/>
              <a:t> system can also be configured to announce the results based on timer setting. </a:t>
            </a:r>
          </a:p>
        </p:txBody>
      </p:sp>
    </p:spTree>
    <p:extLst>
      <p:ext uri="{BB962C8B-B14F-4D97-AF65-F5344CB8AC3E}">
        <p14:creationId xmlns:p14="http://schemas.microsoft.com/office/powerpoint/2010/main" val="24477144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719498-E0CB-74D8-A291-19AD3ECCF652}"/>
              </a:ext>
            </a:extLst>
          </p:cNvPr>
          <p:cNvSpPr>
            <a:spLocks noGrp="1"/>
          </p:cNvSpPr>
          <p:nvPr>
            <p:ph type="title"/>
          </p:nvPr>
        </p:nvSpPr>
        <p:spPr>
          <a:xfrm>
            <a:off x="0" y="-190500"/>
            <a:ext cx="10131425" cy="1456267"/>
          </a:xfrm>
        </p:spPr>
        <p:txBody>
          <a:bodyPr/>
          <a:lstStyle/>
          <a:p>
            <a:r>
              <a:rPr lang="en-US" dirty="0"/>
              <a:t>Advantage</a:t>
            </a:r>
            <a:endParaRPr lang="en-IN" dirty="0"/>
          </a:p>
        </p:txBody>
      </p:sp>
      <p:sp>
        <p:nvSpPr>
          <p:cNvPr id="3" name="Content Placeholder 2">
            <a:extLst>
              <a:ext uri="{FF2B5EF4-FFF2-40B4-BE49-F238E27FC236}">
                <a16:creationId xmlns:a16="http://schemas.microsoft.com/office/drawing/2014/main" id="{4CFF2BEE-578A-F85E-9319-5AF2337EB06C}"/>
              </a:ext>
            </a:extLst>
          </p:cNvPr>
          <p:cNvSpPr>
            <a:spLocks noGrp="1"/>
          </p:cNvSpPr>
          <p:nvPr>
            <p:ph idx="1"/>
          </p:nvPr>
        </p:nvSpPr>
        <p:spPr>
          <a:xfrm>
            <a:off x="737754" y="652895"/>
            <a:ext cx="10380517" cy="5249141"/>
          </a:xfrm>
        </p:spPr>
        <p:txBody>
          <a:bodyPr>
            <a:normAutofit/>
          </a:bodyPr>
          <a:lstStyle/>
          <a:p>
            <a:pPr algn="just">
              <a:lnSpc>
                <a:spcPct val="150000"/>
              </a:lnSpc>
            </a:pPr>
            <a:r>
              <a:rPr lang="en-US" b="1" dirty="0"/>
              <a:t>Student Empowerment</a:t>
            </a:r>
            <a:r>
              <a:rPr lang="en-US" dirty="0"/>
              <a:t>: It allows students to have a direct say in choosing their leaders, fostering a sense of responsibility and active participation in the democratic process.</a:t>
            </a:r>
          </a:p>
          <a:p>
            <a:pPr algn="just">
              <a:lnSpc>
                <a:spcPct val="150000"/>
              </a:lnSpc>
            </a:pPr>
            <a:r>
              <a:rPr lang="en-US" b="1" dirty="0"/>
              <a:t>Clear Process</a:t>
            </a:r>
            <a:r>
              <a:rPr lang="en-US" dirty="0"/>
              <a:t>: When implemented correctly, a college voting system can provide a transparent election process, where all voters know how their vote is counted and how the final result is reached.</a:t>
            </a:r>
          </a:p>
          <a:p>
            <a:pPr algn="just">
              <a:lnSpc>
                <a:spcPct val="150000"/>
              </a:lnSpc>
            </a:pPr>
            <a:r>
              <a:rPr lang="en-US" b="1" dirty="0"/>
              <a:t>Equal Voice for All Students</a:t>
            </a:r>
            <a:r>
              <a:rPr lang="en-US" dirty="0"/>
              <a:t>: A voting system ensures that every student has an equal opportunity to participate in the election of their leaders, promoting fairness.</a:t>
            </a:r>
          </a:p>
          <a:p>
            <a:pPr algn="just">
              <a:lnSpc>
                <a:spcPct val="150000"/>
              </a:lnSpc>
            </a:pPr>
            <a:r>
              <a:rPr lang="en-US" b="1" dirty="0"/>
              <a:t>Leaders Are Accountable</a:t>
            </a:r>
            <a:r>
              <a:rPr lang="en-US" dirty="0"/>
              <a:t>: Leaders elected through a voting process are more likely to be accountable to the student body, as they know their position is a direct result of the votes cast by their peers.</a:t>
            </a:r>
          </a:p>
          <a:p>
            <a:pPr algn="just">
              <a:lnSpc>
                <a:spcPct val="150000"/>
              </a:lnSpc>
            </a:pPr>
            <a:r>
              <a:rPr lang="en-US" b="1" dirty="0"/>
              <a:t>Organized Elections</a:t>
            </a:r>
            <a:r>
              <a:rPr lang="en-US" dirty="0"/>
              <a:t>: College elections can be designed to ensure a well-structured process, whether through electronic voting or traditional paper ballots, making sure that the process is fair and efficient.</a:t>
            </a:r>
            <a:endParaRPr lang="en-IN" dirty="0"/>
          </a:p>
        </p:txBody>
      </p:sp>
    </p:spTree>
    <p:extLst>
      <p:ext uri="{BB962C8B-B14F-4D97-AF65-F5344CB8AC3E}">
        <p14:creationId xmlns:p14="http://schemas.microsoft.com/office/powerpoint/2010/main" val="35463177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60775-F5BA-B3B5-4026-B3D34A1BBB58}"/>
              </a:ext>
            </a:extLst>
          </p:cNvPr>
          <p:cNvSpPr>
            <a:spLocks noGrp="1"/>
          </p:cNvSpPr>
          <p:nvPr>
            <p:ph type="title"/>
          </p:nvPr>
        </p:nvSpPr>
        <p:spPr>
          <a:xfrm>
            <a:off x="0" y="-385234"/>
            <a:ext cx="10131425" cy="1456267"/>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C697ADA8-6C88-9CB1-3524-EBEEB821FEB9}"/>
              </a:ext>
            </a:extLst>
          </p:cNvPr>
          <p:cNvSpPr>
            <a:spLocks noGrp="1"/>
          </p:cNvSpPr>
          <p:nvPr>
            <p:ph idx="1"/>
          </p:nvPr>
        </p:nvSpPr>
        <p:spPr>
          <a:xfrm>
            <a:off x="500495" y="696190"/>
            <a:ext cx="11191010" cy="5839692"/>
          </a:xfrm>
        </p:spPr>
        <p:txBody>
          <a:bodyPr>
            <a:normAutofit/>
          </a:bodyPr>
          <a:lstStyle/>
          <a:p>
            <a:pPr algn="just">
              <a:lnSpc>
                <a:spcPct val="160000"/>
              </a:lnSpc>
            </a:pPr>
            <a:r>
              <a:rPr lang="en-US" dirty="0"/>
              <a:t>Election is the utmost leading method for associates to have ability to speak in the leadership and direction of their association. People feel a greater sense of value, authority, and obligation when they are allowed to vote in fair and open elections. </a:t>
            </a:r>
          </a:p>
          <a:p>
            <a:pPr algn="just">
              <a:lnSpc>
                <a:spcPct val="160000"/>
              </a:lnSpc>
            </a:pPr>
            <a:r>
              <a:rPr lang="en-US" dirty="0"/>
              <a:t>Other than that, online voting service allow members of associations, peoples, and other independent organizations by making voting easy and useful [1]. According to Fish S [1], online voting decreases voting costs by controlling manufacture costs. </a:t>
            </a:r>
          </a:p>
          <a:p>
            <a:pPr algn="just">
              <a:lnSpc>
                <a:spcPct val="160000"/>
              </a:lnSpc>
            </a:pPr>
            <a:r>
              <a:rPr lang="en-US" dirty="0"/>
              <a:t>In electronic votes, paper, postage and postal rates are all significantly lower than for traditional methods of polling. Also, employees will save time when electronic polls remove the need to collect ballot packets and tabulate votes manually. Moreover, he claims that there are no rejected, mismarked or null votes for online voting.</a:t>
            </a:r>
          </a:p>
          <a:p>
            <a:pPr algn="just">
              <a:lnSpc>
                <a:spcPct val="160000"/>
              </a:lnSpc>
            </a:pPr>
            <a:r>
              <a:rPr lang="en-US" dirty="0"/>
              <a:t> The figures will be measured automatically, removing the need for manual tabulation and reckoning. Computerized tabulation helps administrators of elections to reveal the outcomes easily. reCAPTCHA has been the most effective and reliable CAPTCHA program in recent years.</a:t>
            </a:r>
            <a:endParaRPr lang="en-IN" dirty="0"/>
          </a:p>
        </p:txBody>
      </p:sp>
    </p:spTree>
    <p:extLst>
      <p:ext uri="{BB962C8B-B14F-4D97-AF65-F5344CB8AC3E}">
        <p14:creationId xmlns:p14="http://schemas.microsoft.com/office/powerpoint/2010/main" val="32424029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5DCB76-20A6-D113-A6BE-4FBA0125EB12}"/>
              </a:ext>
            </a:extLst>
          </p:cNvPr>
          <p:cNvSpPr>
            <a:spLocks noGrp="1"/>
          </p:cNvSpPr>
          <p:nvPr>
            <p:ph idx="4294967295"/>
          </p:nvPr>
        </p:nvSpPr>
        <p:spPr>
          <a:xfrm>
            <a:off x="581891" y="240002"/>
            <a:ext cx="10131425" cy="3649662"/>
          </a:xfrm>
        </p:spPr>
        <p:txBody>
          <a:bodyPr/>
          <a:lstStyle/>
          <a:p>
            <a:pPr algn="just">
              <a:lnSpc>
                <a:spcPct val="150000"/>
              </a:lnSpc>
            </a:pPr>
            <a:r>
              <a:rPr lang="en-US" dirty="0"/>
              <a:t>The main property that distinguishes it from standard text-based CAPTCHAs is the method of creating problems that they are a by-product of digitizing huge quantities of data. </a:t>
            </a:r>
          </a:p>
          <a:p>
            <a:pPr algn="just">
              <a:lnSpc>
                <a:spcPct val="150000"/>
              </a:lnSpc>
            </a:pPr>
            <a:r>
              <a:rPr lang="en-US" dirty="0"/>
              <a:t>Each time the algorithm for optical character recognition (OCR) fails to recognize one word properly, it is considered difficult to digitize and is applied to the reCAPTCHA program after further distortions. It means that the word in question is not audible by robots at once.</a:t>
            </a:r>
          </a:p>
          <a:p>
            <a:pPr algn="just">
              <a:lnSpc>
                <a:spcPct val="150000"/>
              </a:lnSpc>
            </a:pPr>
            <a:r>
              <a:rPr lang="en-US" dirty="0"/>
              <a:t> ReCAPTCHA is used on several of the Internet's most popular sites, including Facebook, Twitter and Craigslist. According to reCAPTCHA, the apps overcome over 200 million tasks every day [2].</a:t>
            </a:r>
            <a:endParaRPr lang="en-IN" dirty="0"/>
          </a:p>
        </p:txBody>
      </p:sp>
    </p:spTree>
    <p:extLst>
      <p:ext uri="{BB962C8B-B14F-4D97-AF65-F5344CB8AC3E}">
        <p14:creationId xmlns:p14="http://schemas.microsoft.com/office/powerpoint/2010/main" val="22925415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B93C4-6877-2148-3146-4CC265B7E6C6}"/>
              </a:ext>
            </a:extLst>
          </p:cNvPr>
          <p:cNvSpPr>
            <a:spLocks noGrp="1"/>
          </p:cNvSpPr>
          <p:nvPr>
            <p:ph type="title"/>
          </p:nvPr>
        </p:nvSpPr>
        <p:spPr>
          <a:xfrm>
            <a:off x="0" y="-190500"/>
            <a:ext cx="10131425" cy="1456267"/>
          </a:xfrm>
        </p:spPr>
        <p:txBody>
          <a:bodyPr/>
          <a:lstStyle/>
          <a:p>
            <a:r>
              <a:rPr lang="en-IN" dirty="0"/>
              <a:t>MODULES</a:t>
            </a:r>
          </a:p>
        </p:txBody>
      </p:sp>
      <p:sp>
        <p:nvSpPr>
          <p:cNvPr id="3" name="Content Placeholder 2">
            <a:extLst>
              <a:ext uri="{FF2B5EF4-FFF2-40B4-BE49-F238E27FC236}">
                <a16:creationId xmlns:a16="http://schemas.microsoft.com/office/drawing/2014/main" id="{1B8513AE-10D6-CDE7-2D1D-79DD3D7A6B93}"/>
              </a:ext>
            </a:extLst>
          </p:cNvPr>
          <p:cNvSpPr>
            <a:spLocks noGrp="1"/>
          </p:cNvSpPr>
          <p:nvPr>
            <p:ph idx="1"/>
          </p:nvPr>
        </p:nvSpPr>
        <p:spPr>
          <a:xfrm>
            <a:off x="1101437" y="1028700"/>
            <a:ext cx="10609408" cy="4201391"/>
          </a:xfrm>
        </p:spPr>
        <p:txBody>
          <a:bodyPr/>
          <a:lstStyle/>
          <a:p>
            <a:pPr algn="just">
              <a:lnSpc>
                <a:spcPct val="150000"/>
              </a:lnSpc>
            </a:pPr>
            <a:r>
              <a:rPr lang="en-US" sz="2400" b="1" dirty="0"/>
              <a:t>Voter Registration Module</a:t>
            </a:r>
          </a:p>
          <a:p>
            <a:pPr algn="just">
              <a:lnSpc>
                <a:spcPct val="150000"/>
              </a:lnSpc>
            </a:pPr>
            <a:r>
              <a:rPr lang="en-IN" sz="2400" b="1" dirty="0"/>
              <a:t>Candidate Registration Module</a:t>
            </a:r>
          </a:p>
          <a:p>
            <a:pPr algn="just">
              <a:lnSpc>
                <a:spcPct val="150000"/>
              </a:lnSpc>
            </a:pPr>
            <a:r>
              <a:rPr lang="en-US" sz="2400" b="1" dirty="0"/>
              <a:t>Election Voting Module</a:t>
            </a:r>
          </a:p>
          <a:p>
            <a:pPr algn="just">
              <a:lnSpc>
                <a:spcPct val="150000"/>
              </a:lnSpc>
            </a:pPr>
            <a:r>
              <a:rPr lang="en-US" sz="2400" b="1" dirty="0"/>
              <a:t>Vote Counting Module</a:t>
            </a:r>
          </a:p>
          <a:p>
            <a:endParaRPr lang="en-US" b="1" dirty="0"/>
          </a:p>
          <a:p>
            <a:endParaRPr lang="en-IN" b="1" dirty="0"/>
          </a:p>
          <a:p>
            <a:endParaRPr lang="en-US" b="1" dirty="0"/>
          </a:p>
          <a:p>
            <a:endParaRPr lang="en-IN" dirty="0"/>
          </a:p>
        </p:txBody>
      </p:sp>
    </p:spTree>
    <p:extLst>
      <p:ext uri="{BB962C8B-B14F-4D97-AF65-F5344CB8AC3E}">
        <p14:creationId xmlns:p14="http://schemas.microsoft.com/office/powerpoint/2010/main" val="17652358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691FEF-0A76-738E-482F-16862D604EBF}"/>
              </a:ext>
            </a:extLst>
          </p:cNvPr>
          <p:cNvSpPr>
            <a:spLocks noGrp="1"/>
          </p:cNvSpPr>
          <p:nvPr>
            <p:ph type="title"/>
          </p:nvPr>
        </p:nvSpPr>
        <p:spPr>
          <a:xfrm>
            <a:off x="51956" y="0"/>
            <a:ext cx="10131425" cy="1456267"/>
          </a:xfrm>
        </p:spPr>
        <p:txBody>
          <a:bodyPr/>
          <a:lstStyle/>
          <a:p>
            <a:r>
              <a:rPr lang="en-US" b="1" dirty="0"/>
              <a:t>Voter Registration Module</a:t>
            </a:r>
            <a:br>
              <a:rPr lang="en-US" b="1" dirty="0"/>
            </a:br>
            <a:endParaRPr lang="en-IN" dirty="0"/>
          </a:p>
        </p:txBody>
      </p:sp>
      <p:sp>
        <p:nvSpPr>
          <p:cNvPr id="3" name="Content Placeholder 2">
            <a:extLst>
              <a:ext uri="{FF2B5EF4-FFF2-40B4-BE49-F238E27FC236}">
                <a16:creationId xmlns:a16="http://schemas.microsoft.com/office/drawing/2014/main" id="{F3054E48-3993-9EA2-05F3-1B713B22F7F2}"/>
              </a:ext>
            </a:extLst>
          </p:cNvPr>
          <p:cNvSpPr>
            <a:spLocks noGrp="1"/>
          </p:cNvSpPr>
          <p:nvPr>
            <p:ph idx="1"/>
          </p:nvPr>
        </p:nvSpPr>
        <p:spPr>
          <a:xfrm>
            <a:off x="1529050" y="571500"/>
            <a:ext cx="9133899" cy="4544291"/>
          </a:xfrm>
        </p:spPr>
        <p:txBody>
          <a:bodyPr/>
          <a:lstStyle/>
          <a:p>
            <a:pPr algn="just">
              <a:lnSpc>
                <a:spcPct val="150000"/>
              </a:lnSpc>
              <a:buFont typeface="Arial" panose="020B0604020202020204" pitchFamily="34" charset="0"/>
              <a:buChar char="•"/>
            </a:pPr>
            <a:r>
              <a:rPr lang="en-US" b="1" dirty="0"/>
              <a:t>Purpose</a:t>
            </a:r>
            <a:r>
              <a:rPr lang="en-US" dirty="0"/>
              <a:t>: This module handles the registration of eligible voters (students) to ensure only authorized individuals can participate in the election.</a:t>
            </a:r>
          </a:p>
          <a:p>
            <a:pPr algn="just">
              <a:lnSpc>
                <a:spcPct val="150000"/>
              </a:lnSpc>
              <a:buFont typeface="Arial" panose="020B0604020202020204" pitchFamily="34" charset="0"/>
              <a:buChar char="•"/>
            </a:pPr>
            <a:r>
              <a:rPr lang="en-US" b="1" dirty="0"/>
              <a:t>Features</a:t>
            </a:r>
            <a:r>
              <a:rPr lang="en-US" dirty="0"/>
              <a:t>:</a:t>
            </a:r>
          </a:p>
          <a:p>
            <a:pPr marL="742950" lvl="1" indent="-285750" algn="just">
              <a:lnSpc>
                <a:spcPct val="150000"/>
              </a:lnSpc>
              <a:buFont typeface="Arial" panose="020B0604020202020204" pitchFamily="34" charset="0"/>
              <a:buChar char="•"/>
            </a:pPr>
            <a:r>
              <a:rPr lang="en-US" sz="1800" dirty="0"/>
              <a:t>Collect and verify student details (ID, email, course, etc.).</a:t>
            </a:r>
          </a:p>
          <a:p>
            <a:pPr marL="742950" lvl="1" indent="-285750" algn="just">
              <a:lnSpc>
                <a:spcPct val="150000"/>
              </a:lnSpc>
              <a:buFont typeface="Arial" panose="020B0604020202020204" pitchFamily="34" charset="0"/>
              <a:buChar char="•"/>
            </a:pPr>
            <a:r>
              <a:rPr lang="en-US" sz="1800" dirty="0"/>
              <a:t>Prevent duplicate registration.</a:t>
            </a:r>
          </a:p>
          <a:p>
            <a:pPr marL="742950" lvl="1" indent="-285750" algn="just">
              <a:lnSpc>
                <a:spcPct val="150000"/>
              </a:lnSpc>
              <a:buFont typeface="Arial" panose="020B0604020202020204" pitchFamily="34" charset="0"/>
              <a:buChar char="•"/>
            </a:pPr>
            <a:r>
              <a:rPr lang="en-US" sz="1800" dirty="0"/>
              <a:t>Ensure students meet eligibility criteria (e.g., enrolled status, age).</a:t>
            </a:r>
          </a:p>
          <a:p>
            <a:endParaRPr lang="en-IN" dirty="0"/>
          </a:p>
        </p:txBody>
      </p:sp>
    </p:spTree>
    <p:extLst>
      <p:ext uri="{BB962C8B-B14F-4D97-AF65-F5344CB8AC3E}">
        <p14:creationId xmlns:p14="http://schemas.microsoft.com/office/powerpoint/2010/main" val="28442222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08925-BC6B-F568-69F2-018D7B5F33F2}"/>
              </a:ext>
            </a:extLst>
          </p:cNvPr>
          <p:cNvSpPr>
            <a:spLocks noGrp="1"/>
          </p:cNvSpPr>
          <p:nvPr>
            <p:ph type="title"/>
          </p:nvPr>
        </p:nvSpPr>
        <p:spPr>
          <a:xfrm>
            <a:off x="124692" y="0"/>
            <a:ext cx="10131425" cy="1456267"/>
          </a:xfrm>
        </p:spPr>
        <p:txBody>
          <a:bodyPr/>
          <a:lstStyle/>
          <a:p>
            <a:r>
              <a:rPr lang="en-IN" b="1" dirty="0"/>
              <a:t>Candidate Registration Module</a:t>
            </a:r>
            <a:br>
              <a:rPr lang="en-IN" b="1" dirty="0"/>
            </a:br>
            <a:endParaRPr lang="en-IN" dirty="0"/>
          </a:p>
        </p:txBody>
      </p:sp>
      <p:sp>
        <p:nvSpPr>
          <p:cNvPr id="3" name="Content Placeholder 2">
            <a:extLst>
              <a:ext uri="{FF2B5EF4-FFF2-40B4-BE49-F238E27FC236}">
                <a16:creationId xmlns:a16="http://schemas.microsoft.com/office/drawing/2014/main" id="{A85999B9-6A38-B1BD-B84B-EA7ACA18F18F}"/>
              </a:ext>
            </a:extLst>
          </p:cNvPr>
          <p:cNvSpPr>
            <a:spLocks noGrp="1"/>
          </p:cNvSpPr>
          <p:nvPr>
            <p:ph idx="1"/>
          </p:nvPr>
        </p:nvSpPr>
        <p:spPr>
          <a:xfrm>
            <a:off x="1215737" y="621531"/>
            <a:ext cx="10214553" cy="4192924"/>
          </a:xfrm>
        </p:spPr>
        <p:txBody>
          <a:bodyPr/>
          <a:lstStyle/>
          <a:p>
            <a:pPr>
              <a:lnSpc>
                <a:spcPct val="150000"/>
              </a:lnSpc>
              <a:buFont typeface="Arial" panose="020B0604020202020204" pitchFamily="34" charset="0"/>
              <a:buChar char="•"/>
            </a:pPr>
            <a:r>
              <a:rPr lang="en-IN" b="1" dirty="0"/>
              <a:t>Purpose</a:t>
            </a:r>
            <a:r>
              <a:rPr lang="en-IN" dirty="0"/>
              <a:t>: Allows students to register as candidates for leadership positions.</a:t>
            </a:r>
          </a:p>
          <a:p>
            <a:pPr>
              <a:lnSpc>
                <a:spcPct val="150000"/>
              </a:lnSpc>
              <a:buFont typeface="Arial" panose="020B0604020202020204" pitchFamily="34" charset="0"/>
              <a:buChar char="•"/>
            </a:pPr>
            <a:r>
              <a:rPr lang="en-IN" b="1" dirty="0"/>
              <a:t>Features</a:t>
            </a:r>
            <a:r>
              <a:rPr lang="en-IN" dirty="0"/>
              <a:t>:</a:t>
            </a:r>
          </a:p>
          <a:p>
            <a:pPr marL="742950" lvl="1" indent="-285750">
              <a:lnSpc>
                <a:spcPct val="150000"/>
              </a:lnSpc>
              <a:buFont typeface="Arial" panose="020B0604020202020204" pitchFamily="34" charset="0"/>
              <a:buChar char="•"/>
            </a:pPr>
            <a:r>
              <a:rPr lang="en-IN" sz="1800" dirty="0"/>
              <a:t>Collect candidate information (name, platform, manifesto, etc.).</a:t>
            </a:r>
          </a:p>
          <a:p>
            <a:pPr marL="742950" lvl="1" indent="-285750">
              <a:lnSpc>
                <a:spcPct val="150000"/>
              </a:lnSpc>
              <a:buFont typeface="Arial" panose="020B0604020202020204" pitchFamily="34" charset="0"/>
              <a:buChar char="•"/>
            </a:pPr>
            <a:r>
              <a:rPr lang="en-IN" sz="1800" dirty="0"/>
              <a:t>Verify eligibility criteria (e.g., minimum GPA, year of study).</a:t>
            </a:r>
          </a:p>
          <a:p>
            <a:pPr marL="742950" lvl="1" indent="-285750">
              <a:lnSpc>
                <a:spcPct val="150000"/>
              </a:lnSpc>
              <a:buFont typeface="Arial" panose="020B0604020202020204" pitchFamily="34" charset="0"/>
              <a:buChar char="•"/>
            </a:pPr>
            <a:r>
              <a:rPr lang="en-IN" sz="1800" dirty="0"/>
              <a:t>Provide a way for candidates to upload election materials (e.g., posters, manifestos).</a:t>
            </a:r>
          </a:p>
          <a:p>
            <a:endParaRPr lang="en-IN" dirty="0"/>
          </a:p>
        </p:txBody>
      </p:sp>
    </p:spTree>
    <p:extLst>
      <p:ext uri="{BB962C8B-B14F-4D97-AF65-F5344CB8AC3E}">
        <p14:creationId xmlns:p14="http://schemas.microsoft.com/office/powerpoint/2010/main" val="38127421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538368-2127-8848-383F-C54A6CA10A78}"/>
              </a:ext>
            </a:extLst>
          </p:cNvPr>
          <p:cNvSpPr>
            <a:spLocks noGrp="1"/>
          </p:cNvSpPr>
          <p:nvPr>
            <p:ph type="title"/>
          </p:nvPr>
        </p:nvSpPr>
        <p:spPr>
          <a:xfrm>
            <a:off x="72738" y="8851"/>
            <a:ext cx="10131425" cy="1456267"/>
          </a:xfrm>
        </p:spPr>
        <p:txBody>
          <a:bodyPr/>
          <a:lstStyle/>
          <a:p>
            <a:r>
              <a:rPr lang="en-US" b="1" dirty="0"/>
              <a:t>Election Voting Module</a:t>
            </a:r>
            <a:br>
              <a:rPr lang="en-US" b="1" dirty="0"/>
            </a:br>
            <a:endParaRPr lang="en-IN" dirty="0"/>
          </a:p>
        </p:txBody>
      </p:sp>
      <p:sp>
        <p:nvSpPr>
          <p:cNvPr id="3" name="Content Placeholder 2">
            <a:extLst>
              <a:ext uri="{FF2B5EF4-FFF2-40B4-BE49-F238E27FC236}">
                <a16:creationId xmlns:a16="http://schemas.microsoft.com/office/drawing/2014/main" id="{F9EB4E46-A91F-8D6C-806B-DF8298CA864A}"/>
              </a:ext>
            </a:extLst>
          </p:cNvPr>
          <p:cNvSpPr>
            <a:spLocks noGrp="1"/>
          </p:cNvSpPr>
          <p:nvPr>
            <p:ph idx="1"/>
          </p:nvPr>
        </p:nvSpPr>
        <p:spPr>
          <a:xfrm>
            <a:off x="1340427" y="1206886"/>
            <a:ext cx="9237518" cy="4185996"/>
          </a:xfrm>
        </p:spPr>
        <p:txBody>
          <a:bodyPr>
            <a:normAutofit/>
          </a:bodyPr>
          <a:lstStyle/>
          <a:p>
            <a:pPr algn="just">
              <a:lnSpc>
                <a:spcPct val="150000"/>
              </a:lnSpc>
              <a:buFont typeface="Arial" panose="020B0604020202020204" pitchFamily="34" charset="0"/>
              <a:buChar char="•"/>
            </a:pPr>
            <a:r>
              <a:rPr lang="en-US" b="1" dirty="0"/>
              <a:t>Purpose</a:t>
            </a:r>
            <a:r>
              <a:rPr lang="en-US" dirty="0"/>
              <a:t>: The core module where students cast their votes.</a:t>
            </a:r>
          </a:p>
          <a:p>
            <a:pPr algn="just">
              <a:lnSpc>
                <a:spcPct val="150000"/>
              </a:lnSpc>
              <a:buFont typeface="Arial" panose="020B0604020202020204" pitchFamily="34" charset="0"/>
              <a:buChar char="•"/>
            </a:pPr>
            <a:r>
              <a:rPr lang="en-US" b="1" dirty="0"/>
              <a:t>Features</a:t>
            </a:r>
            <a:r>
              <a:rPr lang="en-US" dirty="0"/>
              <a:t>:</a:t>
            </a:r>
          </a:p>
          <a:p>
            <a:pPr marL="742950" lvl="1" indent="-285750" algn="just">
              <a:lnSpc>
                <a:spcPct val="150000"/>
              </a:lnSpc>
              <a:buFont typeface="Arial" panose="020B0604020202020204" pitchFamily="34" charset="0"/>
              <a:buChar char="•"/>
            </a:pPr>
            <a:r>
              <a:rPr lang="en-US" sz="1800" dirty="0"/>
              <a:t>Option to vote electronically or via physical ballots.</a:t>
            </a:r>
          </a:p>
          <a:p>
            <a:pPr marL="742950" lvl="1" indent="-285750" algn="just">
              <a:lnSpc>
                <a:spcPct val="150000"/>
              </a:lnSpc>
              <a:buFont typeface="Arial" panose="020B0604020202020204" pitchFamily="34" charset="0"/>
              <a:buChar char="•"/>
            </a:pPr>
            <a:r>
              <a:rPr lang="en-US" sz="1800" dirty="0"/>
              <a:t>Secure authentication process to confirm voter identity (e.g., one-time passwords, biometric verification).</a:t>
            </a:r>
          </a:p>
          <a:p>
            <a:pPr marL="742950" lvl="1" indent="-285750" algn="just">
              <a:lnSpc>
                <a:spcPct val="150000"/>
              </a:lnSpc>
              <a:buFont typeface="Arial" panose="020B0604020202020204" pitchFamily="34" charset="0"/>
              <a:buChar char="•"/>
            </a:pPr>
            <a:r>
              <a:rPr lang="en-US" sz="1800" dirty="0"/>
              <a:t>Allow voters to select one or more candidates based on the election type (e.g., single or multiple selections).</a:t>
            </a:r>
          </a:p>
          <a:p>
            <a:pPr marL="742950" lvl="1" indent="-285750" algn="just">
              <a:lnSpc>
                <a:spcPct val="150000"/>
              </a:lnSpc>
              <a:buFont typeface="Arial" panose="020B0604020202020204" pitchFamily="34" charset="0"/>
              <a:buChar char="•"/>
            </a:pPr>
            <a:r>
              <a:rPr lang="en-US" sz="1800" dirty="0"/>
              <a:t>Display candidate details and manifestos for informed voting.</a:t>
            </a:r>
          </a:p>
          <a:p>
            <a:endParaRPr lang="en-IN" dirty="0"/>
          </a:p>
        </p:txBody>
      </p:sp>
    </p:spTree>
    <p:extLst>
      <p:ext uri="{BB962C8B-B14F-4D97-AF65-F5344CB8AC3E}">
        <p14:creationId xmlns:p14="http://schemas.microsoft.com/office/powerpoint/2010/main" val="20038883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8760F-185C-DBB6-E935-F90E367DA3A4}"/>
              </a:ext>
            </a:extLst>
          </p:cNvPr>
          <p:cNvSpPr>
            <a:spLocks noGrp="1"/>
          </p:cNvSpPr>
          <p:nvPr>
            <p:ph type="title"/>
          </p:nvPr>
        </p:nvSpPr>
        <p:spPr>
          <a:xfrm>
            <a:off x="103910" y="0"/>
            <a:ext cx="10131425" cy="1456267"/>
          </a:xfrm>
        </p:spPr>
        <p:txBody>
          <a:bodyPr/>
          <a:lstStyle/>
          <a:p>
            <a:r>
              <a:rPr lang="en-US" b="1" dirty="0"/>
              <a:t>Vote Counting Module</a:t>
            </a:r>
            <a:br>
              <a:rPr lang="en-US" b="1" dirty="0"/>
            </a:br>
            <a:endParaRPr lang="en-IN" dirty="0"/>
          </a:p>
        </p:txBody>
      </p:sp>
      <p:sp>
        <p:nvSpPr>
          <p:cNvPr id="3" name="Content Placeholder 2">
            <a:extLst>
              <a:ext uri="{FF2B5EF4-FFF2-40B4-BE49-F238E27FC236}">
                <a16:creationId xmlns:a16="http://schemas.microsoft.com/office/drawing/2014/main" id="{A532C39F-DF59-5F9E-2FF9-9AAFEFBFCB6E}"/>
              </a:ext>
            </a:extLst>
          </p:cNvPr>
          <p:cNvSpPr>
            <a:spLocks noGrp="1"/>
          </p:cNvSpPr>
          <p:nvPr>
            <p:ph idx="1"/>
          </p:nvPr>
        </p:nvSpPr>
        <p:spPr>
          <a:xfrm>
            <a:off x="1288474" y="953270"/>
            <a:ext cx="10131425" cy="3649133"/>
          </a:xfrm>
        </p:spPr>
        <p:txBody>
          <a:bodyPr/>
          <a:lstStyle/>
          <a:p>
            <a:pPr algn="just">
              <a:lnSpc>
                <a:spcPct val="150000"/>
              </a:lnSpc>
              <a:buFont typeface="Arial" panose="020B0604020202020204" pitchFamily="34" charset="0"/>
              <a:buChar char="•"/>
            </a:pPr>
            <a:r>
              <a:rPr lang="en-US" b="1" dirty="0"/>
              <a:t>Purpose</a:t>
            </a:r>
            <a:r>
              <a:rPr lang="en-US" dirty="0"/>
              <a:t>: Automatically counts and tallies the votes once the election is closed.</a:t>
            </a:r>
          </a:p>
          <a:p>
            <a:pPr algn="just">
              <a:lnSpc>
                <a:spcPct val="150000"/>
              </a:lnSpc>
              <a:buFont typeface="Arial" panose="020B0604020202020204" pitchFamily="34" charset="0"/>
              <a:buChar char="•"/>
            </a:pPr>
            <a:r>
              <a:rPr lang="en-US" b="1" dirty="0"/>
              <a:t>Features</a:t>
            </a:r>
            <a:r>
              <a:rPr lang="en-US" dirty="0"/>
              <a:t>:</a:t>
            </a:r>
          </a:p>
          <a:p>
            <a:pPr marL="742950" lvl="1" indent="-285750" algn="just">
              <a:lnSpc>
                <a:spcPct val="150000"/>
              </a:lnSpc>
              <a:buFont typeface="Arial" panose="020B0604020202020204" pitchFamily="34" charset="0"/>
              <a:buChar char="•"/>
            </a:pPr>
            <a:r>
              <a:rPr lang="en-US" sz="1800" dirty="0"/>
              <a:t>Automatically process votes and tally results.</a:t>
            </a:r>
          </a:p>
          <a:p>
            <a:pPr marL="742950" lvl="1" indent="-285750" algn="just">
              <a:lnSpc>
                <a:spcPct val="150000"/>
              </a:lnSpc>
              <a:buFont typeface="Arial" panose="020B0604020202020204" pitchFamily="34" charset="0"/>
              <a:buChar char="•"/>
            </a:pPr>
            <a:r>
              <a:rPr lang="en-US" sz="1800" dirty="0"/>
              <a:t>Ensure vote integrity and prevent tampering.</a:t>
            </a:r>
          </a:p>
          <a:p>
            <a:pPr marL="742950" lvl="1" indent="-285750" algn="just">
              <a:lnSpc>
                <a:spcPct val="150000"/>
              </a:lnSpc>
              <a:buFont typeface="Arial" panose="020B0604020202020204" pitchFamily="34" charset="0"/>
              <a:buChar char="•"/>
            </a:pPr>
            <a:r>
              <a:rPr lang="en-US" sz="1800" dirty="0"/>
              <a:t>Handle tie-breaking scenarios if needed (e.g., a runoff election).</a:t>
            </a:r>
          </a:p>
          <a:p>
            <a:endParaRPr lang="en-IN" dirty="0"/>
          </a:p>
        </p:txBody>
      </p:sp>
    </p:spTree>
    <p:extLst>
      <p:ext uri="{BB962C8B-B14F-4D97-AF65-F5344CB8AC3E}">
        <p14:creationId xmlns:p14="http://schemas.microsoft.com/office/powerpoint/2010/main" val="24078248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FED68C-C9B1-95FA-ECA8-A8FCA322DB7F}"/>
              </a:ext>
            </a:extLst>
          </p:cNvPr>
          <p:cNvSpPr>
            <a:spLocks noGrp="1"/>
          </p:cNvSpPr>
          <p:nvPr>
            <p:ph type="title"/>
          </p:nvPr>
        </p:nvSpPr>
        <p:spPr>
          <a:xfrm>
            <a:off x="0" y="-128155"/>
            <a:ext cx="10131425" cy="1456267"/>
          </a:xfrm>
        </p:spPr>
        <p:txBody>
          <a:bodyPr/>
          <a:lstStyle/>
          <a:p>
            <a:r>
              <a:rPr lang="en-IN" dirty="0"/>
              <a:t>Software Details</a:t>
            </a:r>
          </a:p>
        </p:txBody>
      </p:sp>
      <p:sp>
        <p:nvSpPr>
          <p:cNvPr id="3" name="Content Placeholder 2">
            <a:extLst>
              <a:ext uri="{FF2B5EF4-FFF2-40B4-BE49-F238E27FC236}">
                <a16:creationId xmlns:a16="http://schemas.microsoft.com/office/drawing/2014/main" id="{DD93DC88-E9D3-2E32-CB29-F7A4A30C82C6}"/>
              </a:ext>
            </a:extLst>
          </p:cNvPr>
          <p:cNvSpPr>
            <a:spLocks noGrp="1"/>
          </p:cNvSpPr>
          <p:nvPr>
            <p:ph idx="1"/>
          </p:nvPr>
        </p:nvSpPr>
        <p:spPr>
          <a:xfrm>
            <a:off x="987138" y="1037167"/>
            <a:ext cx="9351817" cy="3836170"/>
          </a:xfrm>
        </p:spPr>
        <p:txBody>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1665947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71BBE0-0257-8C24-F766-84ACEC064A30}"/>
              </a:ext>
            </a:extLst>
          </p:cNvPr>
          <p:cNvSpPr>
            <a:spLocks noGrp="1"/>
          </p:cNvSpPr>
          <p:nvPr>
            <p:ph type="title"/>
          </p:nvPr>
        </p:nvSpPr>
        <p:spPr>
          <a:xfrm>
            <a:off x="62346" y="-96982"/>
            <a:ext cx="10131425" cy="1456267"/>
          </a:xfrm>
        </p:spPr>
        <p:txBody>
          <a:bodyPr/>
          <a:lstStyle/>
          <a:p>
            <a:r>
              <a:rPr lang="en-IN" dirty="0"/>
              <a:t>Front End</a:t>
            </a:r>
          </a:p>
        </p:txBody>
      </p:sp>
      <p:sp>
        <p:nvSpPr>
          <p:cNvPr id="3" name="Content Placeholder 2">
            <a:extLst>
              <a:ext uri="{FF2B5EF4-FFF2-40B4-BE49-F238E27FC236}">
                <a16:creationId xmlns:a16="http://schemas.microsoft.com/office/drawing/2014/main" id="{DF963596-5B27-322F-3C60-7C3282B4DB2B}"/>
              </a:ext>
            </a:extLst>
          </p:cNvPr>
          <p:cNvSpPr>
            <a:spLocks noGrp="1"/>
          </p:cNvSpPr>
          <p:nvPr>
            <p:ph idx="1"/>
          </p:nvPr>
        </p:nvSpPr>
        <p:spPr>
          <a:xfrm>
            <a:off x="1070264" y="945574"/>
            <a:ext cx="9736571" cy="4606636"/>
          </a:xfrm>
        </p:spPr>
        <p:txBody>
          <a:bodyPr/>
          <a:lstStyle/>
          <a:p>
            <a:pPr algn="just">
              <a:lnSpc>
                <a:spcPct val="150000"/>
              </a:lnSpc>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7572676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938F7-F6D0-1554-0758-F293B9057324}"/>
              </a:ext>
            </a:extLst>
          </p:cNvPr>
          <p:cNvSpPr>
            <a:spLocks noGrp="1"/>
          </p:cNvSpPr>
          <p:nvPr>
            <p:ph type="title"/>
          </p:nvPr>
        </p:nvSpPr>
        <p:spPr>
          <a:xfrm>
            <a:off x="41565" y="-190500"/>
            <a:ext cx="10131425" cy="1456267"/>
          </a:xfrm>
        </p:spPr>
        <p:txBody>
          <a:bodyPr/>
          <a:lstStyle/>
          <a:p>
            <a:r>
              <a:rPr lang="en-IN" dirty="0"/>
              <a:t>Database</a:t>
            </a:r>
          </a:p>
        </p:txBody>
      </p:sp>
      <p:sp>
        <p:nvSpPr>
          <p:cNvPr id="3" name="Content Placeholder 2">
            <a:extLst>
              <a:ext uri="{FF2B5EF4-FFF2-40B4-BE49-F238E27FC236}">
                <a16:creationId xmlns:a16="http://schemas.microsoft.com/office/drawing/2014/main" id="{836552F9-CC7D-FED9-7BF8-11CA0B6AFF03}"/>
              </a:ext>
            </a:extLst>
          </p:cNvPr>
          <p:cNvSpPr>
            <a:spLocks noGrp="1"/>
          </p:cNvSpPr>
          <p:nvPr>
            <p:ph idx="1"/>
          </p:nvPr>
        </p:nvSpPr>
        <p:spPr>
          <a:xfrm>
            <a:off x="1030288" y="1101436"/>
            <a:ext cx="9630785" cy="3886199"/>
          </a:xfrm>
        </p:spPr>
        <p:txBody>
          <a:bodyPr>
            <a:normAutofit/>
          </a:bodyPr>
          <a:lstStyle/>
          <a:p>
            <a:pPr algn="just">
              <a:lnSpc>
                <a:spcPct val="150000"/>
              </a:lnSpc>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41657572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8E237-CAB4-2795-0FD6-E5C3510804AB}"/>
              </a:ext>
            </a:extLst>
          </p:cNvPr>
          <p:cNvSpPr>
            <a:spLocks noGrp="1"/>
          </p:cNvSpPr>
          <p:nvPr>
            <p:ph type="title"/>
          </p:nvPr>
        </p:nvSpPr>
        <p:spPr>
          <a:xfrm>
            <a:off x="93519" y="-128154"/>
            <a:ext cx="10131425" cy="1456267"/>
          </a:xfrm>
        </p:spPr>
        <p:txBody>
          <a:bodyPr/>
          <a:lstStyle/>
          <a:p>
            <a:r>
              <a:rPr lang="en-IN" dirty="0"/>
              <a:t>Cloud Web Server</a:t>
            </a:r>
          </a:p>
        </p:txBody>
      </p:sp>
      <p:sp>
        <p:nvSpPr>
          <p:cNvPr id="3" name="Content Placeholder 2">
            <a:extLst>
              <a:ext uri="{FF2B5EF4-FFF2-40B4-BE49-F238E27FC236}">
                <a16:creationId xmlns:a16="http://schemas.microsoft.com/office/drawing/2014/main" id="{54DE4873-1FCA-D9DA-B055-D45D2354B271}"/>
              </a:ext>
            </a:extLst>
          </p:cNvPr>
          <p:cNvSpPr>
            <a:spLocks noGrp="1"/>
          </p:cNvSpPr>
          <p:nvPr>
            <p:ph idx="1"/>
          </p:nvPr>
        </p:nvSpPr>
        <p:spPr>
          <a:xfrm>
            <a:off x="988724" y="987137"/>
            <a:ext cx="9672350" cy="4779818"/>
          </a:xfrm>
        </p:spPr>
        <p:txBody>
          <a:bodyPr>
            <a:normAutofit/>
          </a:bodyPr>
          <a:lstStyle/>
          <a:p>
            <a:pPr algn="just">
              <a:lnSpc>
                <a:spcPct val="150000"/>
              </a:lnSpc>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0373111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2AEA4-9072-E507-2DEA-7ED10CBCA5C9}"/>
              </a:ext>
            </a:extLst>
          </p:cNvPr>
          <p:cNvSpPr>
            <a:spLocks noGrp="1"/>
          </p:cNvSpPr>
          <p:nvPr>
            <p:ph type="title"/>
          </p:nvPr>
        </p:nvSpPr>
        <p:spPr>
          <a:xfrm>
            <a:off x="0" y="-117764"/>
            <a:ext cx="10131425" cy="1456267"/>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C511BC83-14A4-05ED-3120-21468F12CB72}"/>
              </a:ext>
            </a:extLst>
          </p:cNvPr>
          <p:cNvSpPr>
            <a:spLocks noGrp="1"/>
          </p:cNvSpPr>
          <p:nvPr>
            <p:ph idx="1"/>
          </p:nvPr>
        </p:nvSpPr>
        <p:spPr>
          <a:xfrm>
            <a:off x="1030287" y="147013"/>
            <a:ext cx="10131425" cy="3649133"/>
          </a:xfrm>
        </p:spPr>
        <p:txBody>
          <a:bodyPr/>
          <a:lstStyle/>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25731795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D8D84-2B70-6A5D-AE82-E6E92A5F6227}"/>
              </a:ext>
            </a:extLst>
          </p:cNvPr>
          <p:cNvSpPr>
            <a:spLocks noGrp="1"/>
          </p:cNvSpPr>
          <p:nvPr>
            <p:ph type="title"/>
          </p:nvPr>
        </p:nvSpPr>
        <p:spPr>
          <a:xfrm>
            <a:off x="0" y="0"/>
            <a:ext cx="10131425" cy="1456267"/>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C64A0947-A8C3-A33F-DF10-125B4766ECFE}"/>
              </a:ext>
            </a:extLst>
          </p:cNvPr>
          <p:cNvSpPr>
            <a:spLocks noGrp="1"/>
          </p:cNvSpPr>
          <p:nvPr>
            <p:ph idx="1"/>
          </p:nvPr>
        </p:nvSpPr>
        <p:spPr>
          <a:xfrm>
            <a:off x="935183" y="884767"/>
            <a:ext cx="10131425" cy="3649133"/>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5660120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24509-AC59-20E6-3299-0C9EEE4E5F10}"/>
              </a:ext>
            </a:extLst>
          </p:cNvPr>
          <p:cNvSpPr>
            <a:spLocks noGrp="1"/>
          </p:cNvSpPr>
          <p:nvPr>
            <p:ph type="title"/>
          </p:nvPr>
        </p:nvSpPr>
        <p:spPr>
          <a:xfrm>
            <a:off x="0" y="-232064"/>
            <a:ext cx="10131425" cy="1456267"/>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F6F2BFDB-B8CD-2ABD-7B30-CE2662FC33CD}"/>
              </a:ext>
            </a:extLst>
          </p:cNvPr>
          <p:cNvSpPr>
            <a:spLocks noGrp="1"/>
          </p:cNvSpPr>
          <p:nvPr>
            <p:ph idx="1"/>
          </p:nvPr>
        </p:nvSpPr>
        <p:spPr>
          <a:xfrm>
            <a:off x="1132899" y="-86592"/>
            <a:ext cx="8998526" cy="4409209"/>
          </a:xfrm>
        </p:spPr>
        <p:txBody>
          <a:bodyPr/>
          <a:lstStyle/>
          <a:p>
            <a:pPr algn="just">
              <a:lnSpc>
                <a:spcPct val="150000"/>
              </a:lnSpc>
            </a:pPr>
            <a:r>
              <a:rPr lang="en-US" dirty="0"/>
              <a:t>This research has shown that the developed electronic voting system will detect either the voters have been vote for the students representative candidate twice using reCAPTCHA.</a:t>
            </a:r>
          </a:p>
          <a:p>
            <a:pPr algn="just">
              <a:lnSpc>
                <a:spcPct val="150000"/>
              </a:lnSpc>
            </a:pPr>
            <a:r>
              <a:rPr lang="en-US" dirty="0"/>
              <a:t> Security is very important in developing E-Voting website. </a:t>
            </a:r>
          </a:p>
          <a:p>
            <a:pPr algn="just">
              <a:lnSpc>
                <a:spcPct val="150000"/>
              </a:lnSpc>
            </a:pPr>
            <a:r>
              <a:rPr lang="en-US" dirty="0"/>
              <a:t>This electronic voting system will give the organizations an opportunity to increase the efficiency, reliability and transparency of an elections.</a:t>
            </a:r>
            <a:endParaRPr lang="en-IN" dirty="0"/>
          </a:p>
        </p:txBody>
      </p:sp>
    </p:spTree>
    <p:extLst>
      <p:ext uri="{BB962C8B-B14F-4D97-AF65-F5344CB8AC3E}">
        <p14:creationId xmlns:p14="http://schemas.microsoft.com/office/powerpoint/2010/main" val="10656693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8926A8-0D13-5EFA-4065-76880F38D6F5}"/>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A35A201F-74D0-4EF3-0FA6-72DE85F6C245}"/>
              </a:ext>
            </a:extLst>
          </p:cNvPr>
          <p:cNvSpPr>
            <a:spLocks noGrp="1"/>
          </p:cNvSpPr>
          <p:nvPr>
            <p:ph idx="1"/>
          </p:nvPr>
        </p:nvSpPr>
        <p:spPr/>
        <p:txBody>
          <a:bodyPr/>
          <a:lstStyle/>
          <a:p>
            <a:endParaRPr lang="en-IN"/>
          </a:p>
        </p:txBody>
      </p:sp>
    </p:spTree>
    <p:extLst>
      <p:ext uri="{BB962C8B-B14F-4D97-AF65-F5344CB8AC3E}">
        <p14:creationId xmlns:p14="http://schemas.microsoft.com/office/powerpoint/2010/main" val="22886591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30E8F-BEED-05D5-3826-B4BA24CA25C1}"/>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FB2EC821-ED94-5FEC-6BDE-423CAC137F82}"/>
              </a:ext>
            </a:extLst>
          </p:cNvPr>
          <p:cNvSpPr>
            <a:spLocks noGrp="1"/>
          </p:cNvSpPr>
          <p:nvPr>
            <p:ph idx="1"/>
          </p:nvPr>
        </p:nvSpPr>
        <p:spPr/>
        <p:txBody>
          <a:bodyPr/>
          <a:lstStyle/>
          <a:p>
            <a:endParaRPr lang="en-IN"/>
          </a:p>
        </p:txBody>
      </p:sp>
    </p:spTree>
    <p:extLst>
      <p:ext uri="{BB962C8B-B14F-4D97-AF65-F5344CB8AC3E}">
        <p14:creationId xmlns:p14="http://schemas.microsoft.com/office/powerpoint/2010/main" val="317898657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3F296A"/>
      </a:dk2>
      <a:lt2>
        <a:srgbClr val="EBEBEB"/>
      </a:lt2>
      <a:accent1>
        <a:srgbClr val="E84574"/>
      </a:accent1>
      <a:accent2>
        <a:srgbClr val="798FF2"/>
      </a:accent2>
      <a:accent3>
        <a:srgbClr val="95C369"/>
      </a:accent3>
      <a:accent4>
        <a:srgbClr val="EE875A"/>
      </a:accent4>
      <a:accent5>
        <a:srgbClr val="C363E8"/>
      </a:accent5>
      <a:accent6>
        <a:srgbClr val="6AADC8"/>
      </a:accent6>
      <a:hlink>
        <a:srgbClr val="FE80C7"/>
      </a:hlink>
      <a:folHlink>
        <a:srgbClr val="FBA3EC"/>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61DDDE80-2DFA-4F2A-B66F-72059846BDAA}"/>
    </a:ext>
  </a:extLst>
</a:theme>
</file>

<file path=docProps/app.xml><?xml version="1.0" encoding="utf-8"?>
<Properties xmlns="http://schemas.openxmlformats.org/officeDocument/2006/extended-properties" xmlns:vt="http://schemas.openxmlformats.org/officeDocument/2006/docPropsVTypes">
  <Template>Celestial</Template>
  <TotalTime>30</TotalTime>
  <Words>1978</Words>
  <Application>Microsoft Office PowerPoint</Application>
  <PresentationFormat>Widescreen</PresentationFormat>
  <Paragraphs>96</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Calibri Light</vt:lpstr>
      <vt:lpstr>Times New Roman</vt:lpstr>
      <vt:lpstr>Celestial</vt:lpstr>
      <vt:lpstr>College Voting System for Leader Election</vt:lpstr>
      <vt:lpstr>Abstract</vt:lpstr>
      <vt:lpstr>Objective</vt:lpstr>
      <vt:lpstr>Existing System</vt:lpstr>
      <vt:lpstr>Disadvantage</vt:lpstr>
      <vt:lpstr>PROPOSED SYSTEM :</vt:lpstr>
      <vt:lpstr>Advantage</vt:lpstr>
      <vt:lpstr>Introduction</vt:lpstr>
      <vt:lpstr>PowerPoint Presentation</vt:lpstr>
      <vt:lpstr>MODULES</vt:lpstr>
      <vt:lpstr>Voter Registration Module </vt:lpstr>
      <vt:lpstr>Candidate Registration Module </vt:lpstr>
      <vt:lpstr>Election Voting Module </vt:lpstr>
      <vt:lpstr>Vote Counting Module </vt:lpstr>
      <vt:lpstr>Software Details</vt:lpstr>
      <vt:lpstr>Front End</vt:lpstr>
      <vt:lpstr>Database</vt:lpstr>
      <vt:lpstr>Cloud Web Server</vt:lpstr>
      <vt:lpstr>SOFTWARE REQUIREMENTS:</vt:lpstr>
      <vt:lpstr>HARDWARE REQUIREMENTS:</vt:lpstr>
      <vt:lpstr>CONCLUSION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2024-12-29T14:00:42Z</dcterms:created>
  <dcterms:modified xsi:type="dcterms:W3CDTF">2024-12-29T14:31:36Z</dcterms:modified>
</cp:coreProperties>
</file>