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8662D90C-1150-48C0-9C19-A3C053174473}" type="datetimeFigureOut">
              <a:rPr lang="en-IN" smtClean="0"/>
              <a:t>04-01-2025</a:t>
            </a:fld>
            <a:endParaRPr lang="en-IN"/>
          </a:p>
        </p:txBody>
      </p:sp>
      <p:sp>
        <p:nvSpPr>
          <p:cNvPr id="5" name="Footer Placeholder 4"/>
          <p:cNvSpPr>
            <a:spLocks noGrp="1"/>
          </p:cNvSpPr>
          <p:nvPr>
            <p:ph type="ftr" sz="quarter" idx="11"/>
          </p:nvPr>
        </p:nvSpPr>
        <p:spPr>
          <a:xfrm>
            <a:off x="3962399" y="5870575"/>
            <a:ext cx="4893958" cy="377825"/>
          </a:xfrm>
        </p:spPr>
        <p:txBody>
          <a:bodyPr/>
          <a:lstStyle/>
          <a:p>
            <a:endParaRPr lang="en-IN"/>
          </a:p>
        </p:txBody>
      </p:sp>
      <p:sp>
        <p:nvSpPr>
          <p:cNvPr id="6" name="Slide Number Placeholder 5"/>
          <p:cNvSpPr>
            <a:spLocks noGrp="1"/>
          </p:cNvSpPr>
          <p:nvPr>
            <p:ph type="sldNum" sz="quarter" idx="12"/>
          </p:nvPr>
        </p:nvSpPr>
        <p:spPr>
          <a:xfrm>
            <a:off x="10608958" y="5870575"/>
            <a:ext cx="551167" cy="377825"/>
          </a:xfrm>
        </p:spPr>
        <p:txBody>
          <a:bodyPr/>
          <a:lstStyle/>
          <a:p>
            <a:fld id="{A8CF25BF-C662-4E50-84FD-0E4ABD20EE6A}" type="slidenum">
              <a:rPr lang="en-IN" smtClean="0"/>
              <a:t>‹#›</a:t>
            </a:fld>
            <a:endParaRPr lang="en-IN"/>
          </a:p>
        </p:txBody>
      </p:sp>
    </p:spTree>
    <p:extLst>
      <p:ext uri="{BB962C8B-B14F-4D97-AF65-F5344CB8AC3E}">
        <p14:creationId xmlns:p14="http://schemas.microsoft.com/office/powerpoint/2010/main" val="3551850063"/>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662D90C-1150-48C0-9C19-A3C053174473}" type="datetimeFigureOut">
              <a:rPr lang="en-IN" smtClean="0"/>
              <a:t>04-01-2025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8CF25BF-C662-4E50-84FD-0E4ABD20EE6A}" type="slidenum">
              <a:rPr lang="en-IN" smtClean="0"/>
              <a:t>‹#›</a:t>
            </a:fld>
            <a:endParaRPr lang="en-IN"/>
          </a:p>
        </p:txBody>
      </p:sp>
    </p:spTree>
    <p:extLst>
      <p:ext uri="{BB962C8B-B14F-4D97-AF65-F5344CB8AC3E}">
        <p14:creationId xmlns:p14="http://schemas.microsoft.com/office/powerpoint/2010/main" val="8105387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US"/>
              <a:t>Click to edit Master title style</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662D90C-1150-48C0-9C19-A3C053174473}" type="datetimeFigureOut">
              <a:rPr lang="en-IN" smtClean="0"/>
              <a:t>04-01-2025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8CF25BF-C662-4E50-84FD-0E4ABD20EE6A}" type="slidenum">
              <a:rPr lang="en-IN" smtClean="0"/>
              <a:t>‹#›</a:t>
            </a:fld>
            <a:endParaRPr lang="en-IN"/>
          </a:p>
        </p:txBody>
      </p:sp>
    </p:spTree>
    <p:extLst>
      <p:ext uri="{BB962C8B-B14F-4D97-AF65-F5344CB8AC3E}">
        <p14:creationId xmlns:p14="http://schemas.microsoft.com/office/powerpoint/2010/main" val="400785353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662D90C-1150-48C0-9C19-A3C053174473}" type="datetimeFigureOut">
              <a:rPr lang="en-IN" smtClean="0"/>
              <a:t>04-01-2025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A8CF25BF-C662-4E50-84FD-0E4ABD20EE6A}" type="slidenum">
              <a:rPr lang="en-IN" smtClean="0"/>
              <a:t>‹#›</a:t>
            </a:fld>
            <a:endParaRPr lang="en-IN"/>
          </a:p>
        </p:txBody>
      </p:sp>
    </p:spTree>
    <p:extLst>
      <p:ext uri="{BB962C8B-B14F-4D97-AF65-F5344CB8AC3E}">
        <p14:creationId xmlns:p14="http://schemas.microsoft.com/office/powerpoint/2010/main" val="6081381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662D90C-1150-48C0-9C19-A3C053174473}" type="datetimeFigureOut">
              <a:rPr lang="en-IN" smtClean="0"/>
              <a:t>04-01-2025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A8CF25BF-C662-4E50-84FD-0E4ABD20EE6A}" type="slidenum">
              <a:rPr lang="en-IN" smtClean="0"/>
              <a:t>‹#›</a:t>
            </a:fld>
            <a:endParaRPr lang="en-IN"/>
          </a:p>
        </p:txBody>
      </p:sp>
    </p:spTree>
    <p:extLst>
      <p:ext uri="{BB962C8B-B14F-4D97-AF65-F5344CB8AC3E}">
        <p14:creationId xmlns:p14="http://schemas.microsoft.com/office/powerpoint/2010/main" val="22799572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662D90C-1150-48C0-9C19-A3C053174473}" type="datetimeFigureOut">
              <a:rPr lang="en-IN" smtClean="0"/>
              <a:t>04-01-2025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A8CF25BF-C662-4E50-84FD-0E4ABD20EE6A}" type="slidenum">
              <a:rPr lang="en-IN" smtClean="0"/>
              <a:t>‹#›</a:t>
            </a:fld>
            <a:endParaRPr lang="en-IN"/>
          </a:p>
        </p:txBody>
      </p:sp>
    </p:spTree>
    <p:extLst>
      <p:ext uri="{BB962C8B-B14F-4D97-AF65-F5344CB8AC3E}">
        <p14:creationId xmlns:p14="http://schemas.microsoft.com/office/powerpoint/2010/main" val="30090999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8662D90C-1150-48C0-9C19-A3C053174473}" type="datetimeFigureOut">
              <a:rPr lang="en-IN" smtClean="0"/>
              <a:t>04-01-2025</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A8CF25BF-C662-4E50-84FD-0E4ABD20EE6A}" type="slidenum">
              <a:rPr lang="en-IN" smtClean="0"/>
              <a:t>‹#›</a:t>
            </a:fld>
            <a:endParaRPr lang="en-IN"/>
          </a:p>
        </p:txBody>
      </p:sp>
    </p:spTree>
    <p:extLst>
      <p:ext uri="{BB962C8B-B14F-4D97-AF65-F5344CB8AC3E}">
        <p14:creationId xmlns:p14="http://schemas.microsoft.com/office/powerpoint/2010/main" val="40981532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662D90C-1150-48C0-9C19-A3C053174473}" type="datetimeFigureOut">
              <a:rPr lang="en-IN" smtClean="0"/>
              <a:t>04-01-2025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A8CF25BF-C662-4E50-84FD-0E4ABD20EE6A}" type="slidenum">
              <a:rPr lang="en-IN" smtClean="0"/>
              <a:t>‹#›</a:t>
            </a:fld>
            <a:endParaRPr lang="en-IN"/>
          </a:p>
        </p:txBody>
      </p:sp>
    </p:spTree>
    <p:extLst>
      <p:ext uri="{BB962C8B-B14F-4D97-AF65-F5344CB8AC3E}">
        <p14:creationId xmlns:p14="http://schemas.microsoft.com/office/powerpoint/2010/main" val="12731868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662D90C-1150-48C0-9C19-A3C053174473}" type="datetimeFigureOut">
              <a:rPr lang="en-IN" smtClean="0"/>
              <a:t>04-01-2025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A8CF25BF-C662-4E50-84FD-0E4ABD20EE6A}" type="slidenum">
              <a:rPr lang="en-IN" smtClean="0"/>
              <a:t>‹#›</a:t>
            </a:fld>
            <a:endParaRPr lang="en-IN"/>
          </a:p>
        </p:txBody>
      </p:sp>
    </p:spTree>
    <p:extLst>
      <p:ext uri="{BB962C8B-B14F-4D97-AF65-F5344CB8AC3E}">
        <p14:creationId xmlns:p14="http://schemas.microsoft.com/office/powerpoint/2010/main" val="8131788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662D90C-1150-48C0-9C19-A3C053174473}" type="datetimeFigureOut">
              <a:rPr lang="en-IN" smtClean="0"/>
              <a:t>04-01-2025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A8CF25BF-C662-4E50-84FD-0E4ABD20EE6A}" type="slidenum">
              <a:rPr lang="en-IN" smtClean="0"/>
              <a:t>‹#›</a:t>
            </a:fld>
            <a:endParaRPr lang="en-IN"/>
          </a:p>
        </p:txBody>
      </p:sp>
    </p:spTree>
    <p:extLst>
      <p:ext uri="{BB962C8B-B14F-4D97-AF65-F5344CB8AC3E}">
        <p14:creationId xmlns:p14="http://schemas.microsoft.com/office/powerpoint/2010/main" val="40846365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662D90C-1150-48C0-9C19-A3C053174473}" type="datetimeFigureOut">
              <a:rPr lang="en-IN" smtClean="0"/>
              <a:t>04-01-2025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8CF25BF-C662-4E50-84FD-0E4ABD20EE6A}" type="slidenum">
              <a:rPr lang="en-IN" smtClean="0"/>
              <a:t>‹#›</a:t>
            </a:fld>
            <a:endParaRPr lang="en-IN"/>
          </a:p>
        </p:txBody>
      </p:sp>
    </p:spTree>
    <p:extLst>
      <p:ext uri="{BB962C8B-B14F-4D97-AF65-F5344CB8AC3E}">
        <p14:creationId xmlns:p14="http://schemas.microsoft.com/office/powerpoint/2010/main" val="26485840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662D90C-1150-48C0-9C19-A3C053174473}" type="datetimeFigureOut">
              <a:rPr lang="en-IN" smtClean="0"/>
              <a:t>04-01-2025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8CF25BF-C662-4E50-84FD-0E4ABD20EE6A}" type="slidenum">
              <a:rPr lang="en-IN" smtClean="0"/>
              <a:t>‹#›</a:t>
            </a:fld>
            <a:endParaRPr lang="en-IN"/>
          </a:p>
        </p:txBody>
      </p:sp>
    </p:spTree>
    <p:extLst>
      <p:ext uri="{BB962C8B-B14F-4D97-AF65-F5344CB8AC3E}">
        <p14:creationId xmlns:p14="http://schemas.microsoft.com/office/powerpoint/2010/main" val="406269401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662D90C-1150-48C0-9C19-A3C053174473}" type="datetimeFigureOut">
              <a:rPr lang="en-IN" smtClean="0"/>
              <a:t>04-01-2025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8CF25BF-C662-4E50-84FD-0E4ABD20EE6A}" type="slidenum">
              <a:rPr lang="en-IN" smtClean="0"/>
              <a:t>‹#›</a:t>
            </a:fld>
            <a:endParaRPr lang="en-IN"/>
          </a:p>
        </p:txBody>
      </p:sp>
    </p:spTree>
    <p:extLst>
      <p:ext uri="{BB962C8B-B14F-4D97-AF65-F5344CB8AC3E}">
        <p14:creationId xmlns:p14="http://schemas.microsoft.com/office/powerpoint/2010/main" val="147960582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662D90C-1150-48C0-9C19-A3C053174473}" type="datetimeFigureOut">
              <a:rPr lang="en-IN" smtClean="0"/>
              <a:t>04-01-2025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8CF25BF-C662-4E50-84FD-0E4ABD20EE6A}" type="slidenum">
              <a:rPr lang="en-IN" smtClean="0"/>
              <a:t>‹#›</a:t>
            </a:fld>
            <a:endParaRPr lang="en-IN"/>
          </a:p>
        </p:txBody>
      </p:sp>
    </p:spTree>
    <p:extLst>
      <p:ext uri="{BB962C8B-B14F-4D97-AF65-F5344CB8AC3E}">
        <p14:creationId xmlns:p14="http://schemas.microsoft.com/office/powerpoint/2010/main" val="382779505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662D90C-1150-48C0-9C19-A3C053174473}" type="datetimeFigureOut">
              <a:rPr lang="en-IN" smtClean="0"/>
              <a:t>04-01-2025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8CF25BF-C662-4E50-84FD-0E4ABD20EE6A}" type="slidenum">
              <a:rPr lang="en-IN" smtClean="0"/>
              <a:t>‹#›</a:t>
            </a:fld>
            <a:endParaRPr lang="en-IN"/>
          </a:p>
        </p:txBody>
      </p:sp>
    </p:spTree>
    <p:extLst>
      <p:ext uri="{BB962C8B-B14F-4D97-AF65-F5344CB8AC3E}">
        <p14:creationId xmlns:p14="http://schemas.microsoft.com/office/powerpoint/2010/main" val="369763332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8" name="Title 1"/>
          <p:cNvSpPr>
            <a:spLocks noGrp="1"/>
          </p:cNvSpPr>
          <p:nvPr>
            <p:ph type="title"/>
          </p:nvPr>
        </p:nvSpPr>
        <p:spPr>
          <a:xfrm>
            <a:off x="685801" y="609600"/>
            <a:ext cx="10131425" cy="1456267"/>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662D90C-1150-48C0-9C19-A3C053174473}" type="datetimeFigureOut">
              <a:rPr lang="en-IN" smtClean="0"/>
              <a:t>04-01-2025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8CF25BF-C662-4E50-84FD-0E4ABD20EE6A}" type="slidenum">
              <a:rPr lang="en-IN" smtClean="0"/>
              <a:t>‹#›</a:t>
            </a:fld>
            <a:endParaRPr lang="en-IN"/>
          </a:p>
        </p:txBody>
      </p:sp>
    </p:spTree>
    <p:extLst>
      <p:ext uri="{BB962C8B-B14F-4D97-AF65-F5344CB8AC3E}">
        <p14:creationId xmlns:p14="http://schemas.microsoft.com/office/powerpoint/2010/main" val="12177228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662D90C-1150-48C0-9C19-A3C053174473}" type="datetimeFigureOut">
              <a:rPr lang="en-IN" smtClean="0"/>
              <a:t>04-01-2025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8CF25BF-C662-4E50-84FD-0E4ABD20EE6A}" type="slidenum">
              <a:rPr lang="en-IN" smtClean="0"/>
              <a:t>‹#›</a:t>
            </a:fld>
            <a:endParaRPr lang="en-IN"/>
          </a:p>
        </p:txBody>
      </p:sp>
    </p:spTree>
    <p:extLst>
      <p:ext uri="{BB962C8B-B14F-4D97-AF65-F5344CB8AC3E}">
        <p14:creationId xmlns:p14="http://schemas.microsoft.com/office/powerpoint/2010/main" val="27570845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8662D90C-1150-48C0-9C19-A3C053174473}" type="datetimeFigureOut">
              <a:rPr lang="en-IN" smtClean="0"/>
              <a:t>04-01-2025</a:t>
            </a:fld>
            <a:endParaRPr lang="en-IN"/>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IN"/>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A8CF25BF-C662-4E50-84FD-0E4ABD20EE6A}" type="slidenum">
              <a:rPr lang="en-IN" smtClean="0"/>
              <a:t>‹#›</a:t>
            </a:fld>
            <a:endParaRPr lang="en-IN"/>
          </a:p>
        </p:txBody>
      </p:sp>
    </p:spTree>
    <p:extLst>
      <p:ext uri="{BB962C8B-B14F-4D97-AF65-F5344CB8AC3E}">
        <p14:creationId xmlns:p14="http://schemas.microsoft.com/office/powerpoint/2010/main" val="1109066371"/>
      </p:ext>
    </p:extLst>
  </p:cSld>
  <p:clrMap bg1="dk1" tx1="lt1" bg2="dk2" tx2="lt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 id="2147483695"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9001D99-D1DC-05E5-FDFA-B1D9E24919FD}"/>
              </a:ext>
            </a:extLst>
          </p:cNvPr>
          <p:cNvSpPr>
            <a:spLocks noGrp="1"/>
          </p:cNvSpPr>
          <p:nvPr>
            <p:ph type="title"/>
          </p:nvPr>
        </p:nvSpPr>
        <p:spPr>
          <a:xfrm>
            <a:off x="1030287" y="2500744"/>
            <a:ext cx="10131425" cy="1456267"/>
          </a:xfrm>
        </p:spPr>
        <p:txBody>
          <a:bodyPr>
            <a:normAutofit/>
          </a:bodyPr>
          <a:lstStyle/>
          <a:p>
            <a:pPr algn="ctr"/>
            <a:r>
              <a:rPr lang="en-IN" sz="2800" b="1" dirty="0"/>
              <a:t>College Student Results Management System Web App</a:t>
            </a:r>
          </a:p>
        </p:txBody>
      </p:sp>
    </p:spTree>
    <p:extLst>
      <p:ext uri="{BB962C8B-B14F-4D97-AF65-F5344CB8AC3E}">
        <p14:creationId xmlns:p14="http://schemas.microsoft.com/office/powerpoint/2010/main" val="16456096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2A9886-A8A4-2301-36DA-A09352548248}"/>
              </a:ext>
            </a:extLst>
          </p:cNvPr>
          <p:cNvSpPr>
            <a:spLocks noGrp="1"/>
          </p:cNvSpPr>
          <p:nvPr>
            <p:ph type="title"/>
          </p:nvPr>
        </p:nvSpPr>
        <p:spPr>
          <a:xfrm>
            <a:off x="1" y="-389467"/>
            <a:ext cx="10131425" cy="1456267"/>
          </a:xfrm>
        </p:spPr>
        <p:txBody>
          <a:bodyPr/>
          <a:lstStyle/>
          <a:p>
            <a:r>
              <a:rPr lang="en-US" b="1" dirty="0"/>
              <a:t>Abstract</a:t>
            </a:r>
            <a:endParaRPr lang="en-IN" dirty="0"/>
          </a:p>
        </p:txBody>
      </p:sp>
      <p:sp>
        <p:nvSpPr>
          <p:cNvPr id="3" name="Content Placeholder 2">
            <a:extLst>
              <a:ext uri="{FF2B5EF4-FFF2-40B4-BE49-F238E27FC236}">
                <a16:creationId xmlns:a16="http://schemas.microsoft.com/office/drawing/2014/main" id="{B41026CD-4843-A2F4-7517-720B051C7320}"/>
              </a:ext>
            </a:extLst>
          </p:cNvPr>
          <p:cNvSpPr>
            <a:spLocks noGrp="1"/>
          </p:cNvSpPr>
          <p:nvPr>
            <p:ph idx="1"/>
          </p:nvPr>
        </p:nvSpPr>
        <p:spPr>
          <a:xfrm>
            <a:off x="590405" y="838200"/>
            <a:ext cx="11011189" cy="5365173"/>
          </a:xfrm>
        </p:spPr>
        <p:txBody>
          <a:bodyPr>
            <a:noAutofit/>
          </a:bodyPr>
          <a:lstStyle/>
          <a:p>
            <a:pPr algn="just">
              <a:lnSpc>
                <a:spcPct val="150000"/>
              </a:lnSpc>
            </a:pPr>
            <a:r>
              <a:rPr lang="en-US" dirty="0"/>
              <a:t>The technological development and impact of computers and internet on our lives that has been verified over time affected various sectors of activity. And almost every task today is being run through computers. </a:t>
            </a:r>
          </a:p>
          <a:p>
            <a:pPr algn="just">
              <a:lnSpc>
                <a:spcPct val="150000"/>
              </a:lnSpc>
            </a:pPr>
            <a:r>
              <a:rPr lang="en-US" dirty="0"/>
              <a:t>Getting information and quickly turning it into a product that consumers want is the essential key to staying in business and all of this is done nowadays using computers and applications or information systems. And the education system is undeniably the backbone of the society, it focusses at preparing the young talents for the future.</a:t>
            </a:r>
          </a:p>
          <a:p>
            <a:pPr algn="just">
              <a:lnSpc>
                <a:spcPct val="150000"/>
              </a:lnSpc>
            </a:pPr>
            <a:r>
              <a:rPr lang="en-US" dirty="0"/>
              <a:t> However, currently the process of students’ result management and declaration at the Catholic University of Mozambique, is performed manually with extensive human intervention, the students’ results are generated through a spreadsheet application and then printed on a paper, attached to a wall for declaration and then stored. </a:t>
            </a:r>
          </a:p>
          <a:p>
            <a:pPr algn="just">
              <a:lnSpc>
                <a:spcPct val="150000"/>
              </a:lnSpc>
            </a:pPr>
            <a:r>
              <a:rPr lang="en-US" dirty="0"/>
              <a:t>The current research aims at creating a </a:t>
            </a:r>
            <a:r>
              <a:rPr lang="en-US" dirty="0" err="1"/>
              <a:t>webbased</a:t>
            </a:r>
            <a:r>
              <a:rPr lang="en-US" dirty="0"/>
              <a:t> student result management system, reducing time, effort and improving security. </a:t>
            </a:r>
          </a:p>
        </p:txBody>
      </p:sp>
    </p:spTree>
    <p:extLst>
      <p:ext uri="{BB962C8B-B14F-4D97-AF65-F5344CB8AC3E}">
        <p14:creationId xmlns:p14="http://schemas.microsoft.com/office/powerpoint/2010/main" val="13106390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591AB52-A0B7-B108-7632-6227956F9C44}"/>
              </a:ext>
            </a:extLst>
          </p:cNvPr>
          <p:cNvSpPr>
            <a:spLocks noGrp="1"/>
          </p:cNvSpPr>
          <p:nvPr>
            <p:ph idx="4294967295"/>
          </p:nvPr>
        </p:nvSpPr>
        <p:spPr>
          <a:xfrm>
            <a:off x="477982" y="-220662"/>
            <a:ext cx="10131425" cy="3649662"/>
          </a:xfrm>
        </p:spPr>
        <p:txBody>
          <a:bodyPr/>
          <a:lstStyle/>
          <a:p>
            <a:pPr algn="just">
              <a:lnSpc>
                <a:spcPct val="150000"/>
              </a:lnSpc>
            </a:pPr>
            <a:r>
              <a:rPr lang="en-US" dirty="0"/>
              <a:t>The methodology adopted for the elaboration of the research is based on qualitative study. The research results in the development of a multi-user system, based on web technology with MVC (Model-View-Controller) architectural pattern and developed using Java programming language with Apache Tomcat Server and MySQL Database Management System support.</a:t>
            </a:r>
            <a:endParaRPr lang="en-IN" dirty="0"/>
          </a:p>
          <a:p>
            <a:endParaRPr lang="en-IN" dirty="0"/>
          </a:p>
        </p:txBody>
      </p:sp>
    </p:spTree>
    <p:extLst>
      <p:ext uri="{BB962C8B-B14F-4D97-AF65-F5344CB8AC3E}">
        <p14:creationId xmlns:p14="http://schemas.microsoft.com/office/powerpoint/2010/main" val="16676250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ED3B7F-D65F-FE99-7568-3B4A4628BBA9}"/>
              </a:ext>
            </a:extLst>
          </p:cNvPr>
          <p:cNvSpPr>
            <a:spLocks noGrp="1"/>
          </p:cNvSpPr>
          <p:nvPr>
            <p:ph type="title"/>
          </p:nvPr>
        </p:nvSpPr>
        <p:spPr>
          <a:xfrm>
            <a:off x="0" y="-263236"/>
            <a:ext cx="10131425" cy="1456267"/>
          </a:xfrm>
        </p:spPr>
        <p:txBody>
          <a:bodyPr/>
          <a:lstStyle/>
          <a:p>
            <a:r>
              <a:rPr lang="en-US" dirty="0"/>
              <a:t>Objective</a:t>
            </a:r>
            <a:endParaRPr lang="en-IN" dirty="0"/>
          </a:p>
        </p:txBody>
      </p:sp>
      <p:sp>
        <p:nvSpPr>
          <p:cNvPr id="3" name="Content Placeholder 2">
            <a:extLst>
              <a:ext uri="{FF2B5EF4-FFF2-40B4-BE49-F238E27FC236}">
                <a16:creationId xmlns:a16="http://schemas.microsoft.com/office/drawing/2014/main" id="{54725B3E-87F5-D117-6501-F7035B84433B}"/>
              </a:ext>
            </a:extLst>
          </p:cNvPr>
          <p:cNvSpPr>
            <a:spLocks noGrp="1"/>
          </p:cNvSpPr>
          <p:nvPr>
            <p:ph idx="1"/>
          </p:nvPr>
        </p:nvSpPr>
        <p:spPr>
          <a:xfrm>
            <a:off x="656359" y="497032"/>
            <a:ext cx="10879281" cy="5863936"/>
          </a:xfrm>
        </p:spPr>
        <p:txBody>
          <a:bodyPr>
            <a:noAutofit/>
          </a:bodyPr>
          <a:lstStyle/>
          <a:p>
            <a:pPr>
              <a:lnSpc>
                <a:spcPct val="150000"/>
              </a:lnSpc>
            </a:pPr>
            <a:r>
              <a:rPr lang="en-US" dirty="0"/>
              <a:t>The study aims at developing and implementing a web-based student result management system for the Catholic University of Mozambique, replacing the old manually done paper work and to minimize the security issues and the problems it possesses. </a:t>
            </a:r>
          </a:p>
          <a:p>
            <a:pPr>
              <a:lnSpc>
                <a:spcPct val="150000"/>
              </a:lnSpc>
            </a:pPr>
            <a:r>
              <a:rPr lang="en-US" dirty="0"/>
              <a:t>The proposed is a multi-user system, developed using Java programming language with Apache Tomcat Server and MySQL DBMS (Database Management System) support. The system is confined to and intended for the students. </a:t>
            </a:r>
          </a:p>
          <a:p>
            <a:pPr>
              <a:lnSpc>
                <a:spcPct val="150000"/>
              </a:lnSpc>
            </a:pPr>
            <a:r>
              <a:rPr lang="en-US" dirty="0"/>
              <a:t>They possess privileges to check their results after he/she is provided with a specific username and password for a secure login. The entire system is managed by a system administrator, who possesses the full control of the system, to read, write and execute the results and to assign privileges to teachers and students.</a:t>
            </a:r>
          </a:p>
          <a:p>
            <a:pPr>
              <a:lnSpc>
                <a:spcPct val="150000"/>
              </a:lnSpc>
            </a:pPr>
            <a:r>
              <a:rPr lang="en-US" dirty="0"/>
              <a:t> And the teachers have the privilege to assign the students’ marks, through which, a result will be generated automatically and each student will have access to their results only, using their respective account. </a:t>
            </a:r>
            <a:endParaRPr lang="en-IN" dirty="0"/>
          </a:p>
        </p:txBody>
      </p:sp>
    </p:spTree>
    <p:extLst>
      <p:ext uri="{BB962C8B-B14F-4D97-AF65-F5344CB8AC3E}">
        <p14:creationId xmlns:p14="http://schemas.microsoft.com/office/powerpoint/2010/main" val="104003301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5DCE3F-E7E6-DF1D-C34B-01E548CC9458}"/>
              </a:ext>
            </a:extLst>
          </p:cNvPr>
          <p:cNvSpPr>
            <a:spLocks noGrp="1"/>
          </p:cNvSpPr>
          <p:nvPr>
            <p:ph type="title"/>
          </p:nvPr>
        </p:nvSpPr>
        <p:spPr>
          <a:xfrm>
            <a:off x="72737" y="-200891"/>
            <a:ext cx="10131425" cy="1456267"/>
          </a:xfrm>
        </p:spPr>
        <p:txBody>
          <a:bodyPr/>
          <a:lstStyle/>
          <a:p>
            <a:r>
              <a:rPr lang="en-US" dirty="0"/>
              <a:t>Existing System</a:t>
            </a:r>
            <a:endParaRPr lang="en-IN" dirty="0"/>
          </a:p>
        </p:txBody>
      </p:sp>
      <p:sp>
        <p:nvSpPr>
          <p:cNvPr id="3" name="Content Placeholder 2">
            <a:extLst>
              <a:ext uri="{FF2B5EF4-FFF2-40B4-BE49-F238E27FC236}">
                <a16:creationId xmlns:a16="http://schemas.microsoft.com/office/drawing/2014/main" id="{E7DA8FF3-9876-B95C-CA0E-8AAB0C6CFF1B}"/>
              </a:ext>
            </a:extLst>
          </p:cNvPr>
          <p:cNvSpPr>
            <a:spLocks noGrp="1"/>
          </p:cNvSpPr>
          <p:nvPr>
            <p:ph idx="1"/>
          </p:nvPr>
        </p:nvSpPr>
        <p:spPr>
          <a:xfrm>
            <a:off x="1475511" y="0"/>
            <a:ext cx="8447808" cy="4535824"/>
          </a:xfrm>
        </p:spPr>
        <p:txBody>
          <a:bodyPr/>
          <a:lstStyle/>
          <a:p>
            <a:pPr algn="just">
              <a:lnSpc>
                <a:spcPct val="150000"/>
              </a:lnSpc>
            </a:pPr>
            <a:r>
              <a:rPr lang="en-US" dirty="0"/>
              <a:t>Existing process of the getting information for the student is done manually. All the wanted information need to be provided by the administration. </a:t>
            </a:r>
          </a:p>
          <a:p>
            <a:pPr algn="just">
              <a:lnSpc>
                <a:spcPct val="150000"/>
              </a:lnSpc>
            </a:pPr>
            <a:r>
              <a:rPr lang="en-US" dirty="0"/>
              <a:t>If the students want to know the results of the particular subject so their should wait for long time because work done manually.</a:t>
            </a:r>
          </a:p>
          <a:p>
            <a:pPr algn="just">
              <a:lnSpc>
                <a:spcPct val="150000"/>
              </a:lnSpc>
            </a:pPr>
            <a:r>
              <a:rPr lang="en-US" dirty="0"/>
              <a:t> The information about their courses , results and other information .</a:t>
            </a:r>
            <a:endParaRPr lang="en-IN" dirty="0"/>
          </a:p>
        </p:txBody>
      </p:sp>
    </p:spTree>
    <p:extLst>
      <p:ext uri="{BB962C8B-B14F-4D97-AF65-F5344CB8AC3E}">
        <p14:creationId xmlns:p14="http://schemas.microsoft.com/office/powerpoint/2010/main" val="8250390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13D355-1748-0966-8737-C7EA0D89D7FB}"/>
              </a:ext>
            </a:extLst>
          </p:cNvPr>
          <p:cNvSpPr>
            <a:spLocks noGrp="1"/>
          </p:cNvSpPr>
          <p:nvPr>
            <p:ph type="title"/>
          </p:nvPr>
        </p:nvSpPr>
        <p:spPr>
          <a:xfrm>
            <a:off x="0" y="-315191"/>
            <a:ext cx="10131425" cy="1456267"/>
          </a:xfrm>
        </p:spPr>
        <p:txBody>
          <a:bodyPr/>
          <a:lstStyle/>
          <a:p>
            <a:r>
              <a:rPr lang="en-US" dirty="0"/>
              <a:t>Disadvantage</a:t>
            </a:r>
            <a:endParaRPr lang="en-IN" dirty="0"/>
          </a:p>
        </p:txBody>
      </p:sp>
      <p:sp>
        <p:nvSpPr>
          <p:cNvPr id="3" name="Content Placeholder 2">
            <a:extLst>
              <a:ext uri="{FF2B5EF4-FFF2-40B4-BE49-F238E27FC236}">
                <a16:creationId xmlns:a16="http://schemas.microsoft.com/office/drawing/2014/main" id="{965CC114-5C38-39C3-BF01-787F218D7D53}"/>
              </a:ext>
            </a:extLst>
          </p:cNvPr>
          <p:cNvSpPr>
            <a:spLocks noGrp="1"/>
          </p:cNvSpPr>
          <p:nvPr>
            <p:ph idx="1"/>
          </p:nvPr>
        </p:nvSpPr>
        <p:spPr>
          <a:xfrm>
            <a:off x="602674" y="748145"/>
            <a:ext cx="11589326" cy="6203373"/>
          </a:xfrm>
        </p:spPr>
        <p:txBody>
          <a:bodyPr>
            <a:normAutofit fontScale="92500" lnSpcReduction="10000"/>
          </a:bodyPr>
          <a:lstStyle/>
          <a:p>
            <a:pPr algn="just">
              <a:lnSpc>
                <a:spcPct val="170000"/>
              </a:lnSpc>
            </a:pPr>
            <a:r>
              <a:rPr lang="en-US" sz="1900" b="1" dirty="0"/>
              <a:t>Data Breaches</a:t>
            </a:r>
            <a:r>
              <a:rPr lang="en-US" sz="1900" dirty="0"/>
              <a:t>: Sensitive student information, including personal data, grades, and performance records, can be vulnerable to cyberattacks if not properly secured. Unauthorized access or data breaches can compromise student privacy.</a:t>
            </a:r>
          </a:p>
          <a:p>
            <a:pPr algn="just">
              <a:lnSpc>
                <a:spcPct val="170000"/>
              </a:lnSpc>
            </a:pPr>
            <a:r>
              <a:rPr lang="en-US" sz="1900" b="1" dirty="0"/>
              <a:t>System Downtime</a:t>
            </a:r>
            <a:r>
              <a:rPr lang="en-US" sz="1900" dirty="0"/>
              <a:t>: Web apps depend on servers and internet connectivity. If the system goes down due to server issues, maintenance, or connectivity problems, it can disrupt access to important results.</a:t>
            </a:r>
            <a:endParaRPr lang="en-IN" sz="1900" dirty="0"/>
          </a:p>
          <a:p>
            <a:pPr algn="just">
              <a:lnSpc>
                <a:spcPct val="170000"/>
              </a:lnSpc>
            </a:pPr>
            <a:r>
              <a:rPr lang="en-US" sz="1900" b="1" dirty="0"/>
              <a:t>Dependence on Internet Access :</a:t>
            </a:r>
            <a:r>
              <a:rPr lang="en-US" sz="1900" dirty="0"/>
              <a:t>The web app requires a stable internet connection to access and update the results. Students or staff in regions with unreliable internet connections may struggle to access or update data efficiently.</a:t>
            </a:r>
          </a:p>
          <a:p>
            <a:pPr algn="just">
              <a:lnSpc>
                <a:spcPct val="170000"/>
              </a:lnSpc>
            </a:pPr>
            <a:r>
              <a:rPr lang="en-US" sz="1900" b="1" dirty="0"/>
              <a:t>User Experience</a:t>
            </a:r>
            <a:r>
              <a:rPr lang="en-US" sz="1900" dirty="0"/>
              <a:t>: If the user interface (UI) is poorly designed or too complex, it may confuse both students and administrators, leading to errors or misinterpretation of results.</a:t>
            </a:r>
          </a:p>
          <a:p>
            <a:pPr algn="just">
              <a:lnSpc>
                <a:spcPct val="170000"/>
              </a:lnSpc>
            </a:pPr>
            <a:r>
              <a:rPr lang="en-US" sz="1900" b="1" dirty="0"/>
              <a:t>Data Storage</a:t>
            </a:r>
            <a:r>
              <a:rPr lang="en-US" sz="1900" dirty="0"/>
              <a:t>: Storing sensitive student data online raises concerns about privacy. Institutions must comply with data protection regulations like GDPR (General Data Protection Regulation) or FERPA (Family Educational Rights and Privacy Act) to prevent misuse of personal information.</a:t>
            </a:r>
          </a:p>
          <a:p>
            <a:endParaRPr lang="en-US" dirty="0"/>
          </a:p>
        </p:txBody>
      </p:sp>
    </p:spTree>
    <p:extLst>
      <p:ext uri="{BB962C8B-B14F-4D97-AF65-F5344CB8AC3E}">
        <p14:creationId xmlns:p14="http://schemas.microsoft.com/office/powerpoint/2010/main" val="24142163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B062D0-546F-EAC3-7AB7-19F396CEED2E}"/>
              </a:ext>
            </a:extLst>
          </p:cNvPr>
          <p:cNvSpPr>
            <a:spLocks noGrp="1"/>
          </p:cNvSpPr>
          <p:nvPr>
            <p:ph type="title"/>
          </p:nvPr>
        </p:nvSpPr>
        <p:spPr>
          <a:xfrm>
            <a:off x="41565" y="-200891"/>
            <a:ext cx="10131425" cy="1456267"/>
          </a:xfrm>
        </p:spPr>
        <p:txBody>
          <a:bodyPr/>
          <a:lstStyle/>
          <a:p>
            <a:r>
              <a:rPr lang="en-US" b="1" dirty="0"/>
              <a:t>PROPOSED SYSTEM :</a:t>
            </a:r>
            <a:endParaRPr lang="en-IN" dirty="0"/>
          </a:p>
        </p:txBody>
      </p:sp>
      <p:sp>
        <p:nvSpPr>
          <p:cNvPr id="3" name="Content Placeholder 2">
            <a:extLst>
              <a:ext uri="{FF2B5EF4-FFF2-40B4-BE49-F238E27FC236}">
                <a16:creationId xmlns:a16="http://schemas.microsoft.com/office/drawing/2014/main" id="{A46CCF16-FF75-5CCF-5EBE-3A1D1D169D91}"/>
              </a:ext>
            </a:extLst>
          </p:cNvPr>
          <p:cNvSpPr>
            <a:spLocks noGrp="1"/>
          </p:cNvSpPr>
          <p:nvPr>
            <p:ph idx="1"/>
          </p:nvPr>
        </p:nvSpPr>
        <p:spPr>
          <a:xfrm>
            <a:off x="831564" y="382541"/>
            <a:ext cx="9341426" cy="4535824"/>
          </a:xfrm>
        </p:spPr>
        <p:txBody>
          <a:bodyPr/>
          <a:lstStyle/>
          <a:p>
            <a:pPr algn="just">
              <a:lnSpc>
                <a:spcPct val="150000"/>
              </a:lnSpc>
            </a:pPr>
            <a:r>
              <a:rPr lang="en-US" dirty="0"/>
              <a:t>We have successfully proposed the “College Result Management System-” for replacing the manual work of the administration This application is flexible and can easily access by the Admin or faculty . </a:t>
            </a:r>
          </a:p>
          <a:p>
            <a:pPr algn="just">
              <a:lnSpc>
                <a:spcPct val="150000"/>
              </a:lnSpc>
            </a:pPr>
            <a:r>
              <a:rPr lang="en-US" dirty="0"/>
              <a:t>So the time taken for getting the information will be reduces. Once we login to the system then is easy and </a:t>
            </a:r>
            <a:r>
              <a:rPr lang="en-US" dirty="0" err="1"/>
              <a:t>comptatable</a:t>
            </a:r>
            <a:r>
              <a:rPr lang="en-US" dirty="0"/>
              <a:t> to admin or faculty to fill the result and information about student. </a:t>
            </a:r>
          </a:p>
          <a:p>
            <a:pPr algn="just">
              <a:lnSpc>
                <a:spcPct val="150000"/>
              </a:lnSpc>
            </a:pPr>
            <a:r>
              <a:rPr lang="en-US" dirty="0"/>
              <a:t>Once the data can be save to the system then the data can be stored to database in safe and proper manner.</a:t>
            </a:r>
            <a:endParaRPr lang="en-IN" dirty="0"/>
          </a:p>
        </p:txBody>
      </p:sp>
    </p:spTree>
    <p:extLst>
      <p:ext uri="{BB962C8B-B14F-4D97-AF65-F5344CB8AC3E}">
        <p14:creationId xmlns:p14="http://schemas.microsoft.com/office/powerpoint/2010/main" val="12322936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3B8DA9-168D-C17C-B897-F07ECFBBE57A}"/>
              </a:ext>
            </a:extLst>
          </p:cNvPr>
          <p:cNvSpPr>
            <a:spLocks noGrp="1"/>
          </p:cNvSpPr>
          <p:nvPr>
            <p:ph type="title"/>
          </p:nvPr>
        </p:nvSpPr>
        <p:spPr>
          <a:xfrm>
            <a:off x="-10390" y="-211282"/>
            <a:ext cx="10131425" cy="1456267"/>
          </a:xfrm>
        </p:spPr>
        <p:txBody>
          <a:bodyPr/>
          <a:lstStyle/>
          <a:p>
            <a:r>
              <a:rPr lang="en-US" dirty="0"/>
              <a:t>Advantage</a:t>
            </a:r>
            <a:endParaRPr lang="en-IN" dirty="0"/>
          </a:p>
        </p:txBody>
      </p:sp>
      <p:sp>
        <p:nvSpPr>
          <p:cNvPr id="3" name="Content Placeholder 2">
            <a:extLst>
              <a:ext uri="{FF2B5EF4-FFF2-40B4-BE49-F238E27FC236}">
                <a16:creationId xmlns:a16="http://schemas.microsoft.com/office/drawing/2014/main" id="{2544B955-60D4-FF23-6B6C-D639D92793CB}"/>
              </a:ext>
            </a:extLst>
          </p:cNvPr>
          <p:cNvSpPr>
            <a:spLocks noGrp="1"/>
          </p:cNvSpPr>
          <p:nvPr>
            <p:ph idx="1"/>
          </p:nvPr>
        </p:nvSpPr>
        <p:spPr>
          <a:xfrm>
            <a:off x="685801" y="694459"/>
            <a:ext cx="10463935" cy="5469082"/>
          </a:xfrm>
        </p:spPr>
        <p:txBody>
          <a:bodyPr>
            <a:normAutofit/>
          </a:bodyPr>
          <a:lstStyle/>
          <a:p>
            <a:pPr algn="just">
              <a:lnSpc>
                <a:spcPct val="150000"/>
              </a:lnSpc>
            </a:pPr>
            <a:r>
              <a:rPr lang="en-US" b="1" dirty="0"/>
              <a:t>Centralized Database</a:t>
            </a:r>
            <a:r>
              <a:rPr lang="en-US" dirty="0"/>
              <a:t>: All student results and academic data are stored in one central location, making it easier to access, update, and manage.</a:t>
            </a:r>
          </a:p>
          <a:p>
            <a:pPr algn="just">
              <a:lnSpc>
                <a:spcPct val="150000"/>
              </a:lnSpc>
            </a:pPr>
            <a:r>
              <a:rPr lang="en-US" b="1" dirty="0"/>
              <a:t>Instant Access to Results</a:t>
            </a:r>
            <a:r>
              <a:rPr lang="en-US" dirty="0"/>
              <a:t>: Students and faculty can access grades and academic records instantly, eliminating the need for manual paperwork and waiting times.</a:t>
            </a:r>
          </a:p>
          <a:p>
            <a:pPr algn="just">
              <a:lnSpc>
                <a:spcPct val="150000"/>
              </a:lnSpc>
            </a:pPr>
            <a:r>
              <a:rPr lang="en-US" b="1" dirty="0"/>
              <a:t>Minimized Human Error</a:t>
            </a:r>
            <a:r>
              <a:rPr lang="en-US" dirty="0"/>
              <a:t>: The system reduces the chances of clerical errors that are common in manual grading and record-keeping.</a:t>
            </a:r>
          </a:p>
          <a:p>
            <a:pPr algn="just">
              <a:lnSpc>
                <a:spcPct val="150000"/>
              </a:lnSpc>
            </a:pPr>
            <a:r>
              <a:rPr lang="en-US" b="1" dirty="0"/>
              <a:t>24/7 Access</a:t>
            </a:r>
            <a:r>
              <a:rPr lang="en-US" dirty="0"/>
              <a:t>: Students and faculty can access the system at any time, from anywhere with an internet connection. This flexibility ensures that results can be checked or updated at convenience.</a:t>
            </a:r>
          </a:p>
          <a:p>
            <a:pPr algn="just">
              <a:lnSpc>
                <a:spcPct val="150000"/>
              </a:lnSpc>
            </a:pPr>
            <a:r>
              <a:rPr lang="en-US" b="1" dirty="0"/>
              <a:t>Real-time Updates</a:t>
            </a:r>
            <a:r>
              <a:rPr lang="en-US" dirty="0"/>
              <a:t>: Students can track their academic progress in real time, which increases transparency. They can also see detailed records of their marks, feedback, and progress.</a:t>
            </a:r>
            <a:endParaRPr lang="en-IN" dirty="0"/>
          </a:p>
        </p:txBody>
      </p:sp>
    </p:spTree>
    <p:extLst>
      <p:ext uri="{BB962C8B-B14F-4D97-AF65-F5344CB8AC3E}">
        <p14:creationId xmlns:p14="http://schemas.microsoft.com/office/powerpoint/2010/main" val="162497825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93047F-AEA0-AE62-1E35-91214918D43C}"/>
              </a:ext>
            </a:extLst>
          </p:cNvPr>
          <p:cNvSpPr>
            <a:spLocks noGrp="1"/>
          </p:cNvSpPr>
          <p:nvPr>
            <p:ph type="title"/>
          </p:nvPr>
        </p:nvSpPr>
        <p:spPr>
          <a:xfrm>
            <a:off x="0" y="-389467"/>
            <a:ext cx="10131425" cy="1456267"/>
          </a:xfrm>
        </p:spPr>
        <p:txBody>
          <a:bodyPr/>
          <a:lstStyle/>
          <a:p>
            <a:r>
              <a:rPr lang="en-US" dirty="0"/>
              <a:t>Introduction</a:t>
            </a:r>
            <a:endParaRPr lang="en-IN" dirty="0"/>
          </a:p>
        </p:txBody>
      </p:sp>
      <p:sp>
        <p:nvSpPr>
          <p:cNvPr id="3" name="Content Placeholder 2">
            <a:extLst>
              <a:ext uri="{FF2B5EF4-FFF2-40B4-BE49-F238E27FC236}">
                <a16:creationId xmlns:a16="http://schemas.microsoft.com/office/drawing/2014/main" id="{40F52142-3FB6-3A3E-C92D-31B9B25EA518}"/>
              </a:ext>
            </a:extLst>
          </p:cNvPr>
          <p:cNvSpPr>
            <a:spLocks noGrp="1"/>
          </p:cNvSpPr>
          <p:nvPr>
            <p:ph idx="1"/>
          </p:nvPr>
        </p:nvSpPr>
        <p:spPr>
          <a:xfrm>
            <a:off x="542059" y="800100"/>
            <a:ext cx="11107881" cy="5538355"/>
          </a:xfrm>
        </p:spPr>
        <p:txBody>
          <a:bodyPr>
            <a:noAutofit/>
          </a:bodyPr>
          <a:lstStyle/>
          <a:p>
            <a:pPr algn="just">
              <a:lnSpc>
                <a:spcPct val="150000"/>
              </a:lnSpc>
            </a:pPr>
            <a:r>
              <a:rPr lang="en-US" dirty="0"/>
              <a:t>A student result management system is a software application designed to manage and maintain student academic records, including attendance, grades, and other related information. An Android-based student result management system can provide a user-friendly interface for students, teachers, and administrators to access and manage academic data. </a:t>
            </a:r>
          </a:p>
          <a:p>
            <a:pPr algn="just">
              <a:lnSpc>
                <a:spcPct val="150000"/>
              </a:lnSpc>
            </a:pPr>
            <a:r>
              <a:rPr lang="en-US" dirty="0"/>
              <a:t>The primary objective of a student result management system is to make academic information easily accessible and available to authorized personnel, and to streamline administrative tasks such as result compilation and analysis, report generation, and data entry.</a:t>
            </a:r>
          </a:p>
          <a:p>
            <a:pPr algn="just">
              <a:lnSpc>
                <a:spcPct val="150000"/>
              </a:lnSpc>
            </a:pPr>
            <a:r>
              <a:rPr lang="en-US" dirty="0"/>
              <a:t> With an Android-based system, users can access the system through their mobile devices, making efficient. The ability to manage user accounts and access levels for students, teachers and administrators. the ability to manage and view student profiles, including personal and information. </a:t>
            </a:r>
          </a:p>
          <a:p>
            <a:pPr algn="just">
              <a:lnSpc>
                <a:spcPct val="150000"/>
              </a:lnSpc>
            </a:pPr>
            <a:r>
              <a:rPr lang="en-US" dirty="0"/>
              <a:t>the ability to input, edit, and view student results, including grades, attendance, and exam scores. the ability to generate reports and summaries of student performance, including grade sheets, transcripts, and class rankings. </a:t>
            </a:r>
            <a:endParaRPr lang="en-IN" dirty="0"/>
          </a:p>
        </p:txBody>
      </p:sp>
    </p:spTree>
    <p:extLst>
      <p:ext uri="{BB962C8B-B14F-4D97-AF65-F5344CB8AC3E}">
        <p14:creationId xmlns:p14="http://schemas.microsoft.com/office/powerpoint/2010/main" val="39917241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4F243D8-E0D9-BDCB-6888-5FD20CAA2E28}"/>
              </a:ext>
            </a:extLst>
          </p:cNvPr>
          <p:cNvSpPr>
            <a:spLocks noGrp="1"/>
          </p:cNvSpPr>
          <p:nvPr>
            <p:ph idx="4294967295"/>
          </p:nvPr>
        </p:nvSpPr>
        <p:spPr>
          <a:xfrm>
            <a:off x="758536" y="0"/>
            <a:ext cx="10131425" cy="3649662"/>
          </a:xfrm>
        </p:spPr>
        <p:txBody>
          <a:bodyPr/>
          <a:lstStyle/>
          <a:p>
            <a:pPr algn="just">
              <a:lnSpc>
                <a:spcPct val="150000"/>
              </a:lnSpc>
            </a:pPr>
            <a:r>
              <a:rPr lang="en-US" dirty="0"/>
              <a:t>the ability to facilitate communication between students, teachers, and administrators through in-app messaging, notifications, and announcements. </a:t>
            </a:r>
          </a:p>
          <a:p>
            <a:pPr algn="just">
              <a:lnSpc>
                <a:spcPct val="150000"/>
              </a:lnSpc>
            </a:pPr>
            <a:r>
              <a:rPr lang="en-US" dirty="0"/>
              <a:t>An Android-based student result management system can help schools and educational institutions to streamline their academic processes, reduce administrative workload, and provide a more efficient and effective way to manage academic data.</a:t>
            </a:r>
          </a:p>
          <a:p>
            <a:endParaRPr lang="en-IN" dirty="0"/>
          </a:p>
        </p:txBody>
      </p:sp>
    </p:spTree>
    <p:extLst>
      <p:ext uri="{BB962C8B-B14F-4D97-AF65-F5344CB8AC3E}">
        <p14:creationId xmlns:p14="http://schemas.microsoft.com/office/powerpoint/2010/main" val="398027247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26FF29-D6A0-8A83-9CE3-6157D4A5F3E1}"/>
              </a:ext>
            </a:extLst>
          </p:cNvPr>
          <p:cNvSpPr>
            <a:spLocks noGrp="1"/>
          </p:cNvSpPr>
          <p:nvPr>
            <p:ph type="title"/>
          </p:nvPr>
        </p:nvSpPr>
        <p:spPr>
          <a:xfrm>
            <a:off x="-20781" y="-389467"/>
            <a:ext cx="10131425" cy="1456267"/>
          </a:xfrm>
        </p:spPr>
        <p:txBody>
          <a:bodyPr/>
          <a:lstStyle/>
          <a:p>
            <a:r>
              <a:rPr lang="en-IN" dirty="0"/>
              <a:t>MODULES</a:t>
            </a:r>
          </a:p>
        </p:txBody>
      </p:sp>
      <p:sp>
        <p:nvSpPr>
          <p:cNvPr id="3" name="Content Placeholder 2">
            <a:extLst>
              <a:ext uri="{FF2B5EF4-FFF2-40B4-BE49-F238E27FC236}">
                <a16:creationId xmlns:a16="http://schemas.microsoft.com/office/drawing/2014/main" id="{B7340B17-49A0-D614-7233-135B0E93D830}"/>
              </a:ext>
            </a:extLst>
          </p:cNvPr>
          <p:cNvSpPr>
            <a:spLocks noGrp="1"/>
          </p:cNvSpPr>
          <p:nvPr>
            <p:ph idx="1"/>
          </p:nvPr>
        </p:nvSpPr>
        <p:spPr>
          <a:xfrm>
            <a:off x="1132610" y="1066800"/>
            <a:ext cx="10131425" cy="3649133"/>
          </a:xfrm>
        </p:spPr>
        <p:txBody>
          <a:bodyPr/>
          <a:lstStyle/>
          <a:p>
            <a:pPr algn="just">
              <a:lnSpc>
                <a:spcPct val="150000"/>
              </a:lnSpc>
            </a:pPr>
            <a:r>
              <a:rPr lang="en-IN" sz="2400" b="1" dirty="0"/>
              <a:t>Student Module</a:t>
            </a:r>
          </a:p>
          <a:p>
            <a:pPr algn="just">
              <a:lnSpc>
                <a:spcPct val="150000"/>
              </a:lnSpc>
            </a:pPr>
            <a:r>
              <a:rPr lang="en-US" sz="2400" b="1" dirty="0"/>
              <a:t>Faculty/Instructor Module</a:t>
            </a:r>
          </a:p>
          <a:p>
            <a:pPr algn="just">
              <a:lnSpc>
                <a:spcPct val="150000"/>
              </a:lnSpc>
            </a:pPr>
            <a:r>
              <a:rPr lang="en-US" sz="2400" b="1" dirty="0"/>
              <a:t>Administrator Module</a:t>
            </a:r>
          </a:p>
          <a:p>
            <a:pPr algn="just">
              <a:lnSpc>
                <a:spcPct val="150000"/>
              </a:lnSpc>
            </a:pPr>
            <a:r>
              <a:rPr lang="en-US" sz="2400" b="1" dirty="0"/>
              <a:t> Result Analysis Module</a:t>
            </a:r>
          </a:p>
          <a:p>
            <a:endParaRPr lang="en-US" b="1" dirty="0"/>
          </a:p>
          <a:p>
            <a:endParaRPr lang="en-US" b="1" dirty="0"/>
          </a:p>
          <a:p>
            <a:endParaRPr lang="en-IN" dirty="0"/>
          </a:p>
        </p:txBody>
      </p:sp>
    </p:spTree>
    <p:extLst>
      <p:ext uri="{BB962C8B-B14F-4D97-AF65-F5344CB8AC3E}">
        <p14:creationId xmlns:p14="http://schemas.microsoft.com/office/powerpoint/2010/main" val="10519468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082CFF-14ED-2646-6487-8D9508CC0983}"/>
              </a:ext>
            </a:extLst>
          </p:cNvPr>
          <p:cNvSpPr>
            <a:spLocks noGrp="1"/>
          </p:cNvSpPr>
          <p:nvPr>
            <p:ph type="title"/>
          </p:nvPr>
        </p:nvSpPr>
        <p:spPr>
          <a:xfrm>
            <a:off x="51956" y="-221673"/>
            <a:ext cx="10131425" cy="1456267"/>
          </a:xfrm>
        </p:spPr>
        <p:txBody>
          <a:bodyPr/>
          <a:lstStyle/>
          <a:p>
            <a:r>
              <a:rPr lang="en-IN" dirty="0"/>
              <a:t>Student Module</a:t>
            </a:r>
          </a:p>
        </p:txBody>
      </p:sp>
      <p:sp>
        <p:nvSpPr>
          <p:cNvPr id="3" name="Content Placeholder 2">
            <a:extLst>
              <a:ext uri="{FF2B5EF4-FFF2-40B4-BE49-F238E27FC236}">
                <a16:creationId xmlns:a16="http://schemas.microsoft.com/office/drawing/2014/main" id="{3998B8D6-4F44-E6CA-E0B4-B9878177C50E}"/>
              </a:ext>
            </a:extLst>
          </p:cNvPr>
          <p:cNvSpPr>
            <a:spLocks noGrp="1"/>
          </p:cNvSpPr>
          <p:nvPr>
            <p:ph idx="1"/>
          </p:nvPr>
        </p:nvSpPr>
        <p:spPr>
          <a:xfrm>
            <a:off x="862445" y="561110"/>
            <a:ext cx="9726181" cy="5095009"/>
          </a:xfrm>
        </p:spPr>
        <p:txBody>
          <a:bodyPr>
            <a:normAutofit/>
          </a:bodyPr>
          <a:lstStyle/>
          <a:p>
            <a:pPr algn="just">
              <a:lnSpc>
                <a:spcPct val="150000"/>
              </a:lnSpc>
              <a:buFont typeface="Arial" panose="020B0604020202020204" pitchFamily="34" charset="0"/>
              <a:buChar char="•"/>
            </a:pPr>
            <a:r>
              <a:rPr lang="en-US" b="1" dirty="0"/>
              <a:t>Student Registration</a:t>
            </a:r>
            <a:r>
              <a:rPr lang="en-US" dirty="0"/>
              <a:t>: Allows students to register in the system, creating a personal profile with essential details (name, roll number, course, etc.).</a:t>
            </a:r>
          </a:p>
          <a:p>
            <a:pPr algn="just">
              <a:lnSpc>
                <a:spcPct val="150000"/>
              </a:lnSpc>
              <a:buFont typeface="Arial" panose="020B0604020202020204" pitchFamily="34" charset="0"/>
              <a:buChar char="•"/>
            </a:pPr>
            <a:r>
              <a:rPr lang="en-US" b="1" dirty="0"/>
              <a:t>View Results</a:t>
            </a:r>
            <a:r>
              <a:rPr lang="en-US" dirty="0"/>
              <a:t>: Students can view their grades, marks, and overall academic performance for various subjects, courses, or semesters.</a:t>
            </a:r>
          </a:p>
          <a:p>
            <a:pPr algn="just">
              <a:lnSpc>
                <a:spcPct val="150000"/>
              </a:lnSpc>
              <a:buFont typeface="Arial" panose="020B0604020202020204" pitchFamily="34" charset="0"/>
              <a:buChar char="•"/>
            </a:pPr>
            <a:r>
              <a:rPr lang="en-US" b="1" dirty="0"/>
              <a:t>Transcript Generation</a:t>
            </a:r>
            <a:r>
              <a:rPr lang="en-US" dirty="0"/>
              <a:t>: Students can generate their academic transcript or report card for specific semesters or the entire course duration.</a:t>
            </a:r>
          </a:p>
          <a:p>
            <a:pPr algn="just">
              <a:lnSpc>
                <a:spcPct val="150000"/>
              </a:lnSpc>
              <a:buFont typeface="Arial" panose="020B0604020202020204" pitchFamily="34" charset="0"/>
              <a:buChar char="•"/>
            </a:pPr>
            <a:r>
              <a:rPr lang="en-US" b="1" dirty="0"/>
              <a:t>Feedback/Remarks</a:t>
            </a:r>
            <a:r>
              <a:rPr lang="en-US" dirty="0"/>
              <a:t>: Students can receive feedback or remarks from professors regarding their performance on assignments, exams, or projects.</a:t>
            </a:r>
          </a:p>
          <a:p>
            <a:endParaRPr lang="en-IN" dirty="0"/>
          </a:p>
        </p:txBody>
      </p:sp>
    </p:spTree>
    <p:extLst>
      <p:ext uri="{BB962C8B-B14F-4D97-AF65-F5344CB8AC3E}">
        <p14:creationId xmlns:p14="http://schemas.microsoft.com/office/powerpoint/2010/main" val="142473208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E59ABA-43A3-7421-1D51-D4B4FAB2463F}"/>
              </a:ext>
            </a:extLst>
          </p:cNvPr>
          <p:cNvSpPr>
            <a:spLocks noGrp="1"/>
          </p:cNvSpPr>
          <p:nvPr>
            <p:ph type="title"/>
          </p:nvPr>
        </p:nvSpPr>
        <p:spPr>
          <a:xfrm>
            <a:off x="114301" y="0"/>
            <a:ext cx="10131425" cy="1456267"/>
          </a:xfrm>
        </p:spPr>
        <p:txBody>
          <a:bodyPr/>
          <a:lstStyle/>
          <a:p>
            <a:r>
              <a:rPr lang="en-US" b="1" dirty="0"/>
              <a:t>Faculty/Instructor Module</a:t>
            </a:r>
            <a:br>
              <a:rPr lang="en-US" b="1" dirty="0"/>
            </a:br>
            <a:endParaRPr lang="en-IN" dirty="0"/>
          </a:p>
        </p:txBody>
      </p:sp>
      <p:sp>
        <p:nvSpPr>
          <p:cNvPr id="3" name="Content Placeholder 2">
            <a:extLst>
              <a:ext uri="{FF2B5EF4-FFF2-40B4-BE49-F238E27FC236}">
                <a16:creationId xmlns:a16="http://schemas.microsoft.com/office/drawing/2014/main" id="{10241631-A62B-33CD-D371-1EBDB348E3B1}"/>
              </a:ext>
            </a:extLst>
          </p:cNvPr>
          <p:cNvSpPr>
            <a:spLocks noGrp="1"/>
          </p:cNvSpPr>
          <p:nvPr>
            <p:ph idx="1"/>
          </p:nvPr>
        </p:nvSpPr>
        <p:spPr>
          <a:xfrm>
            <a:off x="893618" y="1003492"/>
            <a:ext cx="10404763" cy="4851015"/>
          </a:xfrm>
        </p:spPr>
        <p:txBody>
          <a:bodyPr>
            <a:normAutofit/>
          </a:bodyPr>
          <a:lstStyle/>
          <a:p>
            <a:pPr algn="just">
              <a:lnSpc>
                <a:spcPct val="150000"/>
              </a:lnSpc>
              <a:buFont typeface="Arial" panose="020B0604020202020204" pitchFamily="34" charset="0"/>
              <a:buChar char="•"/>
            </a:pPr>
            <a:r>
              <a:rPr lang="en-US" b="1" dirty="0"/>
              <a:t>Course Management</a:t>
            </a:r>
            <a:r>
              <a:rPr lang="en-US" dirty="0"/>
              <a:t>: Faculty members can create, modify, or delete courses they are teaching, and manage course-related content like assignments and exams.</a:t>
            </a:r>
          </a:p>
          <a:p>
            <a:pPr algn="just">
              <a:lnSpc>
                <a:spcPct val="150000"/>
              </a:lnSpc>
              <a:buFont typeface="Arial" panose="020B0604020202020204" pitchFamily="34" charset="0"/>
              <a:buChar char="•"/>
            </a:pPr>
            <a:r>
              <a:rPr lang="en-US" b="1" dirty="0"/>
              <a:t>Grade Entry</a:t>
            </a:r>
            <a:r>
              <a:rPr lang="en-US" dirty="0"/>
              <a:t>: Faculty can input students’ grades for assignments, quizzes, exams, or projects directly into the system.</a:t>
            </a:r>
          </a:p>
          <a:p>
            <a:pPr algn="just">
              <a:lnSpc>
                <a:spcPct val="150000"/>
              </a:lnSpc>
              <a:buFont typeface="Arial" panose="020B0604020202020204" pitchFamily="34" charset="0"/>
              <a:buChar char="•"/>
            </a:pPr>
            <a:r>
              <a:rPr lang="en-US" b="1" dirty="0"/>
              <a:t>Attendance Management</a:t>
            </a:r>
            <a:r>
              <a:rPr lang="en-US" dirty="0"/>
              <a:t>: Faculty can track and manage students’ attendance in their respective courses.</a:t>
            </a:r>
          </a:p>
          <a:p>
            <a:pPr algn="just">
              <a:lnSpc>
                <a:spcPct val="150000"/>
              </a:lnSpc>
              <a:buFont typeface="Arial" panose="020B0604020202020204" pitchFamily="34" charset="0"/>
              <a:buChar char="•"/>
            </a:pPr>
            <a:r>
              <a:rPr lang="en-US" b="1" dirty="0"/>
              <a:t>Feedback/Comments</a:t>
            </a:r>
            <a:r>
              <a:rPr lang="en-US" dirty="0"/>
              <a:t>: Faculty can provide personalized feedback to students regarding their performance and suggest areas for improvement.</a:t>
            </a:r>
          </a:p>
          <a:p>
            <a:pPr algn="just">
              <a:lnSpc>
                <a:spcPct val="150000"/>
              </a:lnSpc>
              <a:buFont typeface="Arial" panose="020B0604020202020204" pitchFamily="34" charset="0"/>
              <a:buChar char="•"/>
            </a:pPr>
            <a:r>
              <a:rPr lang="en-US" b="1" dirty="0"/>
              <a:t>View Student Results</a:t>
            </a:r>
            <a:r>
              <a:rPr lang="en-US" dirty="0"/>
              <a:t>: Faculty members can access the results and academic records of students enrolled in their courses.</a:t>
            </a:r>
          </a:p>
          <a:p>
            <a:endParaRPr lang="en-IN" dirty="0"/>
          </a:p>
        </p:txBody>
      </p:sp>
    </p:spTree>
    <p:extLst>
      <p:ext uri="{BB962C8B-B14F-4D97-AF65-F5344CB8AC3E}">
        <p14:creationId xmlns:p14="http://schemas.microsoft.com/office/powerpoint/2010/main" val="287257340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7C4CD3-C9DC-04CF-2A35-E3B1BFBB88DE}"/>
              </a:ext>
            </a:extLst>
          </p:cNvPr>
          <p:cNvSpPr>
            <a:spLocks noGrp="1"/>
          </p:cNvSpPr>
          <p:nvPr>
            <p:ph type="title"/>
          </p:nvPr>
        </p:nvSpPr>
        <p:spPr>
          <a:xfrm>
            <a:off x="20783" y="0"/>
            <a:ext cx="10131425" cy="1456267"/>
          </a:xfrm>
        </p:spPr>
        <p:txBody>
          <a:bodyPr/>
          <a:lstStyle/>
          <a:p>
            <a:r>
              <a:rPr lang="en-US" b="1" dirty="0"/>
              <a:t>Administrator Module</a:t>
            </a:r>
            <a:br>
              <a:rPr lang="en-US" b="1" dirty="0"/>
            </a:br>
            <a:endParaRPr lang="en-IN" dirty="0"/>
          </a:p>
        </p:txBody>
      </p:sp>
      <p:sp>
        <p:nvSpPr>
          <p:cNvPr id="3" name="Content Placeholder 2">
            <a:extLst>
              <a:ext uri="{FF2B5EF4-FFF2-40B4-BE49-F238E27FC236}">
                <a16:creationId xmlns:a16="http://schemas.microsoft.com/office/drawing/2014/main" id="{8486C668-5CB8-BA99-09D6-C2DB5F56D074}"/>
              </a:ext>
            </a:extLst>
          </p:cNvPr>
          <p:cNvSpPr>
            <a:spLocks noGrp="1"/>
          </p:cNvSpPr>
          <p:nvPr>
            <p:ph idx="1"/>
          </p:nvPr>
        </p:nvSpPr>
        <p:spPr>
          <a:xfrm>
            <a:off x="546388" y="893619"/>
            <a:ext cx="10849841" cy="5881254"/>
          </a:xfrm>
        </p:spPr>
        <p:txBody>
          <a:bodyPr>
            <a:normAutofit fontScale="85000" lnSpcReduction="20000"/>
          </a:bodyPr>
          <a:lstStyle/>
          <a:p>
            <a:pPr algn="just">
              <a:lnSpc>
                <a:spcPct val="170000"/>
              </a:lnSpc>
              <a:buFont typeface="Arial" panose="020B0604020202020204" pitchFamily="34" charset="0"/>
              <a:buChar char="•"/>
            </a:pPr>
            <a:r>
              <a:rPr lang="en-US" sz="2100" b="1" dirty="0"/>
              <a:t>Student Data Management</a:t>
            </a:r>
            <a:r>
              <a:rPr lang="en-US" sz="2100" dirty="0"/>
              <a:t>: Administrators can add, edit, or delete student records, including personal information, course enrollment, and academic history.</a:t>
            </a:r>
          </a:p>
          <a:p>
            <a:pPr algn="just">
              <a:lnSpc>
                <a:spcPct val="170000"/>
              </a:lnSpc>
              <a:buFont typeface="Arial" panose="020B0604020202020204" pitchFamily="34" charset="0"/>
              <a:buChar char="•"/>
            </a:pPr>
            <a:r>
              <a:rPr lang="en-US" sz="2100" b="1" dirty="0"/>
              <a:t>Gradebook Management</a:t>
            </a:r>
            <a:r>
              <a:rPr lang="en-US" sz="2100" dirty="0"/>
              <a:t>: Administrators can oversee all grade entries made by faculty and ensure the integrity of the grading process.</a:t>
            </a:r>
          </a:p>
          <a:p>
            <a:pPr algn="just">
              <a:lnSpc>
                <a:spcPct val="170000"/>
              </a:lnSpc>
              <a:buFont typeface="Arial" panose="020B0604020202020204" pitchFamily="34" charset="0"/>
              <a:buChar char="•"/>
            </a:pPr>
            <a:r>
              <a:rPr lang="en-US" sz="2100" b="1" dirty="0"/>
              <a:t>Report Generation</a:t>
            </a:r>
            <a:r>
              <a:rPr lang="en-US" sz="2100" dirty="0"/>
              <a:t>: Administrators can generate various reports, such as overall student performance, class averages, dropout rates, or subject-specific results.</a:t>
            </a:r>
          </a:p>
          <a:p>
            <a:pPr algn="just">
              <a:lnSpc>
                <a:spcPct val="170000"/>
              </a:lnSpc>
              <a:buFont typeface="Arial" panose="020B0604020202020204" pitchFamily="34" charset="0"/>
              <a:buChar char="•"/>
            </a:pPr>
            <a:r>
              <a:rPr lang="en-US" sz="2100" b="1" dirty="0"/>
              <a:t>User Management</a:t>
            </a:r>
            <a:r>
              <a:rPr lang="en-US" sz="2100" dirty="0"/>
              <a:t>: Admins can manage user access and permissions, including roles for students, faculty, and staff.</a:t>
            </a:r>
          </a:p>
          <a:p>
            <a:pPr algn="just">
              <a:lnSpc>
                <a:spcPct val="170000"/>
              </a:lnSpc>
              <a:buFont typeface="Arial" panose="020B0604020202020204" pitchFamily="34" charset="0"/>
              <a:buChar char="•"/>
            </a:pPr>
            <a:r>
              <a:rPr lang="en-US" sz="2100" b="1" dirty="0"/>
              <a:t>Course/Exam Management</a:t>
            </a:r>
            <a:r>
              <a:rPr lang="en-US" sz="2100" dirty="0"/>
              <a:t>: Administrators can create and manage courses, assign instructors, and handle exam schedules and assessment methods.</a:t>
            </a:r>
          </a:p>
          <a:p>
            <a:pPr algn="just">
              <a:lnSpc>
                <a:spcPct val="170000"/>
              </a:lnSpc>
              <a:buFont typeface="Arial" panose="020B0604020202020204" pitchFamily="34" charset="0"/>
              <a:buChar char="•"/>
            </a:pPr>
            <a:r>
              <a:rPr lang="en-US" sz="2100" b="1" dirty="0"/>
              <a:t>Backup and Restore</a:t>
            </a:r>
            <a:r>
              <a:rPr lang="en-US" sz="2100" dirty="0"/>
              <a:t>: System administrators can backup the database and restore it in case of system failure to avoid data loss.</a:t>
            </a:r>
          </a:p>
          <a:p>
            <a:endParaRPr lang="en-IN" dirty="0"/>
          </a:p>
        </p:txBody>
      </p:sp>
    </p:spTree>
    <p:extLst>
      <p:ext uri="{BB962C8B-B14F-4D97-AF65-F5344CB8AC3E}">
        <p14:creationId xmlns:p14="http://schemas.microsoft.com/office/powerpoint/2010/main" val="382852249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B00B0E-F008-AED7-26E1-62682766777D}"/>
              </a:ext>
            </a:extLst>
          </p:cNvPr>
          <p:cNvSpPr>
            <a:spLocks noGrp="1"/>
          </p:cNvSpPr>
          <p:nvPr>
            <p:ph type="title"/>
          </p:nvPr>
        </p:nvSpPr>
        <p:spPr>
          <a:xfrm>
            <a:off x="0" y="0"/>
            <a:ext cx="10131425" cy="1456267"/>
          </a:xfrm>
        </p:spPr>
        <p:txBody>
          <a:bodyPr/>
          <a:lstStyle/>
          <a:p>
            <a:r>
              <a:rPr lang="en-US" b="1" dirty="0"/>
              <a:t>Result Analysis Module</a:t>
            </a:r>
            <a:br>
              <a:rPr lang="en-US" b="1" dirty="0"/>
            </a:br>
            <a:endParaRPr lang="en-IN" dirty="0"/>
          </a:p>
        </p:txBody>
      </p:sp>
      <p:sp>
        <p:nvSpPr>
          <p:cNvPr id="3" name="Content Placeholder 2">
            <a:extLst>
              <a:ext uri="{FF2B5EF4-FFF2-40B4-BE49-F238E27FC236}">
                <a16:creationId xmlns:a16="http://schemas.microsoft.com/office/drawing/2014/main" id="{033B2143-A2D9-5EC2-79F7-E5FB4EA77E80}"/>
              </a:ext>
            </a:extLst>
          </p:cNvPr>
          <p:cNvSpPr>
            <a:spLocks noGrp="1"/>
          </p:cNvSpPr>
          <p:nvPr>
            <p:ph idx="1"/>
          </p:nvPr>
        </p:nvSpPr>
        <p:spPr>
          <a:xfrm>
            <a:off x="571500" y="509154"/>
            <a:ext cx="9933999" cy="5095009"/>
          </a:xfrm>
        </p:spPr>
        <p:txBody>
          <a:bodyPr>
            <a:normAutofit/>
          </a:bodyPr>
          <a:lstStyle/>
          <a:p>
            <a:pPr algn="just">
              <a:lnSpc>
                <a:spcPct val="150000"/>
              </a:lnSpc>
              <a:buFont typeface="Arial" panose="020B0604020202020204" pitchFamily="34" charset="0"/>
              <a:buChar char="•"/>
            </a:pPr>
            <a:r>
              <a:rPr lang="en-US" b="1" dirty="0"/>
              <a:t>Performance Analytics</a:t>
            </a:r>
            <a:r>
              <a:rPr lang="en-US" dirty="0"/>
              <a:t>: Provides visual graphs, charts, and reports on overall class performance, grade distribution, trends in student achievement, etc.</a:t>
            </a:r>
          </a:p>
          <a:p>
            <a:pPr algn="just">
              <a:lnSpc>
                <a:spcPct val="150000"/>
              </a:lnSpc>
              <a:buFont typeface="Arial" panose="020B0604020202020204" pitchFamily="34" charset="0"/>
              <a:buChar char="•"/>
            </a:pPr>
            <a:r>
              <a:rPr lang="en-US" b="1" dirty="0"/>
              <a:t>GPA Calculation</a:t>
            </a:r>
            <a:r>
              <a:rPr lang="en-US" dirty="0"/>
              <a:t>: The system can automatically calculate Grade Point Average (GPA) and provide detailed insights into students' academic standing.</a:t>
            </a:r>
          </a:p>
          <a:p>
            <a:pPr algn="just">
              <a:lnSpc>
                <a:spcPct val="150000"/>
              </a:lnSpc>
              <a:buFont typeface="Arial" panose="020B0604020202020204" pitchFamily="34" charset="0"/>
              <a:buChar char="•"/>
            </a:pPr>
            <a:r>
              <a:rPr lang="en-US" b="1" dirty="0"/>
              <a:t>Custom Reports</a:t>
            </a:r>
            <a:r>
              <a:rPr lang="en-US" dirty="0"/>
              <a:t>: Generate detailed, custom reports such as performance comparisons, subject-wise results, and historical performance data over different semesters.</a:t>
            </a:r>
          </a:p>
          <a:p>
            <a:pPr algn="just">
              <a:lnSpc>
                <a:spcPct val="150000"/>
              </a:lnSpc>
              <a:buFont typeface="Arial" panose="020B0604020202020204" pitchFamily="34" charset="0"/>
              <a:buChar char="•"/>
            </a:pPr>
            <a:r>
              <a:rPr lang="en-US" b="1" dirty="0"/>
              <a:t>Pass/Fail Analysis</a:t>
            </a:r>
            <a:r>
              <a:rPr lang="en-US" dirty="0"/>
              <a:t>: Analyze the number of students passing or failing each subject, course, or department-wide, and identify trends that may require intervention.</a:t>
            </a:r>
          </a:p>
          <a:p>
            <a:endParaRPr lang="en-IN" dirty="0"/>
          </a:p>
        </p:txBody>
      </p:sp>
    </p:spTree>
    <p:extLst>
      <p:ext uri="{BB962C8B-B14F-4D97-AF65-F5344CB8AC3E}">
        <p14:creationId xmlns:p14="http://schemas.microsoft.com/office/powerpoint/2010/main" val="334911023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1149F6-4423-0423-F1E3-EF12D92D032C}"/>
              </a:ext>
            </a:extLst>
          </p:cNvPr>
          <p:cNvSpPr>
            <a:spLocks noGrp="1"/>
          </p:cNvSpPr>
          <p:nvPr>
            <p:ph type="title"/>
          </p:nvPr>
        </p:nvSpPr>
        <p:spPr>
          <a:xfrm>
            <a:off x="10392" y="-242455"/>
            <a:ext cx="10131425" cy="1456267"/>
          </a:xfrm>
        </p:spPr>
        <p:txBody>
          <a:bodyPr/>
          <a:lstStyle/>
          <a:p>
            <a:r>
              <a:rPr lang="en-IN" dirty="0"/>
              <a:t>Software Details</a:t>
            </a:r>
          </a:p>
        </p:txBody>
      </p:sp>
      <p:sp>
        <p:nvSpPr>
          <p:cNvPr id="3" name="Content Placeholder 2">
            <a:extLst>
              <a:ext uri="{FF2B5EF4-FFF2-40B4-BE49-F238E27FC236}">
                <a16:creationId xmlns:a16="http://schemas.microsoft.com/office/drawing/2014/main" id="{258BB7E4-2C8F-40B2-CAF9-0729E5E22158}"/>
              </a:ext>
            </a:extLst>
          </p:cNvPr>
          <p:cNvSpPr>
            <a:spLocks noGrp="1"/>
          </p:cNvSpPr>
          <p:nvPr>
            <p:ph idx="1"/>
          </p:nvPr>
        </p:nvSpPr>
        <p:spPr>
          <a:xfrm>
            <a:off x="935183" y="1213812"/>
            <a:ext cx="10131425" cy="3649133"/>
          </a:xfrm>
        </p:spPr>
        <p:txBody>
          <a:bodyPr/>
          <a:lstStyle/>
          <a:p>
            <a:pPr algn="just">
              <a:lnSpc>
                <a:spcPct val="150000"/>
              </a:lnSpc>
            </a:pPr>
            <a:r>
              <a:rPr lang="en-US" sz="1800" dirty="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pPr>
            <a:r>
              <a:rPr lang="en-US" sz="1800" dirty="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283773664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D7A814-9BE2-95A0-C77F-3CB037D0C241}"/>
              </a:ext>
            </a:extLst>
          </p:cNvPr>
          <p:cNvSpPr>
            <a:spLocks noGrp="1"/>
          </p:cNvSpPr>
          <p:nvPr>
            <p:ph type="title"/>
          </p:nvPr>
        </p:nvSpPr>
        <p:spPr>
          <a:xfrm>
            <a:off x="0" y="-304800"/>
            <a:ext cx="10131425" cy="1456267"/>
          </a:xfrm>
        </p:spPr>
        <p:txBody>
          <a:bodyPr/>
          <a:lstStyle/>
          <a:p>
            <a:r>
              <a:rPr lang="en-IN" dirty="0"/>
              <a:t>Front End</a:t>
            </a:r>
          </a:p>
        </p:txBody>
      </p:sp>
      <p:sp>
        <p:nvSpPr>
          <p:cNvPr id="3" name="Content Placeholder 2">
            <a:extLst>
              <a:ext uri="{FF2B5EF4-FFF2-40B4-BE49-F238E27FC236}">
                <a16:creationId xmlns:a16="http://schemas.microsoft.com/office/drawing/2014/main" id="{3F92A77C-5204-6BC9-408F-749137596526}"/>
              </a:ext>
            </a:extLst>
          </p:cNvPr>
          <p:cNvSpPr>
            <a:spLocks noGrp="1"/>
          </p:cNvSpPr>
          <p:nvPr>
            <p:ph idx="1"/>
          </p:nvPr>
        </p:nvSpPr>
        <p:spPr>
          <a:xfrm>
            <a:off x="467592" y="957503"/>
            <a:ext cx="10131425" cy="3649133"/>
          </a:xfrm>
        </p:spPr>
        <p:txBody>
          <a:bodyPr/>
          <a:lstStyle/>
          <a:p>
            <a:pPr algn="just">
              <a:lnSpc>
                <a:spcPct val="150000"/>
              </a:lnSpc>
            </a:pPr>
            <a:r>
              <a:rPr lang="en-US" sz="1800" dirty="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50000"/>
              </a:lnSpc>
            </a:pPr>
            <a:r>
              <a:rPr lang="en-US" sz="1800" dirty="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12828482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775D02-69F0-2DB9-ED7D-F52AB1D2D70A}"/>
              </a:ext>
            </a:extLst>
          </p:cNvPr>
          <p:cNvSpPr>
            <a:spLocks noGrp="1"/>
          </p:cNvSpPr>
          <p:nvPr>
            <p:ph type="title"/>
          </p:nvPr>
        </p:nvSpPr>
        <p:spPr>
          <a:xfrm>
            <a:off x="0" y="-389467"/>
            <a:ext cx="10131425" cy="1456267"/>
          </a:xfrm>
        </p:spPr>
        <p:txBody>
          <a:bodyPr/>
          <a:lstStyle/>
          <a:p>
            <a:r>
              <a:rPr lang="en-IN" dirty="0"/>
              <a:t>Database</a:t>
            </a:r>
          </a:p>
        </p:txBody>
      </p:sp>
      <p:sp>
        <p:nvSpPr>
          <p:cNvPr id="3" name="Content Placeholder 2">
            <a:extLst>
              <a:ext uri="{FF2B5EF4-FFF2-40B4-BE49-F238E27FC236}">
                <a16:creationId xmlns:a16="http://schemas.microsoft.com/office/drawing/2014/main" id="{60005E60-F5B7-87CE-12B0-4EBE4607842D}"/>
              </a:ext>
            </a:extLst>
          </p:cNvPr>
          <p:cNvSpPr>
            <a:spLocks noGrp="1"/>
          </p:cNvSpPr>
          <p:nvPr>
            <p:ph idx="1"/>
          </p:nvPr>
        </p:nvSpPr>
        <p:spPr>
          <a:xfrm>
            <a:off x="852055" y="955964"/>
            <a:ext cx="10131425" cy="4419600"/>
          </a:xfrm>
        </p:spPr>
        <p:txBody>
          <a:bodyPr>
            <a:normAutofit/>
          </a:bodyPr>
          <a:lstStyle/>
          <a:p>
            <a:pPr algn="just">
              <a:lnSpc>
                <a:spcPct val="170000"/>
              </a:lnSpc>
            </a:pPr>
            <a:r>
              <a:rPr lang="en-US" sz="1800" dirty="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algn="just">
              <a:lnSpc>
                <a:spcPct val="170000"/>
              </a:lnSpc>
            </a:pPr>
            <a:r>
              <a:rPr lang="en-US" sz="1800" dirty="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170000"/>
              </a:lnSpc>
            </a:pPr>
            <a:r>
              <a:rPr lang="en-US" sz="1800" dirty="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166503948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5802FA-BA80-D918-F560-FC474B2A0324}"/>
              </a:ext>
            </a:extLst>
          </p:cNvPr>
          <p:cNvSpPr>
            <a:spLocks noGrp="1"/>
          </p:cNvSpPr>
          <p:nvPr>
            <p:ph type="title"/>
          </p:nvPr>
        </p:nvSpPr>
        <p:spPr>
          <a:xfrm>
            <a:off x="0" y="-180109"/>
            <a:ext cx="10131425" cy="1456267"/>
          </a:xfrm>
        </p:spPr>
        <p:txBody>
          <a:bodyPr/>
          <a:lstStyle/>
          <a:p>
            <a:r>
              <a:rPr lang="en-IN" dirty="0"/>
              <a:t>Cloud Web Server</a:t>
            </a:r>
          </a:p>
        </p:txBody>
      </p:sp>
      <p:sp>
        <p:nvSpPr>
          <p:cNvPr id="3" name="Content Placeholder 2">
            <a:extLst>
              <a:ext uri="{FF2B5EF4-FFF2-40B4-BE49-F238E27FC236}">
                <a16:creationId xmlns:a16="http://schemas.microsoft.com/office/drawing/2014/main" id="{649E89FD-74E4-CBAA-2ADE-B0E2BCA8B549}"/>
              </a:ext>
            </a:extLst>
          </p:cNvPr>
          <p:cNvSpPr>
            <a:spLocks noGrp="1"/>
          </p:cNvSpPr>
          <p:nvPr>
            <p:ph idx="1"/>
          </p:nvPr>
        </p:nvSpPr>
        <p:spPr>
          <a:xfrm>
            <a:off x="893619" y="1047559"/>
            <a:ext cx="10204162" cy="4515042"/>
          </a:xfrm>
        </p:spPr>
        <p:txBody>
          <a:bodyPr>
            <a:normAutofit lnSpcReduction="10000"/>
          </a:bodyPr>
          <a:lstStyle/>
          <a:p>
            <a:pPr algn="just">
              <a:lnSpc>
                <a:spcPct val="170000"/>
              </a:lnSpc>
            </a:pPr>
            <a:r>
              <a:rPr lang="en-US" sz="1800" dirty="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lnSpc>
                <a:spcPct val="170000"/>
              </a:lnSpc>
            </a:pPr>
            <a:r>
              <a:rPr lang="en-US" sz="1800" dirty="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lnSpc>
                <a:spcPct val="170000"/>
              </a:lnSpc>
            </a:pPr>
            <a:r>
              <a:rPr lang="en-US" sz="1800" dirty="0">
                <a:cs typeface="Times New Roman" panose="02020603050405020304" pitchFamily="18" charset="0"/>
              </a:rPr>
              <a:t>It provides a flexible environment for the developers which allows them to work on projects from anywhere using any device with internet access.</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15226238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E86843-0690-C0FD-2351-5B40BEAA9CEE}"/>
              </a:ext>
            </a:extLst>
          </p:cNvPr>
          <p:cNvSpPr>
            <a:spLocks noGrp="1"/>
          </p:cNvSpPr>
          <p:nvPr>
            <p:ph type="title"/>
          </p:nvPr>
        </p:nvSpPr>
        <p:spPr>
          <a:xfrm>
            <a:off x="0" y="-294409"/>
            <a:ext cx="10131425" cy="1456267"/>
          </a:xfrm>
        </p:spPr>
        <p:txBody>
          <a:bodyPr/>
          <a:lstStyle/>
          <a:p>
            <a:r>
              <a:rPr lang="en-US" b="1" dirty="0"/>
              <a:t>SOFTWARE REQUIREMENTS:</a:t>
            </a:r>
            <a:endParaRPr lang="en-IN" dirty="0"/>
          </a:p>
        </p:txBody>
      </p:sp>
      <p:sp>
        <p:nvSpPr>
          <p:cNvPr id="3" name="Content Placeholder 2">
            <a:extLst>
              <a:ext uri="{FF2B5EF4-FFF2-40B4-BE49-F238E27FC236}">
                <a16:creationId xmlns:a16="http://schemas.microsoft.com/office/drawing/2014/main" id="{DD95A0DC-F08C-4110-8305-A8C8E0BFD72A}"/>
              </a:ext>
            </a:extLst>
          </p:cNvPr>
          <p:cNvSpPr>
            <a:spLocks noGrp="1"/>
          </p:cNvSpPr>
          <p:nvPr>
            <p:ph idx="1"/>
          </p:nvPr>
        </p:nvSpPr>
        <p:spPr>
          <a:xfrm>
            <a:off x="914401" y="-294409"/>
            <a:ext cx="10131425" cy="3649133"/>
          </a:xfrm>
        </p:spPr>
        <p:txBody>
          <a:bodyPr/>
          <a:lstStyle/>
          <a:p>
            <a:pPr lvl="0" algn="just">
              <a:lnSpc>
                <a:spcPct val="150000"/>
              </a:lnSpc>
              <a:buFont typeface="Arial" panose="020B0604020202020204" pitchFamily="34" charset="0"/>
              <a:buChar char="•"/>
            </a:pPr>
            <a:r>
              <a:rPr lang="en-US" sz="1800" dirty="0">
                <a:cs typeface="Times New Roman" pitchFamily="18" charset="0"/>
              </a:rPr>
              <a:t>Operating System	: Windows 10</a:t>
            </a:r>
          </a:p>
          <a:p>
            <a:pPr lvl="0" algn="just">
              <a:lnSpc>
                <a:spcPct val="150000"/>
              </a:lnSpc>
              <a:buFont typeface="Arial" panose="020B0604020202020204" pitchFamily="34" charset="0"/>
              <a:buChar char="•"/>
            </a:pPr>
            <a:r>
              <a:rPr lang="en-US" sz="1800" dirty="0">
                <a:cs typeface="Times New Roman" pitchFamily="18" charset="0"/>
              </a:rPr>
              <a:t>Language	               :PYTHON Google </a:t>
            </a:r>
            <a:r>
              <a:rPr lang="en-US" sz="1800" dirty="0" err="1">
                <a:cs typeface="Times New Roman" pitchFamily="18" charset="0"/>
              </a:rPr>
              <a:t>Colab</a:t>
            </a:r>
            <a:endParaRPr lang="en-US" sz="1800" dirty="0">
              <a:cs typeface="Times New Roman" pitchFamily="18" charset="0"/>
            </a:endParaRPr>
          </a:p>
          <a:p>
            <a:endParaRPr lang="en-IN" dirty="0"/>
          </a:p>
        </p:txBody>
      </p:sp>
    </p:spTree>
    <p:extLst>
      <p:ext uri="{BB962C8B-B14F-4D97-AF65-F5344CB8AC3E}">
        <p14:creationId xmlns:p14="http://schemas.microsoft.com/office/powerpoint/2010/main" val="273781922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5BE965-3580-E81B-F77E-10634B8D3DCC}"/>
              </a:ext>
            </a:extLst>
          </p:cNvPr>
          <p:cNvSpPr>
            <a:spLocks noGrp="1"/>
          </p:cNvSpPr>
          <p:nvPr>
            <p:ph type="title"/>
          </p:nvPr>
        </p:nvSpPr>
        <p:spPr>
          <a:xfrm>
            <a:off x="51956" y="-211282"/>
            <a:ext cx="10131425" cy="1456267"/>
          </a:xfrm>
        </p:spPr>
        <p:txBody>
          <a:bodyPr/>
          <a:lstStyle/>
          <a:p>
            <a:r>
              <a:rPr lang="en-US" b="1" dirty="0"/>
              <a:t>HARDWARE REQUIREMENTS:</a:t>
            </a:r>
            <a:endParaRPr lang="en-IN" dirty="0"/>
          </a:p>
        </p:txBody>
      </p:sp>
      <p:sp>
        <p:nvSpPr>
          <p:cNvPr id="3" name="Content Placeholder 2">
            <a:extLst>
              <a:ext uri="{FF2B5EF4-FFF2-40B4-BE49-F238E27FC236}">
                <a16:creationId xmlns:a16="http://schemas.microsoft.com/office/drawing/2014/main" id="{6590A8D0-AD1B-8675-4939-010F28D5CBA1}"/>
              </a:ext>
            </a:extLst>
          </p:cNvPr>
          <p:cNvSpPr>
            <a:spLocks noGrp="1"/>
          </p:cNvSpPr>
          <p:nvPr>
            <p:ph idx="1"/>
          </p:nvPr>
        </p:nvSpPr>
        <p:spPr>
          <a:xfrm>
            <a:off x="883229" y="516851"/>
            <a:ext cx="10131425" cy="3649133"/>
          </a:xfrm>
        </p:spPr>
        <p:txBody>
          <a:bodyPr/>
          <a:lstStyle/>
          <a:p>
            <a:pPr algn="just">
              <a:lnSpc>
                <a:spcPct val="150000"/>
              </a:lnSpc>
              <a:buFont typeface="Arial" panose="020B0604020202020204" pitchFamily="34" charset="0"/>
              <a:buChar char="•"/>
            </a:pPr>
            <a:r>
              <a:rPr lang="en-US" sz="1800" dirty="0">
                <a:cs typeface="Times New Roman" pitchFamily="18" charset="0"/>
              </a:rPr>
              <a:t>Keyboard</a:t>
            </a:r>
          </a:p>
          <a:p>
            <a:pPr algn="just">
              <a:lnSpc>
                <a:spcPct val="150000"/>
              </a:lnSpc>
              <a:buFont typeface="Arial" panose="020B0604020202020204" pitchFamily="34" charset="0"/>
              <a:buChar char="•"/>
            </a:pPr>
            <a:r>
              <a:rPr lang="en-US" sz="1800" dirty="0">
                <a:cs typeface="Times New Roman" pitchFamily="18" charset="0"/>
              </a:rPr>
              <a:t>Mouse </a:t>
            </a:r>
          </a:p>
          <a:p>
            <a:pPr algn="just">
              <a:lnSpc>
                <a:spcPct val="150000"/>
              </a:lnSpc>
              <a:buFont typeface="Arial" panose="020B0604020202020204" pitchFamily="34" charset="0"/>
              <a:buChar char="•"/>
            </a:pPr>
            <a:r>
              <a:rPr lang="en-US" sz="1800" dirty="0" err="1">
                <a:cs typeface="Times New Roman" pitchFamily="18" charset="0"/>
              </a:rPr>
              <a:t>Harddisk</a:t>
            </a:r>
            <a:r>
              <a:rPr lang="en-US" sz="1800" dirty="0">
                <a:cs typeface="Times New Roman" pitchFamily="18" charset="0"/>
              </a:rPr>
              <a:t>	</a:t>
            </a:r>
          </a:p>
          <a:p>
            <a:pPr algn="just">
              <a:lnSpc>
                <a:spcPct val="150000"/>
              </a:lnSpc>
              <a:buFont typeface="Arial" panose="020B0604020202020204" pitchFamily="34" charset="0"/>
              <a:buChar char="•"/>
            </a:pPr>
            <a:r>
              <a:rPr lang="en-US" sz="1800" dirty="0">
                <a:cs typeface="Times New Roman" pitchFamily="18" charset="0"/>
              </a:rPr>
              <a:t>Ram	</a:t>
            </a:r>
          </a:p>
          <a:p>
            <a:endParaRPr lang="en-IN" dirty="0"/>
          </a:p>
        </p:txBody>
      </p:sp>
    </p:spTree>
    <p:extLst>
      <p:ext uri="{BB962C8B-B14F-4D97-AF65-F5344CB8AC3E}">
        <p14:creationId xmlns:p14="http://schemas.microsoft.com/office/powerpoint/2010/main" val="218891312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8A33CF-9F87-A5CD-D0FD-53CA07A4B075}"/>
              </a:ext>
            </a:extLst>
          </p:cNvPr>
          <p:cNvSpPr>
            <a:spLocks noGrp="1"/>
          </p:cNvSpPr>
          <p:nvPr>
            <p:ph type="title"/>
          </p:nvPr>
        </p:nvSpPr>
        <p:spPr>
          <a:xfrm>
            <a:off x="0" y="-148936"/>
            <a:ext cx="10131425" cy="1456267"/>
          </a:xfrm>
        </p:spPr>
        <p:txBody>
          <a:bodyPr/>
          <a:lstStyle/>
          <a:p>
            <a:r>
              <a:rPr lang="en-US" dirty="0"/>
              <a:t>CONCLUSION</a:t>
            </a:r>
            <a:endParaRPr lang="en-IN" dirty="0"/>
          </a:p>
        </p:txBody>
      </p:sp>
      <p:sp>
        <p:nvSpPr>
          <p:cNvPr id="3" name="Content Placeholder 2">
            <a:extLst>
              <a:ext uri="{FF2B5EF4-FFF2-40B4-BE49-F238E27FC236}">
                <a16:creationId xmlns:a16="http://schemas.microsoft.com/office/drawing/2014/main" id="{0BB8A222-A58B-FBA8-6DB2-13930A032452}"/>
              </a:ext>
            </a:extLst>
          </p:cNvPr>
          <p:cNvSpPr>
            <a:spLocks noGrp="1"/>
          </p:cNvSpPr>
          <p:nvPr>
            <p:ph idx="1"/>
          </p:nvPr>
        </p:nvSpPr>
        <p:spPr>
          <a:xfrm>
            <a:off x="831271" y="706582"/>
            <a:ext cx="9840481" cy="4887192"/>
          </a:xfrm>
        </p:spPr>
        <p:txBody>
          <a:bodyPr>
            <a:normAutofit/>
          </a:bodyPr>
          <a:lstStyle/>
          <a:p>
            <a:pPr algn="just">
              <a:lnSpc>
                <a:spcPct val="150000"/>
              </a:lnSpc>
            </a:pPr>
            <a:r>
              <a:rPr lang="en-US" dirty="0"/>
              <a:t>It is concluded that the system will works well and thus it will fulfil the end users requirement. The system is tested and errors are accurately removed. This application will be accessed from one or more than one system and hence login from more than one system is tested.</a:t>
            </a:r>
          </a:p>
          <a:p>
            <a:pPr algn="just">
              <a:lnSpc>
                <a:spcPct val="150000"/>
              </a:lnSpc>
            </a:pPr>
            <a:r>
              <a:rPr lang="en-US" dirty="0"/>
              <a:t> This system is user friendly so that everyone can use this application easily. Admin or staff has to give the proper documentation. The staff is able to easily understand how this overall application. The system is evaluated, implemented and its performance is found to be satisfactory to the end users. </a:t>
            </a:r>
          </a:p>
          <a:p>
            <a:pPr algn="just">
              <a:lnSpc>
                <a:spcPct val="150000"/>
              </a:lnSpc>
            </a:pPr>
            <a:r>
              <a:rPr lang="en-US" dirty="0"/>
              <a:t>The required result for the user’s requirements is generated. Further enhancements can be added to these system, because the features of this application is very attractive and it is useful than the present one.</a:t>
            </a:r>
            <a:endParaRPr lang="en-IN" dirty="0"/>
          </a:p>
        </p:txBody>
      </p:sp>
    </p:spTree>
    <p:extLst>
      <p:ext uri="{BB962C8B-B14F-4D97-AF65-F5344CB8AC3E}">
        <p14:creationId xmlns:p14="http://schemas.microsoft.com/office/powerpoint/2010/main" val="408927712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3F296A"/>
      </a:dk2>
      <a:lt2>
        <a:srgbClr val="EBEBEB"/>
      </a:lt2>
      <a:accent1>
        <a:srgbClr val="E84574"/>
      </a:accent1>
      <a:accent2>
        <a:srgbClr val="798FF2"/>
      </a:accent2>
      <a:accent3>
        <a:srgbClr val="95C369"/>
      </a:accent3>
      <a:accent4>
        <a:srgbClr val="EE875A"/>
      </a:accent4>
      <a:accent5>
        <a:srgbClr val="C363E8"/>
      </a:accent5>
      <a:accent6>
        <a:srgbClr val="6AADC8"/>
      </a:accent6>
      <a:hlink>
        <a:srgbClr val="FE80C7"/>
      </a:hlink>
      <a:folHlink>
        <a:srgbClr val="FBA3EC"/>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61DDDE80-2DFA-4F2A-B66F-72059846BDAA}"/>
    </a:ext>
  </a:extLst>
</a:theme>
</file>

<file path=docProps/app.xml><?xml version="1.0" encoding="utf-8"?>
<Properties xmlns="http://schemas.openxmlformats.org/officeDocument/2006/extended-properties" xmlns:vt="http://schemas.openxmlformats.org/officeDocument/2006/docPropsVTypes">
  <Template>Celestial</Template>
  <TotalTime>26</TotalTime>
  <Words>2280</Words>
  <Application>Microsoft Office PowerPoint</Application>
  <PresentationFormat>Widescreen</PresentationFormat>
  <Paragraphs>94</Paragraphs>
  <Slides>22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22</vt:i4>
      </vt:variant>
    </vt:vector>
  </HeadingPairs>
  <TitlesOfParts>
    <vt:vector size="27" baseType="lpstr">
      <vt:lpstr>Arial</vt:lpstr>
      <vt:lpstr>Calibri</vt:lpstr>
      <vt:lpstr>Calibri Light</vt:lpstr>
      <vt:lpstr>Times New Roman</vt:lpstr>
      <vt:lpstr>Celestial</vt:lpstr>
      <vt:lpstr>College Student Results Management System Web App</vt:lpstr>
      <vt:lpstr>Abstract</vt:lpstr>
      <vt:lpstr>PowerPoint Presentation</vt:lpstr>
      <vt:lpstr>Objective</vt:lpstr>
      <vt:lpstr>Existing System</vt:lpstr>
      <vt:lpstr>Disadvantage</vt:lpstr>
      <vt:lpstr>PROPOSED SYSTEM :</vt:lpstr>
      <vt:lpstr>Advantage</vt:lpstr>
      <vt:lpstr>Introduction</vt:lpstr>
      <vt:lpstr>PowerPoint Presentation</vt:lpstr>
      <vt:lpstr>MODULES</vt:lpstr>
      <vt:lpstr>Student Module</vt:lpstr>
      <vt:lpstr>Faculty/Instructor Module </vt:lpstr>
      <vt:lpstr>Administrator Module </vt:lpstr>
      <vt:lpstr>Result Analysis Module </vt:lpstr>
      <vt:lpstr>Software Details</vt:lpstr>
      <vt:lpstr>Front End</vt:lpstr>
      <vt:lpstr>Database</vt:lpstr>
      <vt:lpstr>Cloud Web Server</vt:lpstr>
      <vt:lpstr>SOFTWARE REQUIREMENTS:</vt:lpstr>
      <vt:lpstr>HARDWARE REQUIREMENTS:</vt:lpstr>
      <vt:lpstr>CONCLUSION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vishalrameshv13@gmail.com</dc:creator>
  <cp:lastModifiedBy>vishalrameshv13@gmail.com</cp:lastModifiedBy>
  <cp:revision>2</cp:revision>
  <dcterms:created xsi:type="dcterms:W3CDTF">2025-01-03T11:46:33Z</dcterms:created>
  <dcterms:modified xsi:type="dcterms:W3CDTF">2025-01-04T05:42:45Z</dcterms:modified>
</cp:coreProperties>
</file>