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2544059-1E18-4AB6-8542-88AABD84E92F}"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4207506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544059-1E18-4AB6-8542-88AABD84E92F}"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559762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544059-1E18-4AB6-8542-88AABD84E92F}"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3913374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2544059-1E18-4AB6-8542-88AABD84E92F}" type="datetimeFigureOut">
              <a:rPr lang="en-IN" smtClean="0"/>
              <a:t>04-01-2025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1267560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544059-1E18-4AB6-8542-88AABD84E92F}" type="datetimeFigureOut">
              <a:rPr lang="en-IN" smtClean="0"/>
              <a:t>04-01-2025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3249948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2544059-1E18-4AB6-8542-88AABD84E92F}" type="datetimeFigureOut">
              <a:rPr lang="en-IN" smtClean="0"/>
              <a:t>04-01-2025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1165100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544059-1E18-4AB6-8542-88AABD84E92F}" type="datetimeFigureOut">
              <a:rPr lang="en-IN" smtClean="0"/>
              <a:t>04-01-2025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3219812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544059-1E18-4AB6-8542-88AABD84E92F}" type="datetimeFigureOut">
              <a:rPr lang="en-IN" smtClean="0"/>
              <a:t>04-01-2025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1087702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544059-1E18-4AB6-8542-88AABD84E92F}" type="datetimeFigureOut">
              <a:rPr lang="en-IN" smtClean="0"/>
              <a:t>04-01-2025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3796155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544059-1E18-4AB6-8542-88AABD84E92F}"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3213385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544059-1E18-4AB6-8542-88AABD84E92F}"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1AA704-8FBA-4D00-B41A-C5879B16CDEC}"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986705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544059-1E18-4AB6-8542-88AABD84E92F}"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35417966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544059-1E18-4AB6-8542-88AABD84E92F}"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1AA704-8FBA-4D00-B41A-C5879B16CDEC}"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818769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544059-1E18-4AB6-8542-88AABD84E92F}"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10957209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544059-1E18-4AB6-8542-88AABD84E92F}"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31067293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544059-1E18-4AB6-8542-88AABD84E92F}" type="datetimeFigureOut">
              <a:rPr lang="en-IN" smtClean="0"/>
              <a:t>04-01-2025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1AA704-8FBA-4D00-B41A-C5879B16CDEC}" type="slidenum">
              <a:rPr lang="en-IN" smtClean="0"/>
              <a:t>‹#›</a:t>
            </a:fld>
            <a:endParaRPr lang="en-IN"/>
          </a:p>
        </p:txBody>
      </p:sp>
    </p:spTree>
    <p:extLst>
      <p:ext uri="{BB962C8B-B14F-4D97-AF65-F5344CB8AC3E}">
        <p14:creationId xmlns:p14="http://schemas.microsoft.com/office/powerpoint/2010/main" val="4161521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2544059-1E18-4AB6-8542-88AABD84E92F}" type="datetimeFigureOut">
              <a:rPr lang="en-IN" smtClean="0"/>
              <a:t>04-01-2025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991AA704-8FBA-4D00-B41A-C5879B16CDEC}" type="slidenum">
              <a:rPr lang="en-IN" smtClean="0"/>
              <a:t>‹#›</a:t>
            </a:fld>
            <a:endParaRPr lang="en-IN"/>
          </a:p>
        </p:txBody>
      </p:sp>
    </p:spTree>
    <p:extLst>
      <p:ext uri="{BB962C8B-B14F-4D97-AF65-F5344CB8AC3E}">
        <p14:creationId xmlns:p14="http://schemas.microsoft.com/office/powerpoint/2010/main" val="226802839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30FFE7-BBF6-505B-38F4-7EBBDD2075C3}"/>
              </a:ext>
            </a:extLst>
          </p:cNvPr>
          <p:cNvSpPr>
            <a:spLocks noGrp="1"/>
          </p:cNvSpPr>
          <p:nvPr>
            <p:ph type="title"/>
          </p:nvPr>
        </p:nvSpPr>
        <p:spPr>
          <a:xfrm>
            <a:off x="968279" y="2108200"/>
            <a:ext cx="8596668" cy="1320800"/>
          </a:xfrm>
        </p:spPr>
        <p:txBody>
          <a:bodyPr>
            <a:normAutofit/>
          </a:bodyPr>
          <a:lstStyle/>
          <a:p>
            <a:pPr algn="ctr"/>
            <a:r>
              <a:rPr lang="en-US" sz="3200" b="1" dirty="0"/>
              <a:t>Blood Bank Availability Between Donors And Acceptors</a:t>
            </a:r>
            <a:endParaRPr lang="en-IN" sz="3200" b="1" dirty="0"/>
          </a:p>
        </p:txBody>
      </p:sp>
    </p:spTree>
    <p:extLst>
      <p:ext uri="{BB962C8B-B14F-4D97-AF65-F5344CB8AC3E}">
        <p14:creationId xmlns:p14="http://schemas.microsoft.com/office/powerpoint/2010/main" val="1805852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CA126-DA50-72C7-8AB6-484754C4E304}"/>
              </a:ext>
            </a:extLst>
          </p:cNvPr>
          <p:cNvSpPr>
            <a:spLocks noGrp="1"/>
          </p:cNvSpPr>
          <p:nvPr>
            <p:ph type="title"/>
          </p:nvPr>
        </p:nvSpPr>
        <p:spPr>
          <a:xfrm>
            <a:off x="33098" y="0"/>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A9FD11E3-2EEC-23F1-D5BB-29D0B8F7DC89}"/>
              </a:ext>
            </a:extLst>
          </p:cNvPr>
          <p:cNvSpPr>
            <a:spLocks noGrp="1"/>
          </p:cNvSpPr>
          <p:nvPr>
            <p:ph idx="1"/>
          </p:nvPr>
        </p:nvSpPr>
        <p:spPr>
          <a:xfrm>
            <a:off x="238990" y="660400"/>
            <a:ext cx="9476509" cy="5860472"/>
          </a:xfrm>
        </p:spPr>
        <p:txBody>
          <a:bodyPr>
            <a:noAutofit/>
          </a:bodyPr>
          <a:lstStyle/>
          <a:p>
            <a:pPr algn="just">
              <a:lnSpc>
                <a:spcPct val="150000"/>
              </a:lnSpc>
            </a:pPr>
            <a:r>
              <a:rPr lang="en-US" dirty="0"/>
              <a:t>Help Line is a voluntary and non-governmental organization. It maintains online library of blood donors in India. Sometimes Doctors and Blood bank project have to face the difficulty in finding the blood group Donors at right time.</a:t>
            </a:r>
          </a:p>
          <a:p>
            <a:pPr algn="just">
              <a:lnSpc>
                <a:spcPct val="150000"/>
              </a:lnSpc>
            </a:pPr>
            <a:r>
              <a:rPr lang="en-US" dirty="0"/>
              <a:t> Help Line has attempted to provide the answer by taking upon itself the task of collecting Blood bank project nationwide for the cause and care of people in need. At any point of time the people who are in need can reach the donors through our search facility. </a:t>
            </a:r>
          </a:p>
          <a:p>
            <a:pPr algn="just">
              <a:lnSpc>
                <a:spcPct val="150000"/>
              </a:lnSpc>
            </a:pPr>
            <a:r>
              <a:rPr lang="en-US" dirty="0"/>
              <a:t>By mobilizing people and organization who desire to make a difference in the lives of people in need. On the basis of humanity, everyone is welcome to register as a blood donor. </a:t>
            </a:r>
          </a:p>
          <a:p>
            <a:pPr algn="just">
              <a:lnSpc>
                <a:spcPct val="150000"/>
              </a:lnSpc>
            </a:pPr>
            <a:r>
              <a:rPr lang="en-US" dirty="0"/>
              <a:t>Blood Bank Management System (BBMS) is a browser based system that is designed to store, process, retrieve and analyze information concerned with the administrative and inventory management within a blood bank. </a:t>
            </a:r>
            <a:endParaRPr lang="en-IN" dirty="0"/>
          </a:p>
        </p:txBody>
      </p:sp>
    </p:spTree>
    <p:extLst>
      <p:ext uri="{BB962C8B-B14F-4D97-AF65-F5344CB8AC3E}">
        <p14:creationId xmlns:p14="http://schemas.microsoft.com/office/powerpoint/2010/main" val="2947528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C04D49-BE60-0102-8BE1-717E3F8E3A6E}"/>
              </a:ext>
            </a:extLst>
          </p:cNvPr>
          <p:cNvSpPr>
            <a:spLocks noGrp="1"/>
          </p:cNvSpPr>
          <p:nvPr>
            <p:ph idx="4294967295"/>
          </p:nvPr>
        </p:nvSpPr>
        <p:spPr>
          <a:xfrm>
            <a:off x="384464" y="227879"/>
            <a:ext cx="8596313" cy="3881437"/>
          </a:xfrm>
        </p:spPr>
        <p:txBody>
          <a:bodyPr/>
          <a:lstStyle/>
          <a:p>
            <a:pPr algn="just">
              <a:lnSpc>
                <a:spcPct val="150000"/>
              </a:lnSpc>
            </a:pPr>
            <a:r>
              <a:rPr lang="en-US" dirty="0"/>
              <a:t>This project aims at maintaining all the information pertaining to blood donors, different blood groups available in each blood bank and help them manage in a better way.</a:t>
            </a:r>
          </a:p>
          <a:p>
            <a:pPr algn="just">
              <a:lnSpc>
                <a:spcPct val="150000"/>
              </a:lnSpc>
            </a:pPr>
            <a:r>
              <a:rPr lang="en-US" dirty="0"/>
              <a:t> Aim is to provide transparency in this field, make the process of obtaining blood from a blood bank hassle free and corruption free and make the system of blood bank management effective.</a:t>
            </a:r>
            <a:endParaRPr lang="en-IN" dirty="0"/>
          </a:p>
        </p:txBody>
      </p:sp>
    </p:spTree>
    <p:extLst>
      <p:ext uri="{BB962C8B-B14F-4D97-AF65-F5344CB8AC3E}">
        <p14:creationId xmlns:p14="http://schemas.microsoft.com/office/powerpoint/2010/main" val="1236885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2DE8A-E0D4-A782-2F18-81DA3DB758A4}"/>
              </a:ext>
            </a:extLst>
          </p:cNvPr>
          <p:cNvSpPr>
            <a:spLocks noGrp="1"/>
          </p:cNvSpPr>
          <p:nvPr>
            <p:ph type="title"/>
          </p:nvPr>
        </p:nvSpPr>
        <p:spPr>
          <a:xfrm>
            <a:off x="-18857" y="0"/>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D5F46B1A-5AF0-554B-F0FA-8664D547B8D0}"/>
              </a:ext>
            </a:extLst>
          </p:cNvPr>
          <p:cNvSpPr>
            <a:spLocks noGrp="1"/>
          </p:cNvSpPr>
          <p:nvPr>
            <p:ph idx="1"/>
          </p:nvPr>
        </p:nvSpPr>
        <p:spPr>
          <a:xfrm>
            <a:off x="114298" y="660400"/>
            <a:ext cx="9580419" cy="6151419"/>
          </a:xfrm>
        </p:spPr>
        <p:txBody>
          <a:bodyPr>
            <a:noAutofit/>
          </a:bodyPr>
          <a:lstStyle/>
          <a:p>
            <a:pPr algn="just">
              <a:lnSpc>
                <a:spcPct val="150000"/>
              </a:lnSpc>
            </a:pPr>
            <a:r>
              <a:rPr lang="en-US" dirty="0"/>
              <a:t>Efficient Blood Inventory Management: The primary objective of the blood bank management system is to efficiently manage the blood inventory. The system should provide real-time data about the available blood units, their expiry dates, and the blood type. This will help blood banks to manage their inventory efficiently, reducing wastage, and ensuring that the right blood type is available when needed.</a:t>
            </a:r>
          </a:p>
          <a:p>
            <a:pPr algn="just">
              <a:lnSpc>
                <a:spcPct val="150000"/>
              </a:lnSpc>
            </a:pPr>
            <a:r>
              <a:rPr lang="en-US" dirty="0"/>
              <a:t> Accurate and Timely Reporting: The system should provide accurate and timely reports on blood stocks, blood donations, blood testing, and blood transfusions. The system should allow blood banks to generate reports on a daily, weekly, or monthly basis, and the reports should be easily accessible to healthcare professionals and other authorized personnel. </a:t>
            </a:r>
          </a:p>
          <a:p>
            <a:pPr algn="just">
              <a:lnSpc>
                <a:spcPct val="150000"/>
              </a:lnSpc>
            </a:pPr>
            <a:r>
              <a:rPr lang="en-US" dirty="0"/>
              <a:t>Donor Management: The system should allow blood banks to manage their donor database effectively. The system should maintain a record of all donors, their blood types, and their medical history. It should also enable blood banks to track their donors' donation history, contact information, and eligibility status.</a:t>
            </a:r>
            <a:endParaRPr lang="en-IN" dirty="0"/>
          </a:p>
        </p:txBody>
      </p:sp>
    </p:spTree>
    <p:extLst>
      <p:ext uri="{BB962C8B-B14F-4D97-AF65-F5344CB8AC3E}">
        <p14:creationId xmlns:p14="http://schemas.microsoft.com/office/powerpoint/2010/main" val="1179770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6DEE0-034D-2727-359A-CA4906979B09}"/>
              </a:ext>
            </a:extLst>
          </p:cNvPr>
          <p:cNvSpPr>
            <a:spLocks noGrp="1"/>
          </p:cNvSpPr>
          <p:nvPr>
            <p:ph type="title"/>
          </p:nvPr>
        </p:nvSpPr>
        <p:spPr>
          <a:xfrm>
            <a:off x="0" y="0"/>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39C795CA-C232-3826-3BA5-76C8249CAFCC}"/>
              </a:ext>
            </a:extLst>
          </p:cNvPr>
          <p:cNvSpPr>
            <a:spLocks noGrp="1"/>
          </p:cNvSpPr>
          <p:nvPr>
            <p:ph idx="1"/>
          </p:nvPr>
        </p:nvSpPr>
        <p:spPr>
          <a:xfrm>
            <a:off x="238991" y="772001"/>
            <a:ext cx="9377911" cy="5313998"/>
          </a:xfrm>
        </p:spPr>
        <p:txBody>
          <a:bodyPr>
            <a:normAutofit lnSpcReduction="10000"/>
          </a:bodyPr>
          <a:lstStyle/>
          <a:p>
            <a:pPr algn="just">
              <a:lnSpc>
                <a:spcPct val="150000"/>
              </a:lnSpc>
            </a:pPr>
            <a:r>
              <a:rPr lang="en-US" dirty="0"/>
              <a:t>The blood bank managers use the available information system to take appropriate judgments to tackle difficulties. There is a need for a proper and robust platform where donors and doctors can get connected for blood donation, so that every patient can get the required blood within time. </a:t>
            </a:r>
          </a:p>
          <a:p>
            <a:pPr algn="just">
              <a:lnSpc>
                <a:spcPct val="150000"/>
              </a:lnSpc>
            </a:pPr>
            <a:r>
              <a:rPr lang="en-US" dirty="0"/>
              <a:t>The Blood Donation Management System aims to fulfil the gap between blood donors and doctors.</a:t>
            </a:r>
          </a:p>
          <a:p>
            <a:pPr algn="just">
              <a:lnSpc>
                <a:spcPct val="150000"/>
              </a:lnSpc>
            </a:pPr>
            <a:r>
              <a:rPr lang="en-US" dirty="0"/>
              <a:t> When a blood donor gets an easy and suitable platform to register and donate blood, it becomes easier for many people who wish to donate blood but cannot find a proper platform for it due to their busy schedules. </a:t>
            </a:r>
          </a:p>
          <a:p>
            <a:pPr algn="just">
              <a:lnSpc>
                <a:spcPct val="150000"/>
              </a:lnSpc>
            </a:pPr>
            <a:r>
              <a:rPr lang="en-US" dirty="0"/>
              <a:t>So by this thought we come up with an idea of creating a website called Online Blood Donation Management System Where Donors can easily donate their blood by registering through our website and saves the life of people. </a:t>
            </a:r>
            <a:endParaRPr lang="en-IN" dirty="0"/>
          </a:p>
        </p:txBody>
      </p:sp>
    </p:spTree>
    <p:extLst>
      <p:ext uri="{BB962C8B-B14F-4D97-AF65-F5344CB8AC3E}">
        <p14:creationId xmlns:p14="http://schemas.microsoft.com/office/powerpoint/2010/main" val="2512519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41A6F-A493-E29F-EFA9-F1C171C5FD1A}"/>
              </a:ext>
            </a:extLst>
          </p:cNvPr>
          <p:cNvSpPr>
            <a:spLocks noGrp="1"/>
          </p:cNvSpPr>
          <p:nvPr>
            <p:ph type="title"/>
          </p:nvPr>
        </p:nvSpPr>
        <p:spPr>
          <a:xfrm>
            <a:off x="0" y="0"/>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83590712-3B73-2064-6216-10670FBB7BCB}"/>
              </a:ext>
            </a:extLst>
          </p:cNvPr>
          <p:cNvSpPr>
            <a:spLocks noGrp="1"/>
          </p:cNvSpPr>
          <p:nvPr>
            <p:ph idx="1"/>
          </p:nvPr>
        </p:nvSpPr>
        <p:spPr>
          <a:xfrm>
            <a:off x="207818" y="706582"/>
            <a:ext cx="9507682" cy="5798127"/>
          </a:xfrm>
        </p:spPr>
        <p:txBody>
          <a:bodyPr>
            <a:noAutofit/>
          </a:bodyPr>
          <a:lstStyle/>
          <a:p>
            <a:pPr algn="just">
              <a:lnSpc>
                <a:spcPct val="150000"/>
              </a:lnSpc>
            </a:pPr>
            <a:r>
              <a:rPr lang="en-US" b="1" dirty="0"/>
              <a:t>Inadequate Donor Participation</a:t>
            </a:r>
            <a:r>
              <a:rPr lang="en-US" dirty="0"/>
              <a:t>: There may be an insufficient number of blood donors at any given time, leading to shortages of certain blood types, especially rare ones (e.g., O-negative).</a:t>
            </a:r>
          </a:p>
          <a:p>
            <a:pPr algn="just">
              <a:lnSpc>
                <a:spcPct val="150000"/>
              </a:lnSpc>
            </a:pPr>
            <a:r>
              <a:rPr lang="en-US" b="1" dirty="0"/>
              <a:t>Compatibility Issues</a:t>
            </a:r>
            <a:r>
              <a:rPr lang="en-US" dirty="0"/>
              <a:t>: One of the key challenges in the blood bank system is ensuring the compatibility of blood types. Blood banks may face challenges in providing the correct match for recipients, especially in emergency situations where time is critical.</a:t>
            </a:r>
            <a:r>
              <a:rPr lang="en-US" b="1" dirty="0"/>
              <a:t> </a:t>
            </a:r>
          </a:p>
          <a:p>
            <a:pPr algn="just">
              <a:lnSpc>
                <a:spcPct val="150000"/>
              </a:lnSpc>
            </a:pPr>
            <a:r>
              <a:rPr lang="en-US" b="1" dirty="0"/>
              <a:t>Limited Shelf Life</a:t>
            </a:r>
            <a:r>
              <a:rPr lang="en-US" dirty="0"/>
              <a:t>: Blood has a limited storage period, typically around 21 to 42 days depending on the type. This means that blood may expire before it can be used if there is not enough demand.</a:t>
            </a:r>
          </a:p>
          <a:p>
            <a:pPr algn="just">
              <a:lnSpc>
                <a:spcPct val="150000"/>
              </a:lnSpc>
            </a:pPr>
            <a:r>
              <a:rPr lang="en-US" b="1" dirty="0"/>
              <a:t>Donor Safety Concerns</a:t>
            </a:r>
            <a:r>
              <a:rPr lang="en-US" dirty="0"/>
              <a:t>: Although blood donation is generally safe, there are inherent risks for donors, such as dizziness, fainting, or rare infections transmitted during the donation process.</a:t>
            </a:r>
            <a:endParaRPr lang="en-IN" dirty="0"/>
          </a:p>
        </p:txBody>
      </p:sp>
    </p:spTree>
    <p:extLst>
      <p:ext uri="{BB962C8B-B14F-4D97-AF65-F5344CB8AC3E}">
        <p14:creationId xmlns:p14="http://schemas.microsoft.com/office/powerpoint/2010/main" val="1177615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D750-993F-F4AC-8163-194FF0F87120}"/>
              </a:ext>
            </a:extLst>
          </p:cNvPr>
          <p:cNvSpPr>
            <a:spLocks noGrp="1"/>
          </p:cNvSpPr>
          <p:nvPr>
            <p:ph type="title"/>
          </p:nvPr>
        </p:nvSpPr>
        <p:spPr>
          <a:xfrm>
            <a:off x="95443" y="156238"/>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4DBA5F9C-B745-ED46-6CCB-AF03050517A9}"/>
              </a:ext>
            </a:extLst>
          </p:cNvPr>
          <p:cNvSpPr>
            <a:spLocks noGrp="1"/>
          </p:cNvSpPr>
          <p:nvPr>
            <p:ph idx="1"/>
          </p:nvPr>
        </p:nvSpPr>
        <p:spPr>
          <a:xfrm>
            <a:off x="311727" y="779318"/>
            <a:ext cx="9341427" cy="5808143"/>
          </a:xfrm>
        </p:spPr>
        <p:txBody>
          <a:bodyPr>
            <a:noAutofit/>
          </a:bodyPr>
          <a:lstStyle/>
          <a:p>
            <a:pPr algn="just">
              <a:lnSpc>
                <a:spcPct val="150000"/>
              </a:lnSpc>
            </a:pPr>
            <a:r>
              <a:rPr lang="en-US" dirty="0"/>
              <a:t>the system will integrate key modules such as donor management, blood collection and testing, blood storage and inventory management, recipient matching, and logistics. </a:t>
            </a:r>
          </a:p>
          <a:p>
            <a:pPr algn="just">
              <a:lnSpc>
                <a:spcPct val="150000"/>
              </a:lnSpc>
            </a:pPr>
            <a:r>
              <a:rPr lang="en-US" dirty="0"/>
              <a:t>The donor management module will facilitate registration, eligibility checks, and donation scheduling, encouraging regular donations and maintaining an updated database. The blood collection and testing module will ensure all donations undergo necessary screening and testing, guaranteeing safety and compatibility. </a:t>
            </a:r>
          </a:p>
          <a:p>
            <a:pPr algn="just">
              <a:lnSpc>
                <a:spcPct val="150000"/>
              </a:lnSpc>
            </a:pPr>
            <a:r>
              <a:rPr lang="en-US" dirty="0"/>
              <a:t>Meanwhile, the blood storage module will track inventory levels and ensure proper storage conditions, minimizing waste and ensuring that blood is available when required.</a:t>
            </a:r>
          </a:p>
          <a:p>
            <a:pPr algn="just">
              <a:lnSpc>
                <a:spcPct val="150000"/>
              </a:lnSpc>
            </a:pPr>
            <a:r>
              <a:rPr lang="en-US" dirty="0"/>
              <a:t>The system will also incorporate an advanced blood compatibility and matching module that will quickly match available blood with recipients based on blood type and medical urgency, reducing the risks of transfusion reactions.</a:t>
            </a:r>
            <a:endParaRPr lang="en-IN" dirty="0"/>
          </a:p>
        </p:txBody>
      </p:sp>
    </p:spTree>
    <p:extLst>
      <p:ext uri="{BB962C8B-B14F-4D97-AF65-F5344CB8AC3E}">
        <p14:creationId xmlns:p14="http://schemas.microsoft.com/office/powerpoint/2010/main" val="2606523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C0A249-C8CE-8E25-6581-641DF52F4E93}"/>
              </a:ext>
            </a:extLst>
          </p:cNvPr>
          <p:cNvSpPr>
            <a:spLocks noGrp="1"/>
          </p:cNvSpPr>
          <p:nvPr>
            <p:ph idx="4294967295"/>
          </p:nvPr>
        </p:nvSpPr>
        <p:spPr>
          <a:xfrm>
            <a:off x="529937" y="290225"/>
            <a:ext cx="8596313" cy="3881437"/>
          </a:xfrm>
        </p:spPr>
        <p:txBody>
          <a:bodyPr/>
          <a:lstStyle/>
          <a:p>
            <a:pPr algn="just">
              <a:lnSpc>
                <a:spcPct val="150000"/>
              </a:lnSpc>
            </a:pPr>
            <a:r>
              <a:rPr lang="en-US" dirty="0"/>
              <a:t>For hospitals and clinics, the recipient management module will streamline the process of blood requests, transfusion scheduling, and patient monitoring, ensuring that blood is delivered timely and appropriately.</a:t>
            </a:r>
          </a:p>
          <a:p>
            <a:pPr algn="just">
              <a:lnSpc>
                <a:spcPct val="150000"/>
              </a:lnSpc>
            </a:pPr>
            <a:r>
              <a:rPr lang="en-US" dirty="0"/>
              <a:t> The logistics and distribution module will guarantee efficient transport, with an emphasis on maintaining optimal conditions during delivery to hospitals, emergency care centers, or disaster zones. </a:t>
            </a:r>
          </a:p>
          <a:p>
            <a:endParaRPr lang="en-IN" dirty="0"/>
          </a:p>
        </p:txBody>
      </p:sp>
    </p:spTree>
    <p:extLst>
      <p:ext uri="{BB962C8B-B14F-4D97-AF65-F5344CB8AC3E}">
        <p14:creationId xmlns:p14="http://schemas.microsoft.com/office/powerpoint/2010/main" val="146590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C02DE-050A-219C-96E7-C7173C419302}"/>
              </a:ext>
            </a:extLst>
          </p:cNvPr>
          <p:cNvSpPr>
            <a:spLocks noGrp="1"/>
          </p:cNvSpPr>
          <p:nvPr>
            <p:ph type="title"/>
          </p:nvPr>
        </p:nvSpPr>
        <p:spPr>
          <a:xfrm>
            <a:off x="105834" y="0"/>
            <a:ext cx="8596668" cy="1320800"/>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8373EB82-2459-4963-63A9-36395FD2C8B6}"/>
              </a:ext>
            </a:extLst>
          </p:cNvPr>
          <p:cNvSpPr>
            <a:spLocks noGrp="1"/>
          </p:cNvSpPr>
          <p:nvPr>
            <p:ph idx="1"/>
          </p:nvPr>
        </p:nvSpPr>
        <p:spPr>
          <a:xfrm>
            <a:off x="249381" y="914400"/>
            <a:ext cx="9559637" cy="5829300"/>
          </a:xfrm>
        </p:spPr>
        <p:txBody>
          <a:bodyPr>
            <a:noAutofit/>
          </a:bodyPr>
          <a:lstStyle/>
          <a:p>
            <a:pPr algn="just">
              <a:lnSpc>
                <a:spcPct val="150000"/>
              </a:lnSpc>
            </a:pPr>
            <a:r>
              <a:rPr lang="en-US" b="1" dirty="0"/>
              <a:t>Emergency Response</a:t>
            </a:r>
            <a:r>
              <a:rPr lang="en-US" dirty="0"/>
              <a:t>: Blood banks ensure that blood is available in critical situations, such as surgeries, trauma care, childbirth complications, cancer treatments, and organ transplants. Access to timely blood can save lives in emergencies.</a:t>
            </a:r>
          </a:p>
          <a:p>
            <a:pPr algn="just">
              <a:lnSpc>
                <a:spcPct val="150000"/>
              </a:lnSpc>
            </a:pPr>
            <a:r>
              <a:rPr lang="en-US" b="1" dirty="0"/>
              <a:t>Better Survival Rates</a:t>
            </a:r>
            <a:r>
              <a:rPr lang="en-US" dirty="0"/>
              <a:t>: The consistent availability of safe and compatible blood increases survival rates for patients undergoing surgeries, cancer treatments, and for those suffering from blood loss due to accidents or childbirth complications.</a:t>
            </a:r>
          </a:p>
          <a:p>
            <a:pPr algn="just">
              <a:lnSpc>
                <a:spcPct val="150000"/>
              </a:lnSpc>
            </a:pPr>
            <a:r>
              <a:rPr lang="en-US" b="1" dirty="0"/>
              <a:t>Blood Screening and Testing</a:t>
            </a:r>
            <a:r>
              <a:rPr lang="en-US" dirty="0"/>
              <a:t>: Blood collected by blood banks is carefully screened for infections, ensuring that it is safe for transfusion. This reduces the risk of transmitting diseases such as HIV, hepatitis, and other bloodborne pathogens.</a:t>
            </a:r>
          </a:p>
          <a:p>
            <a:pPr algn="just">
              <a:lnSpc>
                <a:spcPct val="150000"/>
              </a:lnSpc>
            </a:pPr>
            <a:r>
              <a:rPr lang="en-US" b="1" dirty="0"/>
              <a:t>Emergency Access</a:t>
            </a:r>
            <a:r>
              <a:rPr lang="en-US" dirty="0"/>
              <a:t>: Blood banks often have networks that distribute blood to remote or underserved areas, ensuring that patients in rural or distant locations have access to essential blood transfusions when needed.</a:t>
            </a:r>
            <a:endParaRPr lang="en-IN" dirty="0"/>
          </a:p>
        </p:txBody>
      </p:sp>
    </p:spTree>
    <p:extLst>
      <p:ext uri="{BB962C8B-B14F-4D97-AF65-F5344CB8AC3E}">
        <p14:creationId xmlns:p14="http://schemas.microsoft.com/office/powerpoint/2010/main" val="1378650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B50D4-56A6-1FF3-42B1-636D14BC7083}"/>
              </a:ext>
            </a:extLst>
          </p:cNvPr>
          <p:cNvSpPr>
            <a:spLocks noGrp="1"/>
          </p:cNvSpPr>
          <p:nvPr>
            <p:ph type="title"/>
          </p:nvPr>
        </p:nvSpPr>
        <p:spPr>
          <a:xfrm>
            <a:off x="51955" y="0"/>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56BB93A9-94D7-CB63-DB20-1FB263126A21}"/>
              </a:ext>
            </a:extLst>
          </p:cNvPr>
          <p:cNvSpPr>
            <a:spLocks noGrp="1"/>
          </p:cNvSpPr>
          <p:nvPr>
            <p:ph idx="1"/>
          </p:nvPr>
        </p:nvSpPr>
        <p:spPr>
          <a:xfrm>
            <a:off x="249382" y="849933"/>
            <a:ext cx="9601200" cy="5727513"/>
          </a:xfrm>
        </p:spPr>
        <p:txBody>
          <a:bodyPr>
            <a:noAutofit/>
          </a:bodyPr>
          <a:lstStyle/>
          <a:p>
            <a:pPr algn="just">
              <a:lnSpc>
                <a:spcPct val="150000"/>
              </a:lnSpc>
            </a:pPr>
            <a:r>
              <a:rPr lang="en-US" dirty="0"/>
              <a:t>Blood donation is a life-saving process that can help save the lives of people in need. Blood banks play a crucial role in maintaining a steady supply of blood for transfusions.</a:t>
            </a:r>
          </a:p>
          <a:p>
            <a:pPr algn="just">
              <a:lnSpc>
                <a:spcPct val="150000"/>
              </a:lnSpc>
            </a:pPr>
            <a:r>
              <a:rPr lang="en-US" dirty="0"/>
              <a:t> The blood bank management system is a web-based application that manages the process of blood donation from registration to distribution. </a:t>
            </a:r>
          </a:p>
          <a:p>
            <a:pPr algn="just">
              <a:lnSpc>
                <a:spcPct val="150000"/>
              </a:lnSpc>
            </a:pPr>
            <a:r>
              <a:rPr lang="en-US" dirty="0"/>
              <a:t>The blood bank management system is a tool that can help in the efficient management of blood donations and blood samples . The system can help in maintaining the inventory of blood samples, tracking the donor and recipient details, and other relevant information.</a:t>
            </a:r>
          </a:p>
          <a:p>
            <a:pPr algn="just">
              <a:lnSpc>
                <a:spcPct val="150000"/>
              </a:lnSpc>
            </a:pPr>
            <a:r>
              <a:rPr lang="en-US" dirty="0"/>
              <a:t> The system can also help in ensuring the availability of blood when required and avoiding wastage of blood samples. Present day blood bank storage is file based. </a:t>
            </a:r>
          </a:p>
          <a:p>
            <a:pPr algn="just">
              <a:lnSpc>
                <a:spcPct val="150000"/>
              </a:lnSpc>
            </a:pPr>
            <a:r>
              <a:rPr lang="en-US" dirty="0"/>
              <a:t>The current blood bank management system relies on spreadsheets, papers, and files that are arranged in alphabetical or numeric order to store data and information related to blood, donors, and recipients.</a:t>
            </a:r>
            <a:endParaRPr lang="en-IN" dirty="0"/>
          </a:p>
        </p:txBody>
      </p:sp>
    </p:spTree>
    <p:extLst>
      <p:ext uri="{BB962C8B-B14F-4D97-AF65-F5344CB8AC3E}">
        <p14:creationId xmlns:p14="http://schemas.microsoft.com/office/powerpoint/2010/main" val="3009493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65A38D-D35F-9249-1059-8CE57FEB5C80}"/>
              </a:ext>
            </a:extLst>
          </p:cNvPr>
          <p:cNvSpPr>
            <a:spLocks noGrp="1"/>
          </p:cNvSpPr>
          <p:nvPr>
            <p:ph idx="4294967295"/>
          </p:nvPr>
        </p:nvSpPr>
        <p:spPr>
          <a:xfrm>
            <a:off x="238991" y="353292"/>
            <a:ext cx="9247909" cy="5273098"/>
          </a:xfrm>
        </p:spPr>
        <p:txBody>
          <a:bodyPr>
            <a:noAutofit/>
          </a:bodyPr>
          <a:lstStyle/>
          <a:p>
            <a:pPr algn="just">
              <a:lnSpc>
                <a:spcPct val="150000"/>
              </a:lnSpc>
            </a:pPr>
            <a:r>
              <a:rPr lang="en-US" dirty="0"/>
              <a:t>However, this paper-based recording system makes retrieving data and information a challenging and time-consuming task. Donors' test results are also recorded on papers, making the system prone to errors and mistakes, which can endanger human lives. </a:t>
            </a:r>
          </a:p>
          <a:p>
            <a:pPr algn="just">
              <a:lnSpc>
                <a:spcPct val="150000"/>
              </a:lnSpc>
            </a:pPr>
            <a:r>
              <a:rPr lang="en-US" dirty="0"/>
              <a:t>Moreover, the system's poor efficiency adds to the problem, as retrieving information about blood, donors, or recipients is a tedious process that requires a significant amount of time.</a:t>
            </a:r>
          </a:p>
          <a:p>
            <a:pPr algn="just">
              <a:lnSpc>
                <a:spcPct val="150000"/>
              </a:lnSpc>
            </a:pPr>
            <a:r>
              <a:rPr lang="en-US" dirty="0"/>
              <a:t>To address these issues, each hospital should maintain its own record of patients and blood banks, making the information easily accessible. Implementing a blood bank management system would provide several benefits, such as maintaining accurate records and simplifying the process of checking the availability of blood. </a:t>
            </a:r>
          </a:p>
          <a:p>
            <a:pPr algn="just">
              <a:lnSpc>
                <a:spcPct val="150000"/>
              </a:lnSpc>
            </a:pPr>
            <a:r>
              <a:rPr lang="en-US" dirty="0"/>
              <a:t>This upgrade from the current manual process would significantly improve the clarity and simplicity of the work, as the manual process is very time-consuming.</a:t>
            </a:r>
            <a:endParaRPr lang="en-IN" dirty="0"/>
          </a:p>
        </p:txBody>
      </p:sp>
    </p:spTree>
    <p:extLst>
      <p:ext uri="{BB962C8B-B14F-4D97-AF65-F5344CB8AC3E}">
        <p14:creationId xmlns:p14="http://schemas.microsoft.com/office/powerpoint/2010/main" val="37779828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FAE97-2C05-D05C-AFA3-C4B68266C4DF}"/>
              </a:ext>
            </a:extLst>
          </p:cNvPr>
          <p:cNvSpPr>
            <a:spLocks noGrp="1"/>
          </p:cNvSpPr>
          <p:nvPr>
            <p:ph type="title"/>
          </p:nvPr>
        </p:nvSpPr>
        <p:spPr>
          <a:xfrm>
            <a:off x="33098" y="0"/>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id="{0AFC3FA4-5384-145A-C0CE-E8D8BA9B5922}"/>
              </a:ext>
            </a:extLst>
          </p:cNvPr>
          <p:cNvSpPr>
            <a:spLocks noGrp="1"/>
          </p:cNvSpPr>
          <p:nvPr>
            <p:ph idx="1"/>
          </p:nvPr>
        </p:nvSpPr>
        <p:spPr>
          <a:xfrm>
            <a:off x="843589" y="882508"/>
            <a:ext cx="8596668" cy="3880773"/>
          </a:xfrm>
        </p:spPr>
        <p:txBody>
          <a:bodyPr>
            <a:normAutofit/>
          </a:bodyPr>
          <a:lstStyle/>
          <a:p>
            <a:pPr algn="just">
              <a:lnSpc>
                <a:spcPct val="150000"/>
              </a:lnSpc>
            </a:pPr>
            <a:r>
              <a:rPr lang="en-US" sz="2000" b="1" dirty="0"/>
              <a:t>Donor Management Module</a:t>
            </a:r>
          </a:p>
          <a:p>
            <a:pPr algn="just">
              <a:lnSpc>
                <a:spcPct val="150000"/>
              </a:lnSpc>
            </a:pPr>
            <a:r>
              <a:rPr lang="en-US" sz="2000" b="1" dirty="0"/>
              <a:t>Blood Collection and Testing Module</a:t>
            </a:r>
          </a:p>
          <a:p>
            <a:pPr algn="just">
              <a:lnSpc>
                <a:spcPct val="150000"/>
              </a:lnSpc>
            </a:pPr>
            <a:r>
              <a:rPr lang="en-US" sz="2000" b="1" dirty="0"/>
              <a:t>Blood Storage and Inventory Management Module</a:t>
            </a:r>
          </a:p>
          <a:p>
            <a:pPr algn="just">
              <a:lnSpc>
                <a:spcPct val="150000"/>
              </a:lnSpc>
            </a:pPr>
            <a:r>
              <a:rPr lang="en-US" sz="2000" b="1" dirty="0"/>
              <a:t>Blood Compatibility and Matching Module</a:t>
            </a:r>
          </a:p>
          <a:p>
            <a:endParaRPr lang="en-US" b="1" dirty="0"/>
          </a:p>
          <a:p>
            <a:endParaRPr lang="en-US" b="1" dirty="0"/>
          </a:p>
          <a:p>
            <a:endParaRPr lang="en-IN" dirty="0"/>
          </a:p>
        </p:txBody>
      </p:sp>
    </p:spTree>
    <p:extLst>
      <p:ext uri="{BB962C8B-B14F-4D97-AF65-F5344CB8AC3E}">
        <p14:creationId xmlns:p14="http://schemas.microsoft.com/office/powerpoint/2010/main" val="35520696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49E35-E1FE-5BF9-288F-0F2B1DC7121E}"/>
              </a:ext>
            </a:extLst>
          </p:cNvPr>
          <p:cNvSpPr>
            <a:spLocks noGrp="1"/>
          </p:cNvSpPr>
          <p:nvPr>
            <p:ph type="title"/>
          </p:nvPr>
        </p:nvSpPr>
        <p:spPr>
          <a:xfrm>
            <a:off x="22707" y="0"/>
            <a:ext cx="8596668" cy="1320800"/>
          </a:xfrm>
        </p:spPr>
        <p:txBody>
          <a:bodyPr/>
          <a:lstStyle/>
          <a:p>
            <a:r>
              <a:rPr lang="en-US" b="1" dirty="0"/>
              <a:t>Donor Management Module</a:t>
            </a:r>
            <a:br>
              <a:rPr lang="en-US" b="1" dirty="0"/>
            </a:br>
            <a:endParaRPr lang="en-IN" dirty="0"/>
          </a:p>
        </p:txBody>
      </p:sp>
      <p:sp>
        <p:nvSpPr>
          <p:cNvPr id="3" name="Content Placeholder 2">
            <a:extLst>
              <a:ext uri="{FF2B5EF4-FFF2-40B4-BE49-F238E27FC236}">
                <a16:creationId xmlns:a16="http://schemas.microsoft.com/office/drawing/2014/main" id="{A3E2B873-4F86-1756-38AD-0EA6C4663EA7}"/>
              </a:ext>
            </a:extLst>
          </p:cNvPr>
          <p:cNvSpPr>
            <a:spLocks noGrp="1"/>
          </p:cNvSpPr>
          <p:nvPr>
            <p:ph idx="1"/>
          </p:nvPr>
        </p:nvSpPr>
        <p:spPr>
          <a:xfrm>
            <a:off x="443654" y="831273"/>
            <a:ext cx="9199110" cy="5444836"/>
          </a:xfrm>
        </p:spPr>
        <p:txBody>
          <a:bodyPr>
            <a:normAutofit/>
          </a:bodyPr>
          <a:lstStyle/>
          <a:p>
            <a:pPr algn="just">
              <a:lnSpc>
                <a:spcPct val="160000"/>
              </a:lnSpc>
              <a:buFont typeface="Arial" panose="020B0604020202020204" pitchFamily="34" charset="0"/>
              <a:buChar char="•"/>
            </a:pPr>
            <a:r>
              <a:rPr lang="en-US" b="1" dirty="0"/>
              <a:t>Donor Registration</a:t>
            </a:r>
            <a:r>
              <a:rPr lang="en-US" dirty="0"/>
              <a:t>: This module manages donor information, including personal details, blood type, health status, and donation history. It tracks both first-time and regular donors.</a:t>
            </a:r>
          </a:p>
          <a:p>
            <a:pPr algn="just">
              <a:lnSpc>
                <a:spcPct val="160000"/>
              </a:lnSpc>
              <a:buFont typeface="Arial" panose="020B0604020202020204" pitchFamily="34" charset="0"/>
              <a:buChar char="•"/>
            </a:pPr>
            <a:r>
              <a:rPr lang="en-US" b="1" dirty="0"/>
              <a:t>Eligibility Checking</a:t>
            </a:r>
            <a:r>
              <a:rPr lang="en-US" dirty="0"/>
              <a:t>: This ensures that donors meet the necessary health criteria to donate blood (e.g., age, weight, hemoglobin levels, medical history, etc.). It can automatically check donor eligibility through a set of predefined rules.</a:t>
            </a:r>
          </a:p>
          <a:p>
            <a:pPr algn="just">
              <a:lnSpc>
                <a:spcPct val="160000"/>
              </a:lnSpc>
              <a:buFont typeface="Arial" panose="020B0604020202020204" pitchFamily="34" charset="0"/>
              <a:buChar char="•"/>
            </a:pPr>
            <a:r>
              <a:rPr lang="en-US" b="1" dirty="0"/>
              <a:t>Donation Scheduling</a:t>
            </a:r>
            <a:r>
              <a:rPr lang="en-US" dirty="0"/>
              <a:t>: Allows donors to schedule their donation appointments. This helps manage the flow of donors, reducing overcrowding and ensuring optimal collection rates.</a:t>
            </a:r>
          </a:p>
          <a:p>
            <a:pPr algn="just">
              <a:lnSpc>
                <a:spcPct val="160000"/>
              </a:lnSpc>
              <a:buFont typeface="Arial" panose="020B0604020202020204" pitchFamily="34" charset="0"/>
              <a:buChar char="•"/>
            </a:pPr>
            <a:r>
              <a:rPr lang="en-US" b="1" dirty="0"/>
              <a:t>Donor Communication</a:t>
            </a:r>
            <a:r>
              <a:rPr lang="en-US" dirty="0"/>
              <a:t>: Sends reminders for upcoming donation appointments, follow-up messages after donation, and health tips to encourage regular donations.</a:t>
            </a:r>
          </a:p>
          <a:p>
            <a:endParaRPr lang="en-IN" dirty="0"/>
          </a:p>
        </p:txBody>
      </p:sp>
    </p:spTree>
    <p:extLst>
      <p:ext uri="{BB962C8B-B14F-4D97-AF65-F5344CB8AC3E}">
        <p14:creationId xmlns:p14="http://schemas.microsoft.com/office/powerpoint/2010/main" val="26220967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23B10-2689-D037-953B-73A93FD3241B}"/>
              </a:ext>
            </a:extLst>
          </p:cNvPr>
          <p:cNvSpPr>
            <a:spLocks noGrp="1"/>
          </p:cNvSpPr>
          <p:nvPr>
            <p:ph type="title"/>
          </p:nvPr>
        </p:nvSpPr>
        <p:spPr>
          <a:xfrm>
            <a:off x="199352" y="156238"/>
            <a:ext cx="8596668" cy="1320800"/>
          </a:xfrm>
        </p:spPr>
        <p:txBody>
          <a:bodyPr/>
          <a:lstStyle/>
          <a:p>
            <a:r>
              <a:rPr lang="en-US" b="1" dirty="0"/>
              <a:t>Blood Collection and Testing Module</a:t>
            </a:r>
            <a:br>
              <a:rPr lang="en-US" b="1" dirty="0"/>
            </a:br>
            <a:endParaRPr lang="en-IN" dirty="0"/>
          </a:p>
        </p:txBody>
      </p:sp>
      <p:sp>
        <p:nvSpPr>
          <p:cNvPr id="3" name="Content Placeholder 2">
            <a:extLst>
              <a:ext uri="{FF2B5EF4-FFF2-40B4-BE49-F238E27FC236}">
                <a16:creationId xmlns:a16="http://schemas.microsoft.com/office/drawing/2014/main" id="{36A7FFC4-88C4-58A1-5D0D-C2486EA3738D}"/>
              </a:ext>
            </a:extLst>
          </p:cNvPr>
          <p:cNvSpPr>
            <a:spLocks noGrp="1"/>
          </p:cNvSpPr>
          <p:nvPr>
            <p:ph idx="1"/>
          </p:nvPr>
        </p:nvSpPr>
        <p:spPr>
          <a:xfrm>
            <a:off x="654627" y="976745"/>
            <a:ext cx="8681720" cy="4108653"/>
          </a:xfrm>
        </p:spPr>
        <p:txBody>
          <a:bodyPr>
            <a:normAutofit/>
          </a:bodyPr>
          <a:lstStyle/>
          <a:p>
            <a:pPr algn="just">
              <a:lnSpc>
                <a:spcPct val="150000"/>
              </a:lnSpc>
              <a:buFont typeface="Arial" panose="020B0604020202020204" pitchFamily="34" charset="0"/>
              <a:buChar char="•"/>
            </a:pPr>
            <a:r>
              <a:rPr lang="en-US" b="1" dirty="0"/>
              <a:t>Collection and Labeling</a:t>
            </a:r>
            <a:r>
              <a:rPr lang="en-US" dirty="0"/>
              <a:t>: Blood collection data is captured, and blood bags are labeled with important information such as blood type, collection date, and donor ID. This ensures traceability and reduces the risk of errors.</a:t>
            </a:r>
          </a:p>
          <a:p>
            <a:pPr algn="just">
              <a:lnSpc>
                <a:spcPct val="150000"/>
              </a:lnSpc>
              <a:buFont typeface="Arial" panose="020B0604020202020204" pitchFamily="34" charset="0"/>
              <a:buChar char="•"/>
            </a:pPr>
            <a:r>
              <a:rPr lang="en-US" b="1" dirty="0"/>
              <a:t>Testing and Screening</a:t>
            </a:r>
            <a:r>
              <a:rPr lang="en-US" dirty="0"/>
              <a:t>: Blood is tested for various infectious diseases, including HIV, Hepatitis B and C, and syphilis, to ensure that only safe blood is stored and used for transfusions. This module records all test results.</a:t>
            </a:r>
          </a:p>
          <a:p>
            <a:pPr algn="just">
              <a:lnSpc>
                <a:spcPct val="150000"/>
              </a:lnSpc>
              <a:buFont typeface="Arial" panose="020B0604020202020204" pitchFamily="34" charset="0"/>
              <a:buChar char="•"/>
            </a:pPr>
            <a:r>
              <a:rPr lang="en-US" b="1" dirty="0"/>
              <a:t>Blood Component Separation</a:t>
            </a:r>
            <a:r>
              <a:rPr lang="en-US" dirty="0"/>
              <a:t>: If necessary, blood is separated into its components (red blood cells, plasma, platelets) to be used for specific medical treatments. This helps maximize the utility of each donation.</a:t>
            </a:r>
          </a:p>
          <a:p>
            <a:endParaRPr lang="en-IN" dirty="0"/>
          </a:p>
        </p:txBody>
      </p:sp>
    </p:spTree>
    <p:extLst>
      <p:ext uri="{BB962C8B-B14F-4D97-AF65-F5344CB8AC3E}">
        <p14:creationId xmlns:p14="http://schemas.microsoft.com/office/powerpoint/2010/main" val="3398582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16002-C592-ACEE-BED2-3E143941A269}"/>
              </a:ext>
            </a:extLst>
          </p:cNvPr>
          <p:cNvSpPr>
            <a:spLocks noGrp="1"/>
          </p:cNvSpPr>
          <p:nvPr>
            <p:ph type="title"/>
          </p:nvPr>
        </p:nvSpPr>
        <p:spPr>
          <a:xfrm>
            <a:off x="137007" y="156238"/>
            <a:ext cx="8596668" cy="1320800"/>
          </a:xfrm>
        </p:spPr>
        <p:txBody>
          <a:bodyPr>
            <a:normAutofit fontScale="90000"/>
          </a:bodyPr>
          <a:lstStyle/>
          <a:p>
            <a:r>
              <a:rPr lang="en-US" b="1" dirty="0"/>
              <a:t>Blood Storage and Inventory Management Module</a:t>
            </a:r>
            <a:br>
              <a:rPr lang="en-US" b="1" dirty="0"/>
            </a:br>
            <a:endParaRPr lang="en-IN" dirty="0"/>
          </a:p>
        </p:txBody>
      </p:sp>
      <p:sp>
        <p:nvSpPr>
          <p:cNvPr id="3" name="Content Placeholder 2">
            <a:extLst>
              <a:ext uri="{FF2B5EF4-FFF2-40B4-BE49-F238E27FC236}">
                <a16:creationId xmlns:a16="http://schemas.microsoft.com/office/drawing/2014/main" id="{E96F6F38-C61E-7BA0-A86F-E2EC8C7ABA6E}"/>
              </a:ext>
            </a:extLst>
          </p:cNvPr>
          <p:cNvSpPr>
            <a:spLocks noGrp="1"/>
          </p:cNvSpPr>
          <p:nvPr>
            <p:ph idx="1"/>
          </p:nvPr>
        </p:nvSpPr>
        <p:spPr>
          <a:xfrm>
            <a:off x="540327" y="1288473"/>
            <a:ext cx="9024620" cy="4804844"/>
          </a:xfrm>
        </p:spPr>
        <p:txBody>
          <a:bodyPr>
            <a:normAutofit lnSpcReduction="10000"/>
          </a:bodyPr>
          <a:lstStyle/>
          <a:p>
            <a:pPr algn="just">
              <a:lnSpc>
                <a:spcPct val="150000"/>
              </a:lnSpc>
              <a:buFont typeface="Arial" panose="020B0604020202020204" pitchFamily="34" charset="0"/>
              <a:buChar char="•"/>
            </a:pPr>
            <a:r>
              <a:rPr lang="en-US" b="1" dirty="0"/>
              <a:t>Blood Storage</a:t>
            </a:r>
            <a:r>
              <a:rPr lang="en-US" dirty="0"/>
              <a:t>: This module tracks the storage conditions (e.g., temperature) and locations for different blood components. Blood is stored in refrigerators or freezers, and the system ensures that they are maintained within the required temperature ranges.</a:t>
            </a:r>
          </a:p>
          <a:p>
            <a:pPr algn="just">
              <a:lnSpc>
                <a:spcPct val="150000"/>
              </a:lnSpc>
              <a:buFont typeface="Arial" panose="020B0604020202020204" pitchFamily="34" charset="0"/>
              <a:buChar char="•"/>
            </a:pPr>
            <a:r>
              <a:rPr lang="en-US" b="1" dirty="0"/>
              <a:t>Inventory Management</a:t>
            </a:r>
            <a:r>
              <a:rPr lang="en-US" dirty="0"/>
              <a:t>: The system manages the inventory of blood bags and components, tracking the quantity available, expiration dates, and types of blood (e.g., O-negative, A-positive). This helps ensure that there is enough stock to meet demand.</a:t>
            </a:r>
          </a:p>
          <a:p>
            <a:pPr algn="just">
              <a:lnSpc>
                <a:spcPct val="150000"/>
              </a:lnSpc>
              <a:buFont typeface="Arial" panose="020B0604020202020204" pitchFamily="34" charset="0"/>
              <a:buChar char="•"/>
            </a:pPr>
            <a:r>
              <a:rPr lang="en-US" b="1" dirty="0"/>
              <a:t>Expiry Monitoring</a:t>
            </a:r>
            <a:r>
              <a:rPr lang="en-US" dirty="0"/>
              <a:t>: This ensures that blood is used within its shelf life, preventing waste. The system alerts staff when blood is nearing its expiration date, enabling timely usage or disposal.</a:t>
            </a:r>
          </a:p>
          <a:p>
            <a:endParaRPr lang="en-IN" dirty="0"/>
          </a:p>
        </p:txBody>
      </p:sp>
    </p:spTree>
    <p:extLst>
      <p:ext uri="{BB962C8B-B14F-4D97-AF65-F5344CB8AC3E}">
        <p14:creationId xmlns:p14="http://schemas.microsoft.com/office/powerpoint/2010/main" val="2861200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A9ADF-3DDC-28DF-C591-3E31F0DB0E93}"/>
              </a:ext>
            </a:extLst>
          </p:cNvPr>
          <p:cNvSpPr>
            <a:spLocks noGrp="1"/>
          </p:cNvSpPr>
          <p:nvPr>
            <p:ph type="title"/>
          </p:nvPr>
        </p:nvSpPr>
        <p:spPr>
          <a:xfrm>
            <a:off x="1925" y="156238"/>
            <a:ext cx="8596668" cy="1320800"/>
          </a:xfrm>
        </p:spPr>
        <p:txBody>
          <a:bodyPr>
            <a:normAutofit fontScale="90000"/>
          </a:bodyPr>
          <a:lstStyle/>
          <a:p>
            <a:r>
              <a:rPr lang="en-US" b="1" dirty="0"/>
              <a:t>Blood Compatibility and Matching Module</a:t>
            </a:r>
            <a:br>
              <a:rPr lang="en-US" b="1" dirty="0"/>
            </a:br>
            <a:endParaRPr lang="en-IN" dirty="0"/>
          </a:p>
        </p:txBody>
      </p:sp>
      <p:sp>
        <p:nvSpPr>
          <p:cNvPr id="3" name="Content Placeholder 2">
            <a:extLst>
              <a:ext uri="{FF2B5EF4-FFF2-40B4-BE49-F238E27FC236}">
                <a16:creationId xmlns:a16="http://schemas.microsoft.com/office/drawing/2014/main" id="{95E94B16-7C85-B7D9-58AD-DF627A65D3A6}"/>
              </a:ext>
            </a:extLst>
          </p:cNvPr>
          <p:cNvSpPr>
            <a:spLocks noGrp="1"/>
          </p:cNvSpPr>
          <p:nvPr>
            <p:ph idx="1"/>
          </p:nvPr>
        </p:nvSpPr>
        <p:spPr>
          <a:xfrm>
            <a:off x="812416" y="903289"/>
            <a:ext cx="8596668" cy="3980438"/>
          </a:xfrm>
        </p:spPr>
        <p:txBody>
          <a:bodyPr>
            <a:normAutofit lnSpcReduction="10000"/>
          </a:bodyPr>
          <a:lstStyle/>
          <a:p>
            <a:pPr algn="just">
              <a:lnSpc>
                <a:spcPct val="150000"/>
              </a:lnSpc>
              <a:buFont typeface="Arial" panose="020B0604020202020204" pitchFamily="34" charset="0"/>
              <a:buChar char="•"/>
            </a:pPr>
            <a:r>
              <a:rPr lang="en-US" b="1" dirty="0"/>
              <a:t>Blood Typing</a:t>
            </a:r>
            <a:r>
              <a:rPr lang="en-US" dirty="0"/>
              <a:t>: This module checks the compatibility between the donor's and recipient's blood types (A, B, AB, O, Rh factor). It ensures that blood transfusions are safe and minimizes the risk of transfusion reactions.</a:t>
            </a:r>
          </a:p>
          <a:p>
            <a:pPr algn="just">
              <a:lnSpc>
                <a:spcPct val="150000"/>
              </a:lnSpc>
              <a:buFont typeface="Arial" panose="020B0604020202020204" pitchFamily="34" charset="0"/>
              <a:buChar char="•"/>
            </a:pPr>
            <a:r>
              <a:rPr lang="en-US" b="1" dirty="0"/>
              <a:t>Crossmatch and Antibody Screening</a:t>
            </a:r>
            <a:r>
              <a:rPr lang="en-US" dirty="0"/>
              <a:t>: This ensures that there are no antibodies in the recipient's blood that might cause an adverse reaction when receiving the transfused blood.</a:t>
            </a:r>
          </a:p>
          <a:p>
            <a:pPr algn="just">
              <a:lnSpc>
                <a:spcPct val="150000"/>
              </a:lnSpc>
              <a:buFont typeface="Arial" panose="020B0604020202020204" pitchFamily="34" charset="0"/>
              <a:buChar char="•"/>
            </a:pPr>
            <a:r>
              <a:rPr lang="en-US" b="1" dirty="0"/>
              <a:t>Emergency Blood Matching</a:t>
            </a:r>
            <a:r>
              <a:rPr lang="en-US" dirty="0"/>
              <a:t>: In emergency situations, this module rapidly matches available blood with patients based on their blood type and urgency, ensuring the correct transfusion is made.</a:t>
            </a:r>
          </a:p>
          <a:p>
            <a:endParaRPr lang="en-IN" dirty="0"/>
          </a:p>
        </p:txBody>
      </p:sp>
    </p:spTree>
    <p:extLst>
      <p:ext uri="{BB962C8B-B14F-4D97-AF65-F5344CB8AC3E}">
        <p14:creationId xmlns:p14="http://schemas.microsoft.com/office/powerpoint/2010/main" val="5176188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09A0F-CF3B-378F-B5F7-F97B8F2B7C13}"/>
              </a:ext>
            </a:extLst>
          </p:cNvPr>
          <p:cNvSpPr>
            <a:spLocks noGrp="1"/>
          </p:cNvSpPr>
          <p:nvPr>
            <p:ph type="title"/>
          </p:nvPr>
        </p:nvSpPr>
        <p:spPr>
          <a:xfrm>
            <a:off x="116225" y="156238"/>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9D1DC290-6983-8286-D102-FCAC07B9907E}"/>
              </a:ext>
            </a:extLst>
          </p:cNvPr>
          <p:cNvSpPr>
            <a:spLocks noGrp="1"/>
          </p:cNvSpPr>
          <p:nvPr>
            <p:ph idx="1"/>
          </p:nvPr>
        </p:nvSpPr>
        <p:spPr>
          <a:xfrm>
            <a:off x="770852" y="955244"/>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42431186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AB64E-D0DF-359B-89DE-DCC5C4B89BF8}"/>
              </a:ext>
            </a:extLst>
          </p:cNvPr>
          <p:cNvSpPr>
            <a:spLocks noGrp="1"/>
          </p:cNvSpPr>
          <p:nvPr>
            <p:ph type="title"/>
          </p:nvPr>
        </p:nvSpPr>
        <p:spPr>
          <a:xfrm>
            <a:off x="74661" y="156238"/>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id="{D11C683D-490D-3221-77B2-0344341F885D}"/>
              </a:ext>
            </a:extLst>
          </p:cNvPr>
          <p:cNvSpPr>
            <a:spLocks noGrp="1"/>
          </p:cNvSpPr>
          <p:nvPr>
            <p:ph idx="1"/>
          </p:nvPr>
        </p:nvSpPr>
        <p:spPr>
          <a:xfrm>
            <a:off x="677334" y="990210"/>
            <a:ext cx="8712893" cy="4877580"/>
          </a:xfrm>
        </p:spPr>
        <p:txBody>
          <a:bodyPr>
            <a:normAutofit/>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8923877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E77CD-A18E-EB6B-59E0-6A397AC5DF07}"/>
              </a:ext>
            </a:extLst>
          </p:cNvPr>
          <p:cNvSpPr>
            <a:spLocks noGrp="1"/>
          </p:cNvSpPr>
          <p:nvPr>
            <p:ph type="title"/>
          </p:nvPr>
        </p:nvSpPr>
        <p:spPr>
          <a:xfrm>
            <a:off x="12316" y="0"/>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31423226-3D2C-648D-B706-F6FE23CDF2D9}"/>
              </a:ext>
            </a:extLst>
          </p:cNvPr>
          <p:cNvSpPr>
            <a:spLocks noGrp="1"/>
          </p:cNvSpPr>
          <p:nvPr>
            <p:ph idx="1"/>
          </p:nvPr>
        </p:nvSpPr>
        <p:spPr>
          <a:xfrm>
            <a:off x="679259" y="748145"/>
            <a:ext cx="8596668" cy="5023053"/>
          </a:xfrm>
        </p:spPr>
        <p:txBody>
          <a:bodyPr>
            <a:normAutofit/>
          </a:bodyPr>
          <a:lstStyle/>
          <a:p>
            <a:pPr algn="just">
              <a:lnSpc>
                <a:spcPct val="16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7840553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ADC28-32B2-8879-CF43-BF7893A5460A}"/>
              </a:ext>
            </a:extLst>
          </p:cNvPr>
          <p:cNvSpPr>
            <a:spLocks noGrp="1"/>
          </p:cNvSpPr>
          <p:nvPr>
            <p:ph type="title"/>
          </p:nvPr>
        </p:nvSpPr>
        <p:spPr>
          <a:xfrm>
            <a:off x="43489" y="0"/>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790A23FD-6163-E1BE-1361-B20BF258C424}"/>
              </a:ext>
            </a:extLst>
          </p:cNvPr>
          <p:cNvSpPr>
            <a:spLocks noGrp="1"/>
          </p:cNvSpPr>
          <p:nvPr>
            <p:ph idx="1"/>
          </p:nvPr>
        </p:nvSpPr>
        <p:spPr>
          <a:xfrm>
            <a:off x="685800" y="841664"/>
            <a:ext cx="8764847" cy="4638589"/>
          </a:xfrm>
        </p:spPr>
        <p:txBody>
          <a:bodyPr>
            <a:normAutofit lnSpcReduction="10000"/>
          </a:bodyPr>
          <a:lstStyle/>
          <a:p>
            <a:pPr algn="just">
              <a:lnSpc>
                <a:spcPct val="16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311855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35EEC-2981-DA8A-F618-D43BD59ED841}"/>
              </a:ext>
            </a:extLst>
          </p:cNvPr>
          <p:cNvSpPr>
            <a:spLocks noGrp="1"/>
          </p:cNvSpPr>
          <p:nvPr>
            <p:ph type="title"/>
          </p:nvPr>
        </p:nvSpPr>
        <p:spPr>
          <a:xfrm>
            <a:off x="116225" y="156238"/>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7FC3C515-A873-74CE-E67D-58356741E3BE}"/>
              </a:ext>
            </a:extLst>
          </p:cNvPr>
          <p:cNvSpPr>
            <a:spLocks noGrp="1"/>
          </p:cNvSpPr>
          <p:nvPr>
            <p:ph idx="1"/>
          </p:nvPr>
        </p:nvSpPr>
        <p:spPr>
          <a:xfrm>
            <a:off x="770853" y="775074"/>
            <a:ext cx="8596668" cy="3880773"/>
          </a:xfrm>
        </p:spPr>
        <p:txBody>
          <a:bodyPr/>
          <a:lstStyle/>
          <a:p>
            <a:pPr algn="just">
              <a:lnSpc>
                <a:spcPct val="150000"/>
              </a:lnSpc>
              <a:buFont typeface="Arial" panose="020B0604020202020204" pitchFamily="34" charset="0"/>
              <a:buChar char="•"/>
            </a:pPr>
            <a:endParaRPr lang="en-US" sz="18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37377683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56172-9F53-A401-285D-841464C4E7EF}"/>
              </a:ext>
            </a:extLst>
          </p:cNvPr>
          <p:cNvSpPr>
            <a:spLocks noGrp="1"/>
          </p:cNvSpPr>
          <p:nvPr>
            <p:ph type="title"/>
          </p:nvPr>
        </p:nvSpPr>
        <p:spPr>
          <a:xfrm>
            <a:off x="43489" y="156238"/>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69ED8FCF-496E-7022-46C4-58193B8CDE42}"/>
              </a:ext>
            </a:extLst>
          </p:cNvPr>
          <p:cNvSpPr>
            <a:spLocks noGrp="1"/>
          </p:cNvSpPr>
          <p:nvPr>
            <p:ph idx="1"/>
          </p:nvPr>
        </p:nvSpPr>
        <p:spPr>
          <a:xfrm>
            <a:off x="802025" y="1017589"/>
            <a:ext cx="8596668" cy="388077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1512503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237B9-1A92-B50A-0DF8-753EA1E92DF9}"/>
              </a:ext>
            </a:extLst>
          </p:cNvPr>
          <p:cNvSpPr>
            <a:spLocks noGrp="1"/>
          </p:cNvSpPr>
          <p:nvPr>
            <p:ph type="title"/>
          </p:nvPr>
        </p:nvSpPr>
        <p:spPr>
          <a:xfrm>
            <a:off x="64270" y="0"/>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BCDF05DC-4E11-AA4B-CBEF-E5BBD6D54AF1}"/>
              </a:ext>
            </a:extLst>
          </p:cNvPr>
          <p:cNvSpPr>
            <a:spLocks noGrp="1"/>
          </p:cNvSpPr>
          <p:nvPr>
            <p:ph idx="1"/>
          </p:nvPr>
        </p:nvSpPr>
        <p:spPr>
          <a:xfrm>
            <a:off x="64270" y="660400"/>
            <a:ext cx="9869439" cy="5922818"/>
          </a:xfrm>
        </p:spPr>
        <p:txBody>
          <a:bodyPr>
            <a:noAutofit/>
          </a:bodyPr>
          <a:lstStyle/>
          <a:p>
            <a:pPr algn="just">
              <a:lnSpc>
                <a:spcPct val="150000"/>
              </a:lnSpc>
            </a:pPr>
            <a:r>
              <a:rPr lang="en-US" dirty="0"/>
              <a:t>The Blood Bank Management System is a web-based application that manages the process of blood donation from registration to distribution. The system uses a Database Management System (DBMS) and Java Database Connectivity (JDBC) technology to store and manage donor information, blood types, and inventory records.</a:t>
            </a:r>
          </a:p>
          <a:p>
            <a:pPr algn="just">
              <a:lnSpc>
                <a:spcPct val="150000"/>
              </a:lnSpc>
            </a:pPr>
            <a:r>
              <a:rPr lang="en-US" dirty="0"/>
              <a:t> The system provides an easy-to-use interface for managing blood donations, scheduling appointments, and monitoring inventory levels. The Blood Bank Management System is designed to ensure that the blood donation process is efficient, safe, and meets the needs of hospitals and patients. </a:t>
            </a:r>
          </a:p>
          <a:p>
            <a:pPr algn="just">
              <a:lnSpc>
                <a:spcPct val="150000"/>
              </a:lnSpc>
            </a:pPr>
            <a:r>
              <a:rPr lang="en-US" dirty="0"/>
              <a:t>The system enables blood banks to manage donor information and blood inventory records efficiently, and it enables hospitals to request and receive blood donations quickly. </a:t>
            </a:r>
          </a:p>
          <a:p>
            <a:pPr algn="just">
              <a:lnSpc>
                <a:spcPct val="150000"/>
              </a:lnSpc>
            </a:pPr>
            <a:r>
              <a:rPr lang="en-US" dirty="0"/>
              <a:t>The system provides several reports that can be generated based on donor information, blood inventory levels, providing valuable insights into the blood donation process and enabling continuous improvement. </a:t>
            </a:r>
          </a:p>
        </p:txBody>
      </p:sp>
    </p:spTree>
    <p:extLst>
      <p:ext uri="{BB962C8B-B14F-4D97-AF65-F5344CB8AC3E}">
        <p14:creationId xmlns:p14="http://schemas.microsoft.com/office/powerpoint/2010/main" val="37551828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93AD46-0DA9-EA89-691F-1B48B193D20A}"/>
              </a:ext>
            </a:extLst>
          </p:cNvPr>
          <p:cNvSpPr>
            <a:spLocks noGrp="1"/>
          </p:cNvSpPr>
          <p:nvPr>
            <p:ph idx="4294967295"/>
          </p:nvPr>
        </p:nvSpPr>
        <p:spPr>
          <a:xfrm>
            <a:off x="83128" y="332509"/>
            <a:ext cx="9424555" cy="5543261"/>
          </a:xfrm>
        </p:spPr>
        <p:txBody>
          <a:bodyPr>
            <a:noAutofit/>
          </a:bodyPr>
          <a:lstStyle/>
          <a:p>
            <a:pPr algn="just">
              <a:lnSpc>
                <a:spcPct val="150000"/>
              </a:lnSpc>
            </a:pPr>
            <a:r>
              <a:rPr lang="en-US" dirty="0"/>
              <a:t>The system uses a Database Management System (DBMS) and Java Database Connectivity (JDBC) technology </a:t>
            </a:r>
            <a:r>
              <a:rPr lang="en-US" dirty="0" err="1"/>
              <a:t>ge</a:t>
            </a:r>
            <a:r>
              <a:rPr lang="en-US" dirty="0"/>
              <a:t> donor information, blood types, and inventory records. </a:t>
            </a:r>
          </a:p>
          <a:p>
            <a:pPr algn="just">
              <a:lnSpc>
                <a:spcPct val="150000"/>
              </a:lnSpc>
            </a:pPr>
            <a:r>
              <a:rPr lang="en-US" dirty="0"/>
              <a:t>The use interface for managing blood donations, scheduling appointments, and monitoring inventory The Blood Bank Management System is </a:t>
            </a:r>
            <a:r>
              <a:rPr lang="en-US" dirty="0" err="1"/>
              <a:t>lood</a:t>
            </a:r>
            <a:r>
              <a:rPr lang="en-US" dirty="0"/>
              <a:t> donation process is efficient, safe, and meets the needs of hospitals and patients.</a:t>
            </a:r>
          </a:p>
          <a:p>
            <a:pPr algn="just">
              <a:lnSpc>
                <a:spcPct val="150000"/>
              </a:lnSpc>
            </a:pPr>
            <a:r>
              <a:rPr lang="en-US" dirty="0"/>
              <a:t> The system enables blood banks to manage donor information and blood inventory records efficiently, and it enables hospitals to request and receive blood donations </a:t>
            </a:r>
            <a:r>
              <a:rPr lang="en-US" dirty="0" err="1"/>
              <a:t>ckly</a:t>
            </a:r>
            <a:r>
              <a:rPr lang="en-US" dirty="0"/>
              <a:t>. </a:t>
            </a:r>
          </a:p>
          <a:p>
            <a:pPr algn="just">
              <a:lnSpc>
                <a:spcPct val="150000"/>
              </a:lnSpc>
            </a:pPr>
            <a:r>
              <a:rPr lang="en-US" dirty="0"/>
              <a:t>The system provides several reports that can be generated based on donor information, blood inventory levels, providing valuable insights into the blood donation process and enabling continuous Overall, The Blood Bank Management s an essential tool for managing the blood donation process and improving the efficiency and effectiveness of blood banks and hospitals.</a:t>
            </a:r>
            <a:endParaRPr lang="en-IN" dirty="0"/>
          </a:p>
        </p:txBody>
      </p:sp>
    </p:spTree>
    <p:extLst>
      <p:ext uri="{BB962C8B-B14F-4D97-AF65-F5344CB8AC3E}">
        <p14:creationId xmlns:p14="http://schemas.microsoft.com/office/powerpoint/2010/main" val="421896436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41</TotalTime>
  <Words>2758</Words>
  <Application>Microsoft Office PowerPoint</Application>
  <PresentationFormat>Widescreen</PresentationFormat>
  <Paragraphs>99</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Times New Roman</vt:lpstr>
      <vt:lpstr>Trebuchet MS</vt:lpstr>
      <vt:lpstr>Wingdings 3</vt:lpstr>
      <vt:lpstr>Facet</vt:lpstr>
      <vt:lpstr>Blood Bank Availability Between Donors And Acceptors</vt:lpstr>
      <vt:lpstr>Abstract</vt:lpstr>
      <vt:lpstr>PowerPoint Presentation</vt:lpstr>
      <vt:lpstr>Objective</vt:lpstr>
      <vt:lpstr>Existing System</vt:lpstr>
      <vt:lpstr>Disadvantage</vt:lpstr>
      <vt:lpstr>PROPOSED SYSTEM :</vt:lpstr>
      <vt:lpstr>PowerPoint Presentation</vt:lpstr>
      <vt:lpstr>Advantage</vt:lpstr>
      <vt:lpstr>Introduction</vt:lpstr>
      <vt:lpstr>PowerPoint Presentation</vt:lpstr>
      <vt:lpstr>MODULES</vt:lpstr>
      <vt:lpstr>Donor Management Module </vt:lpstr>
      <vt:lpstr>Blood Collection and Testing Module </vt:lpstr>
      <vt:lpstr>Blood Storage and Inventory Management Module </vt:lpstr>
      <vt:lpstr>Blood Compatibility and Matching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2025-01-02T12:38:01Z</dcterms:created>
  <dcterms:modified xsi:type="dcterms:W3CDTF">2025-01-04T05:26:57Z</dcterms:modified>
</cp:coreProperties>
</file>