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4F7ED2E-9AC8-4D21-86D1-E24E71CA8E55}" type="datetimeFigureOut">
              <a:rPr lang="en-IN" smtClean="0"/>
              <a:t>29-12-2024</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5ACB4762-8ABB-4B81-AED6-B1ADD78409B2}"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72178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F7ED2E-9AC8-4D21-86D1-E24E71CA8E55}"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CB4762-8ABB-4B81-AED6-B1ADD78409B2}" type="slidenum">
              <a:rPr lang="en-IN" smtClean="0"/>
              <a:t>‹#›</a:t>
            </a:fld>
            <a:endParaRPr lang="en-IN"/>
          </a:p>
        </p:txBody>
      </p:sp>
    </p:spTree>
    <p:extLst>
      <p:ext uri="{BB962C8B-B14F-4D97-AF65-F5344CB8AC3E}">
        <p14:creationId xmlns:p14="http://schemas.microsoft.com/office/powerpoint/2010/main" val="1119816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F7ED2E-9AC8-4D21-86D1-E24E71CA8E55}"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CB4762-8ABB-4B81-AED6-B1ADD78409B2}"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13247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F7ED2E-9AC8-4D21-86D1-E24E71CA8E55}"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ACB4762-8ABB-4B81-AED6-B1ADD78409B2}" type="slidenum">
              <a:rPr lang="en-IN" smtClean="0"/>
              <a:t>‹#›</a:t>
            </a:fld>
            <a:endParaRPr lang="en-IN"/>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5014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F7ED2E-9AC8-4D21-86D1-E24E71CA8E55}" type="datetimeFigureOut">
              <a:rPr lang="en-IN" smtClean="0"/>
              <a:t>29-12-2024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ACB4762-8ABB-4B81-AED6-B1ADD78409B2}"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3393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F7ED2E-9AC8-4D21-86D1-E24E71CA8E55}" type="datetimeFigureOut">
              <a:rPr lang="en-IN" smtClean="0"/>
              <a:t>29-12-2024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ACB4762-8ABB-4B81-AED6-B1ADD78409B2}"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0910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F7ED2E-9AC8-4D21-86D1-E24E71CA8E55}" type="datetimeFigureOut">
              <a:rPr lang="en-IN" smtClean="0"/>
              <a:t>29-12-2024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ACB4762-8ABB-4B81-AED6-B1ADD78409B2}" type="slidenum">
              <a:rPr lang="en-IN" smtClean="0"/>
              <a:t>‹#›</a:t>
            </a:fld>
            <a:endParaRPr lang="en-IN"/>
          </a:p>
        </p:txBody>
      </p:sp>
    </p:spTree>
    <p:extLst>
      <p:ext uri="{BB962C8B-B14F-4D97-AF65-F5344CB8AC3E}">
        <p14:creationId xmlns:p14="http://schemas.microsoft.com/office/powerpoint/2010/main" val="3406004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4F7ED2E-9AC8-4D21-86D1-E24E71CA8E55}"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ACB4762-8ABB-4B81-AED6-B1ADD78409B2}"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366781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4F7ED2E-9AC8-4D21-86D1-E24E71CA8E55}"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ACB4762-8ABB-4B81-AED6-B1ADD78409B2}" type="slidenum">
              <a:rPr lang="en-IN" smtClean="0"/>
              <a:t>‹#›</a:t>
            </a:fld>
            <a:endParaRPr lang="en-IN"/>
          </a:p>
        </p:txBody>
      </p:sp>
    </p:spTree>
    <p:extLst>
      <p:ext uri="{BB962C8B-B14F-4D97-AF65-F5344CB8AC3E}">
        <p14:creationId xmlns:p14="http://schemas.microsoft.com/office/powerpoint/2010/main" val="3855189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4F7ED2E-9AC8-4D21-86D1-E24E71CA8E55}" type="datetimeFigureOut">
              <a:rPr lang="en-IN" smtClean="0"/>
              <a:t>29-12-2024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ACB4762-8ABB-4B81-AED6-B1ADD78409B2}" type="slidenum">
              <a:rPr lang="en-IN" smtClean="0"/>
              <a:t>‹#›</a:t>
            </a:fld>
            <a:endParaRPr lang="en-IN"/>
          </a:p>
        </p:txBody>
      </p:sp>
    </p:spTree>
    <p:extLst>
      <p:ext uri="{BB962C8B-B14F-4D97-AF65-F5344CB8AC3E}">
        <p14:creationId xmlns:p14="http://schemas.microsoft.com/office/powerpoint/2010/main" val="3480502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F7ED2E-9AC8-4D21-86D1-E24E71CA8E55}"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CB4762-8ABB-4B81-AED6-B1ADD78409B2}"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54321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F7ED2E-9AC8-4D21-86D1-E24E71CA8E55}"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CB4762-8ABB-4B81-AED6-B1ADD78409B2}"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11211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F7ED2E-9AC8-4D21-86D1-E24E71CA8E55}"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CB4762-8ABB-4B81-AED6-B1ADD78409B2}" type="slidenum">
              <a:rPr lang="en-IN" smtClean="0"/>
              <a:t>‹#›</a:t>
            </a:fld>
            <a:endParaRPr lang="en-IN"/>
          </a:p>
        </p:txBody>
      </p:sp>
    </p:spTree>
    <p:extLst>
      <p:ext uri="{BB962C8B-B14F-4D97-AF65-F5344CB8AC3E}">
        <p14:creationId xmlns:p14="http://schemas.microsoft.com/office/powerpoint/2010/main" val="3061849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F7ED2E-9AC8-4D21-86D1-E24E71CA8E55}"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CB4762-8ABB-4B81-AED6-B1ADD78409B2}"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651912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4F7ED2E-9AC8-4D21-86D1-E24E71CA8E55}"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CB4762-8ABB-4B81-AED6-B1ADD78409B2}"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555796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F7ED2E-9AC8-4D21-86D1-E24E71CA8E55}"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CB4762-8ABB-4B81-AED6-B1ADD78409B2}"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425660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F7ED2E-9AC8-4D21-86D1-E24E71CA8E55}" type="datetimeFigureOut">
              <a:rPr lang="en-IN" smtClean="0"/>
              <a:t>29-12-2024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ACB4762-8ABB-4B81-AED6-B1ADD78409B2}"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50956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4F7ED2E-9AC8-4D21-86D1-E24E71CA8E55}" type="datetimeFigureOut">
              <a:rPr lang="en-IN" smtClean="0"/>
              <a:t>29-12-2024</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ACB4762-8ABB-4B81-AED6-B1ADD78409B2}" type="slidenum">
              <a:rPr lang="en-IN" smtClean="0"/>
              <a:t>‹#›</a:t>
            </a:fld>
            <a:endParaRPr lang="en-IN"/>
          </a:p>
        </p:txBody>
      </p:sp>
    </p:spTree>
    <p:extLst>
      <p:ext uri="{BB962C8B-B14F-4D97-AF65-F5344CB8AC3E}">
        <p14:creationId xmlns:p14="http://schemas.microsoft.com/office/powerpoint/2010/main" val="287564254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9507E-AD1B-1128-64E2-6080B773FF68}"/>
              </a:ext>
            </a:extLst>
          </p:cNvPr>
          <p:cNvSpPr>
            <a:spLocks noGrp="1"/>
          </p:cNvSpPr>
          <p:nvPr>
            <p:ph type="title" idx="4294967295"/>
          </p:nvPr>
        </p:nvSpPr>
        <p:spPr>
          <a:xfrm>
            <a:off x="1683328" y="1938626"/>
            <a:ext cx="9296400" cy="2370137"/>
          </a:xfrm>
        </p:spPr>
        <p:txBody>
          <a:bodyPr/>
          <a:lstStyle/>
          <a:p>
            <a:r>
              <a:rPr lang="en-IN" sz="3200" b="1" dirty="0"/>
              <a:t>Bike Rental Management System Application </a:t>
            </a:r>
          </a:p>
        </p:txBody>
      </p:sp>
    </p:spTree>
    <p:extLst>
      <p:ext uri="{BB962C8B-B14F-4D97-AF65-F5344CB8AC3E}">
        <p14:creationId xmlns:p14="http://schemas.microsoft.com/office/powerpoint/2010/main" val="1120535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CC3B-F4FD-214C-B819-57B4F4CC6B93}"/>
              </a:ext>
            </a:extLst>
          </p:cNvPr>
          <p:cNvSpPr>
            <a:spLocks noGrp="1"/>
          </p:cNvSpPr>
          <p:nvPr>
            <p:ph type="title" idx="4294967295"/>
          </p:nvPr>
        </p:nvSpPr>
        <p:spPr>
          <a:xfrm>
            <a:off x="1295400" y="358920"/>
            <a:ext cx="9601200" cy="1303337"/>
          </a:xfrm>
        </p:spPr>
        <p:txBody>
          <a:bodyPr>
            <a:normAutofit/>
          </a:bodyPr>
          <a:lstStyle/>
          <a:p>
            <a:r>
              <a:rPr lang="en-US" sz="3200" b="1" dirty="0"/>
              <a:t>Abstract</a:t>
            </a:r>
            <a:endParaRPr lang="en-IN" sz="3200" dirty="0"/>
          </a:p>
        </p:txBody>
      </p:sp>
      <p:sp>
        <p:nvSpPr>
          <p:cNvPr id="3" name="Content Placeholder 2">
            <a:extLst>
              <a:ext uri="{FF2B5EF4-FFF2-40B4-BE49-F238E27FC236}">
                <a16:creationId xmlns:a16="http://schemas.microsoft.com/office/drawing/2014/main" id="{5E2EF181-6E04-9F1C-1932-4CC746D7207E}"/>
              </a:ext>
            </a:extLst>
          </p:cNvPr>
          <p:cNvSpPr>
            <a:spLocks noGrp="1"/>
          </p:cNvSpPr>
          <p:nvPr>
            <p:ph idx="4294967295"/>
          </p:nvPr>
        </p:nvSpPr>
        <p:spPr>
          <a:xfrm>
            <a:off x="1295400" y="1300162"/>
            <a:ext cx="9909463" cy="4622656"/>
          </a:xfrm>
        </p:spPr>
        <p:txBody>
          <a:bodyPr>
            <a:noAutofit/>
          </a:bodyPr>
          <a:lstStyle/>
          <a:p>
            <a:pPr algn="just">
              <a:lnSpc>
                <a:spcPct val="150000"/>
              </a:lnSpc>
            </a:pPr>
            <a:r>
              <a:rPr lang="en-US" sz="1900" dirty="0"/>
              <a:t>This project was designed to investigate and relate different functional, operational and technical requirement of a dedicated web application for online two wheeler rental system.</a:t>
            </a:r>
          </a:p>
          <a:p>
            <a:pPr algn="just">
              <a:lnSpc>
                <a:spcPct val="150000"/>
              </a:lnSpc>
            </a:pPr>
            <a:r>
              <a:rPr lang="en-US" sz="1900" dirty="0"/>
              <a:t> This System will facilitate the functioning of web-based Rental two wheeler store. Each type of two wheeler should have a different rental fee per day. Rental fee depends on number of day, brand and how fast the bike runs. </a:t>
            </a:r>
          </a:p>
          <a:p>
            <a:pPr algn="just">
              <a:lnSpc>
                <a:spcPct val="150000"/>
              </a:lnSpc>
            </a:pPr>
            <a:r>
              <a:rPr lang="en-US" sz="1900" dirty="0"/>
              <a:t>The system equipped to answer Customer’s inquiries about the availability and rental fee of various types of bikes for certain dates in the future.</a:t>
            </a:r>
          </a:p>
          <a:p>
            <a:pPr algn="just">
              <a:lnSpc>
                <a:spcPct val="150000"/>
              </a:lnSpc>
            </a:pPr>
            <a:r>
              <a:rPr lang="en-US" sz="1900" dirty="0"/>
              <a:t> When the customer makes a decision about the type of bike and the Dates, the system should be able to reserve or earmark the requested type of bike for requested dates. The customer should be given a confirmation number.</a:t>
            </a:r>
            <a:endParaRPr lang="en-IN" sz="1900" dirty="0"/>
          </a:p>
        </p:txBody>
      </p:sp>
    </p:spTree>
    <p:extLst>
      <p:ext uri="{BB962C8B-B14F-4D97-AF65-F5344CB8AC3E}">
        <p14:creationId xmlns:p14="http://schemas.microsoft.com/office/powerpoint/2010/main" val="266121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2738F-B655-D4E0-3EE0-4B6F706D7259}"/>
              </a:ext>
            </a:extLst>
          </p:cNvPr>
          <p:cNvSpPr>
            <a:spLocks noGrp="1"/>
          </p:cNvSpPr>
          <p:nvPr>
            <p:ph type="title" idx="4294967295"/>
          </p:nvPr>
        </p:nvSpPr>
        <p:spPr>
          <a:xfrm>
            <a:off x="1184563" y="267855"/>
            <a:ext cx="9601200" cy="1303338"/>
          </a:xfrm>
        </p:spPr>
        <p:txBody>
          <a:bodyPr>
            <a:normAutofit/>
          </a:bodyPr>
          <a:lstStyle/>
          <a:p>
            <a:r>
              <a:rPr lang="en-US" sz="3200" b="1" dirty="0"/>
              <a:t>Objective</a:t>
            </a:r>
            <a:endParaRPr lang="en-IN" sz="3200" b="1" dirty="0"/>
          </a:p>
        </p:txBody>
      </p:sp>
      <p:sp>
        <p:nvSpPr>
          <p:cNvPr id="3" name="Content Placeholder 2">
            <a:extLst>
              <a:ext uri="{FF2B5EF4-FFF2-40B4-BE49-F238E27FC236}">
                <a16:creationId xmlns:a16="http://schemas.microsoft.com/office/drawing/2014/main" id="{928227EB-6CB3-6E74-B27F-8C539D648007}"/>
              </a:ext>
            </a:extLst>
          </p:cNvPr>
          <p:cNvSpPr>
            <a:spLocks noGrp="1"/>
          </p:cNvSpPr>
          <p:nvPr>
            <p:ph idx="4294967295"/>
          </p:nvPr>
        </p:nvSpPr>
        <p:spPr>
          <a:xfrm>
            <a:off x="1295400" y="1384156"/>
            <a:ext cx="9712037" cy="3645043"/>
          </a:xfrm>
        </p:spPr>
        <p:txBody>
          <a:bodyPr>
            <a:normAutofit/>
          </a:bodyPr>
          <a:lstStyle/>
          <a:p>
            <a:pPr>
              <a:lnSpc>
                <a:spcPct val="150000"/>
              </a:lnSpc>
            </a:pPr>
            <a:r>
              <a:rPr lang="en-US" sz="1900" dirty="0"/>
              <a:t>The purpose of the project is to build an application program to reduce the manual work for managing reservation bikes. </a:t>
            </a:r>
          </a:p>
          <a:p>
            <a:pPr>
              <a:lnSpc>
                <a:spcPct val="150000"/>
              </a:lnSpc>
            </a:pPr>
            <a:r>
              <a:rPr lang="en-US" sz="1900" dirty="0"/>
              <a:t>Bike Rental Business System will be easy to use and can be used by any person. </a:t>
            </a:r>
          </a:p>
          <a:p>
            <a:pPr>
              <a:lnSpc>
                <a:spcPct val="150000"/>
              </a:lnSpc>
            </a:pPr>
            <a:r>
              <a:rPr lang="en-US" sz="1900" dirty="0"/>
              <a:t>This application has to be intuitive and attractive for the clients to have an enhanced experience. </a:t>
            </a:r>
          </a:p>
          <a:p>
            <a:pPr>
              <a:lnSpc>
                <a:spcPct val="150000"/>
              </a:lnSpc>
            </a:pPr>
            <a:r>
              <a:rPr lang="en-US" sz="1900" dirty="0"/>
              <a:t>To make the platform scalable, so that it is easy to modify in future. </a:t>
            </a:r>
          </a:p>
          <a:p>
            <a:pPr>
              <a:lnSpc>
                <a:spcPct val="150000"/>
              </a:lnSpc>
            </a:pPr>
            <a:r>
              <a:rPr lang="en-US" sz="1900" dirty="0"/>
              <a:t>The system should ensure security and privacy of the client’s data by implementing proper authentication and authorization mechanisms.</a:t>
            </a:r>
            <a:endParaRPr lang="en-IN" sz="1900" dirty="0"/>
          </a:p>
        </p:txBody>
      </p:sp>
    </p:spTree>
    <p:extLst>
      <p:ext uri="{BB962C8B-B14F-4D97-AF65-F5344CB8AC3E}">
        <p14:creationId xmlns:p14="http://schemas.microsoft.com/office/powerpoint/2010/main" val="1556715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89833-B68A-5D1F-FC8B-DF44FFBE9F90}"/>
              </a:ext>
            </a:extLst>
          </p:cNvPr>
          <p:cNvSpPr>
            <a:spLocks noGrp="1"/>
          </p:cNvSpPr>
          <p:nvPr>
            <p:ph type="title" idx="4294967295"/>
          </p:nvPr>
        </p:nvSpPr>
        <p:spPr>
          <a:xfrm>
            <a:off x="1447800" y="319809"/>
            <a:ext cx="9601200" cy="1303338"/>
          </a:xfrm>
        </p:spPr>
        <p:txBody>
          <a:bodyPr>
            <a:normAutofit/>
          </a:bodyPr>
          <a:lstStyle/>
          <a:p>
            <a:r>
              <a:rPr lang="en-US" sz="3200" b="1" dirty="0"/>
              <a:t>Existing System</a:t>
            </a:r>
            <a:endParaRPr lang="en-IN" sz="3200" b="1" dirty="0"/>
          </a:p>
        </p:txBody>
      </p:sp>
      <p:sp>
        <p:nvSpPr>
          <p:cNvPr id="3" name="Content Placeholder 2">
            <a:extLst>
              <a:ext uri="{FF2B5EF4-FFF2-40B4-BE49-F238E27FC236}">
                <a16:creationId xmlns:a16="http://schemas.microsoft.com/office/drawing/2014/main" id="{4A10CAB3-F043-78D2-B8EE-9951D5E13B3C}"/>
              </a:ext>
            </a:extLst>
          </p:cNvPr>
          <p:cNvSpPr>
            <a:spLocks noGrp="1"/>
          </p:cNvSpPr>
          <p:nvPr>
            <p:ph idx="4294967295"/>
          </p:nvPr>
        </p:nvSpPr>
        <p:spPr>
          <a:xfrm>
            <a:off x="1222663" y="1466922"/>
            <a:ext cx="9746673" cy="3757902"/>
          </a:xfrm>
        </p:spPr>
        <p:txBody>
          <a:bodyPr>
            <a:noAutofit/>
          </a:bodyPr>
          <a:lstStyle/>
          <a:p>
            <a:pPr algn="just">
              <a:lnSpc>
                <a:spcPct val="150000"/>
              </a:lnSpc>
            </a:pPr>
            <a:r>
              <a:rPr lang="en-US" sz="1900" dirty="0"/>
              <a:t>In existing system, Bike rental currently use a manual system for the management and maintenance of information. The current system requires numerous paper forms, with data stores spread throughout the bike rental management infrastructure. </a:t>
            </a:r>
          </a:p>
          <a:p>
            <a:pPr algn="just">
              <a:lnSpc>
                <a:spcPct val="150000"/>
              </a:lnSpc>
            </a:pPr>
            <a:r>
              <a:rPr lang="en-US" sz="1900" dirty="0"/>
              <a:t>Often information is incomplete or does not follow management standards. Forms are often lost in transit between departments requiring a comprehensive auditing process to ensure that no vital information is lost.</a:t>
            </a:r>
          </a:p>
          <a:p>
            <a:pPr algn="just">
              <a:lnSpc>
                <a:spcPct val="150000"/>
              </a:lnSpc>
            </a:pPr>
            <a:r>
              <a:rPr lang="en-US" sz="1900" dirty="0"/>
              <a:t> Multiple copies of the same information exist in the hospital and may lead to inconsistencies in data in various data stores.</a:t>
            </a:r>
            <a:endParaRPr lang="en-IN" sz="1900" dirty="0"/>
          </a:p>
        </p:txBody>
      </p:sp>
    </p:spTree>
    <p:extLst>
      <p:ext uri="{BB962C8B-B14F-4D97-AF65-F5344CB8AC3E}">
        <p14:creationId xmlns:p14="http://schemas.microsoft.com/office/powerpoint/2010/main" val="981901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AD094-6152-95AF-63A5-F25E08252927}"/>
              </a:ext>
            </a:extLst>
          </p:cNvPr>
          <p:cNvSpPr>
            <a:spLocks noGrp="1"/>
          </p:cNvSpPr>
          <p:nvPr>
            <p:ph type="title" idx="4294967295"/>
          </p:nvPr>
        </p:nvSpPr>
        <p:spPr>
          <a:xfrm>
            <a:off x="1295400" y="330993"/>
            <a:ext cx="9601200" cy="1303338"/>
          </a:xfrm>
        </p:spPr>
        <p:txBody>
          <a:bodyPr>
            <a:normAutofit/>
          </a:bodyPr>
          <a:lstStyle/>
          <a:p>
            <a:r>
              <a:rPr lang="en-US" sz="3200" b="1" dirty="0"/>
              <a:t>Disadvantage</a:t>
            </a:r>
            <a:endParaRPr lang="en-IN" sz="3200" b="1" dirty="0"/>
          </a:p>
        </p:txBody>
      </p:sp>
      <p:sp>
        <p:nvSpPr>
          <p:cNvPr id="3" name="Content Placeholder 2">
            <a:extLst>
              <a:ext uri="{FF2B5EF4-FFF2-40B4-BE49-F238E27FC236}">
                <a16:creationId xmlns:a16="http://schemas.microsoft.com/office/drawing/2014/main" id="{181AA90E-6199-439E-D7AC-DBC1CB780278}"/>
              </a:ext>
            </a:extLst>
          </p:cNvPr>
          <p:cNvSpPr>
            <a:spLocks noGrp="1"/>
          </p:cNvSpPr>
          <p:nvPr>
            <p:ph idx="4294967295"/>
          </p:nvPr>
        </p:nvSpPr>
        <p:spPr>
          <a:xfrm>
            <a:off x="924791" y="1393680"/>
            <a:ext cx="10546773" cy="4685001"/>
          </a:xfrm>
        </p:spPr>
        <p:txBody>
          <a:bodyPr>
            <a:normAutofit fontScale="92500" lnSpcReduction="20000"/>
          </a:bodyPr>
          <a:lstStyle/>
          <a:p>
            <a:pPr algn="just">
              <a:lnSpc>
                <a:spcPct val="170000"/>
              </a:lnSpc>
            </a:pPr>
            <a:r>
              <a:rPr lang="en-US" sz="2100" b="1" dirty="0"/>
              <a:t>System Failures</a:t>
            </a:r>
            <a:r>
              <a:rPr lang="en-US" sz="2100" dirty="0"/>
              <a:t>: If the software or hardware fails (e.g., server crashes, database issues), the entire rental operation can be disrupted, leading to loss of business, frustration for customers, and possible data loss.</a:t>
            </a:r>
          </a:p>
          <a:p>
            <a:pPr algn="just">
              <a:lnSpc>
                <a:spcPct val="170000"/>
              </a:lnSpc>
            </a:pPr>
            <a:r>
              <a:rPr lang="en-US" sz="2100" b="1" dirty="0"/>
              <a:t>High Initial Setup Cost: </a:t>
            </a:r>
            <a:r>
              <a:rPr lang="en-US" sz="2100" dirty="0"/>
              <a:t>Developing or purchasing a custom-built bike rental management system may require a significant upfront investment in both hardware (e.g., bikes with IoT devices, kiosks) and software development or licensing.</a:t>
            </a:r>
          </a:p>
          <a:p>
            <a:pPr algn="just">
              <a:lnSpc>
                <a:spcPct val="170000"/>
              </a:lnSpc>
            </a:pPr>
            <a:r>
              <a:rPr lang="en-US" sz="2100" b="1" dirty="0"/>
              <a:t>Cybersecurity Risks :</a:t>
            </a:r>
            <a:r>
              <a:rPr lang="en-US" sz="2100" dirty="0"/>
              <a:t>As the system stores customer data (personal information, payment details), it becomes a target for cyberattacks such as hacking, data breaches, or fraud.</a:t>
            </a:r>
          </a:p>
          <a:p>
            <a:pPr algn="just">
              <a:lnSpc>
                <a:spcPct val="170000"/>
              </a:lnSpc>
            </a:pPr>
            <a:r>
              <a:rPr lang="en-US" sz="2100" b="1" dirty="0"/>
              <a:t>Data Privacy </a:t>
            </a:r>
            <a:r>
              <a:rPr lang="en-US" sz="2100" b="1" dirty="0" err="1"/>
              <a:t>Concerns:</a:t>
            </a:r>
            <a:r>
              <a:rPr lang="en-US" sz="2100" dirty="0" err="1"/>
              <a:t>With</a:t>
            </a:r>
            <a:r>
              <a:rPr lang="en-US" sz="2100" dirty="0"/>
              <a:t> the accumulation of large amounts of customer data (location, payment history, etc.), users may be concerned about how their data is being used, stored, and shared.</a:t>
            </a:r>
          </a:p>
          <a:p>
            <a:endParaRPr lang="en-US" dirty="0"/>
          </a:p>
          <a:p>
            <a:endParaRPr lang="en-US" dirty="0"/>
          </a:p>
          <a:p>
            <a:endParaRPr lang="en-IN" dirty="0"/>
          </a:p>
        </p:txBody>
      </p:sp>
    </p:spTree>
    <p:extLst>
      <p:ext uri="{BB962C8B-B14F-4D97-AF65-F5344CB8AC3E}">
        <p14:creationId xmlns:p14="http://schemas.microsoft.com/office/powerpoint/2010/main" val="3272786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B7AAB-2C31-5920-CF2B-42F5FB89FDEB}"/>
              </a:ext>
            </a:extLst>
          </p:cNvPr>
          <p:cNvSpPr>
            <a:spLocks noGrp="1"/>
          </p:cNvSpPr>
          <p:nvPr>
            <p:ph type="title" idx="4294967295"/>
          </p:nvPr>
        </p:nvSpPr>
        <p:spPr>
          <a:xfrm>
            <a:off x="1371600" y="330993"/>
            <a:ext cx="9601200" cy="1303338"/>
          </a:xfrm>
        </p:spPr>
        <p:txBody>
          <a:bodyPr>
            <a:normAutofit/>
          </a:bodyPr>
          <a:lstStyle/>
          <a:p>
            <a:r>
              <a:rPr lang="en-US" sz="3200" b="1" dirty="0"/>
              <a:t>PROPOSED SYSTEM :</a:t>
            </a:r>
            <a:endParaRPr lang="en-IN" sz="3200" dirty="0"/>
          </a:p>
        </p:txBody>
      </p:sp>
      <p:sp>
        <p:nvSpPr>
          <p:cNvPr id="3" name="Content Placeholder 2">
            <a:extLst>
              <a:ext uri="{FF2B5EF4-FFF2-40B4-BE49-F238E27FC236}">
                <a16:creationId xmlns:a16="http://schemas.microsoft.com/office/drawing/2014/main" id="{09118B96-84D1-F779-68A7-361886205D17}"/>
              </a:ext>
            </a:extLst>
          </p:cNvPr>
          <p:cNvSpPr>
            <a:spLocks noGrp="1"/>
          </p:cNvSpPr>
          <p:nvPr>
            <p:ph idx="4294967295"/>
          </p:nvPr>
        </p:nvSpPr>
        <p:spPr>
          <a:xfrm>
            <a:off x="1371600" y="1434595"/>
            <a:ext cx="9871364" cy="3988810"/>
          </a:xfrm>
        </p:spPr>
        <p:txBody>
          <a:bodyPr>
            <a:normAutofit/>
          </a:bodyPr>
          <a:lstStyle/>
          <a:p>
            <a:pPr algn="just">
              <a:lnSpc>
                <a:spcPct val="150000"/>
              </a:lnSpc>
            </a:pPr>
            <a:r>
              <a:rPr lang="en-US" sz="1900" dirty="0"/>
              <a:t>In the proposed system, the user must login or register to the website to search for their desired bike for rent. Information is provided for each bike, including booking details such as booking dates and text communication handled by the guests. </a:t>
            </a:r>
          </a:p>
          <a:p>
            <a:pPr algn="just">
              <a:lnSpc>
                <a:spcPct val="150000"/>
              </a:lnSpc>
            </a:pPr>
            <a:r>
              <a:rPr lang="en-US" sz="1900" dirty="0"/>
              <a:t>Bike information also includes features and an overview. Additional features include the ability for users to post their experiences, update their profiles, and manage keywords at any time. </a:t>
            </a:r>
          </a:p>
          <a:p>
            <a:pPr algn="just">
              <a:lnSpc>
                <a:spcPct val="150000"/>
              </a:lnSpc>
            </a:pPr>
            <a:r>
              <a:rPr lang="en-US" sz="1900" dirty="0"/>
              <a:t>The admin has full control over aspects like adding/managing bike brands, managing vehicles, bookings, testimonials, and more. This application is designed to be user-friendly and easy to understand, ensuring that users can navigate, use, and understand the platform without difficulty. </a:t>
            </a:r>
            <a:endParaRPr lang="en-IN" sz="1900" dirty="0"/>
          </a:p>
        </p:txBody>
      </p:sp>
    </p:spTree>
    <p:extLst>
      <p:ext uri="{BB962C8B-B14F-4D97-AF65-F5344CB8AC3E}">
        <p14:creationId xmlns:p14="http://schemas.microsoft.com/office/powerpoint/2010/main" val="3209281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0D757-104D-57C2-407C-F9336CE6D3FE}"/>
              </a:ext>
            </a:extLst>
          </p:cNvPr>
          <p:cNvSpPr>
            <a:spLocks noGrp="1"/>
          </p:cNvSpPr>
          <p:nvPr>
            <p:ph type="title" idx="4294967295"/>
          </p:nvPr>
        </p:nvSpPr>
        <p:spPr>
          <a:xfrm>
            <a:off x="1295400" y="226291"/>
            <a:ext cx="9601200" cy="1303338"/>
          </a:xfrm>
        </p:spPr>
        <p:txBody>
          <a:bodyPr>
            <a:normAutofit/>
          </a:bodyPr>
          <a:lstStyle/>
          <a:p>
            <a:r>
              <a:rPr lang="en-US" sz="3200" b="1" dirty="0"/>
              <a:t>Advantage</a:t>
            </a:r>
            <a:endParaRPr lang="en-IN" sz="3200" b="1" dirty="0"/>
          </a:p>
        </p:txBody>
      </p:sp>
      <p:sp>
        <p:nvSpPr>
          <p:cNvPr id="3" name="Content Placeholder 2">
            <a:extLst>
              <a:ext uri="{FF2B5EF4-FFF2-40B4-BE49-F238E27FC236}">
                <a16:creationId xmlns:a16="http://schemas.microsoft.com/office/drawing/2014/main" id="{D08713AD-EBF3-7944-57E8-D2E71816B30F}"/>
              </a:ext>
            </a:extLst>
          </p:cNvPr>
          <p:cNvSpPr>
            <a:spLocks noGrp="1"/>
          </p:cNvSpPr>
          <p:nvPr>
            <p:ph idx="4294967295"/>
          </p:nvPr>
        </p:nvSpPr>
        <p:spPr>
          <a:xfrm>
            <a:off x="1028699" y="1019609"/>
            <a:ext cx="10297392" cy="4581092"/>
          </a:xfrm>
        </p:spPr>
        <p:txBody>
          <a:bodyPr>
            <a:noAutofit/>
          </a:bodyPr>
          <a:lstStyle/>
          <a:p>
            <a:pPr algn="just">
              <a:lnSpc>
                <a:spcPct val="150000"/>
              </a:lnSpc>
            </a:pPr>
            <a:r>
              <a:rPr lang="en-US" sz="1900" b="1" dirty="0"/>
              <a:t>Automated Processes</a:t>
            </a:r>
            <a:r>
              <a:rPr lang="en-US" sz="1900" dirty="0"/>
              <a:t>: The system automates many tasks such as booking, payment processing, and bike tracking. This reduces manual work and human errors, improving the overall efficiency of the rental process.</a:t>
            </a:r>
          </a:p>
          <a:p>
            <a:pPr algn="just">
              <a:lnSpc>
                <a:spcPct val="150000"/>
              </a:lnSpc>
            </a:pPr>
            <a:r>
              <a:rPr lang="en-US" sz="1900" b="1" dirty="0"/>
              <a:t>Convenient Booking</a:t>
            </a:r>
            <a:r>
              <a:rPr lang="en-US" sz="1900" dirty="0"/>
              <a:t>: Customers can rent bikes anytime and anywhere via a website or mobile app, enhancing convenience. They can also view bike details, rental prices, and booking times in advance.</a:t>
            </a:r>
          </a:p>
          <a:p>
            <a:pPr algn="just">
              <a:lnSpc>
                <a:spcPct val="150000"/>
              </a:lnSpc>
            </a:pPr>
            <a:r>
              <a:rPr lang="en-US" sz="1900" b="1" dirty="0"/>
              <a:t>Customer Behavior Analytics</a:t>
            </a:r>
            <a:r>
              <a:rPr lang="en-US" sz="1900" dirty="0"/>
              <a:t>: The system collects data on customer preferences, usage patterns, and rental history. This data can be used for marketing, customer segmentation, and offering personalized promotions or discounts.</a:t>
            </a:r>
          </a:p>
          <a:p>
            <a:pPr algn="just">
              <a:lnSpc>
                <a:spcPct val="150000"/>
              </a:lnSpc>
            </a:pPr>
            <a:r>
              <a:rPr lang="en-US" sz="1900" b="1" dirty="0"/>
              <a:t>Real-Time Tracking</a:t>
            </a:r>
            <a:r>
              <a:rPr lang="en-US" sz="1900" dirty="0"/>
              <a:t>: The system can track the location, condition, and availability of each bike, making it easier to manage the fleet. If bikes are misplaced or stolen, GPS tracking can help recover them.</a:t>
            </a:r>
            <a:endParaRPr lang="en-IN" sz="1900" dirty="0"/>
          </a:p>
        </p:txBody>
      </p:sp>
    </p:spTree>
    <p:extLst>
      <p:ext uri="{BB962C8B-B14F-4D97-AF65-F5344CB8AC3E}">
        <p14:creationId xmlns:p14="http://schemas.microsoft.com/office/powerpoint/2010/main" val="2607162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064EA-CF07-0FB8-E011-1997024F8A3C}"/>
              </a:ext>
            </a:extLst>
          </p:cNvPr>
          <p:cNvSpPr>
            <a:spLocks noGrp="1"/>
          </p:cNvSpPr>
          <p:nvPr>
            <p:ph type="title" idx="4294967295"/>
          </p:nvPr>
        </p:nvSpPr>
        <p:spPr>
          <a:xfrm>
            <a:off x="1295400" y="330993"/>
            <a:ext cx="9601200" cy="1303338"/>
          </a:xfrm>
        </p:spPr>
        <p:txBody>
          <a:bodyPr>
            <a:normAutofit/>
          </a:bodyPr>
          <a:lstStyle/>
          <a:p>
            <a:r>
              <a:rPr lang="en-US" sz="3200" b="1" dirty="0"/>
              <a:t>Introduction</a:t>
            </a:r>
            <a:endParaRPr lang="en-IN" sz="3200" b="1" dirty="0"/>
          </a:p>
        </p:txBody>
      </p:sp>
      <p:sp>
        <p:nvSpPr>
          <p:cNvPr id="3" name="Content Placeholder 2">
            <a:extLst>
              <a:ext uri="{FF2B5EF4-FFF2-40B4-BE49-F238E27FC236}">
                <a16:creationId xmlns:a16="http://schemas.microsoft.com/office/drawing/2014/main" id="{BA1CE838-688B-35F5-398A-E5041F434849}"/>
              </a:ext>
            </a:extLst>
          </p:cNvPr>
          <p:cNvSpPr>
            <a:spLocks noGrp="1"/>
          </p:cNvSpPr>
          <p:nvPr>
            <p:ph idx="4294967295"/>
          </p:nvPr>
        </p:nvSpPr>
        <p:spPr>
          <a:xfrm>
            <a:off x="1009650" y="1237168"/>
            <a:ext cx="10172700" cy="4383664"/>
          </a:xfrm>
        </p:spPr>
        <p:txBody>
          <a:bodyPr>
            <a:noAutofit/>
          </a:bodyPr>
          <a:lstStyle/>
          <a:p>
            <a:pPr algn="just">
              <a:lnSpc>
                <a:spcPct val="150000"/>
              </a:lnSpc>
            </a:pPr>
            <a:r>
              <a:rPr lang="en-US" sz="1900" dirty="0"/>
              <a:t>This document provides an overview of the system requirements and scope of the "2-Wheeler Rental System" for individuals who have a reasonable level of knowledge on the subject. The system primarily consists of five key components, namely the Rental, Investor, Payment, Admin, and message acknowledgement parts. </a:t>
            </a:r>
          </a:p>
          <a:p>
            <a:pPr algn="just">
              <a:lnSpc>
                <a:spcPct val="150000"/>
              </a:lnSpc>
            </a:pPr>
            <a:r>
              <a:rPr lang="en-US" sz="1900" dirty="0"/>
              <a:t>The online platform allows customers to access various bikes, register, view profiles, and book their preferred </a:t>
            </a:r>
            <a:r>
              <a:rPr lang="en-US" sz="1900" dirty="0" err="1"/>
              <a:t>twowheelers</a:t>
            </a:r>
            <a:r>
              <a:rPr lang="en-US" sz="1900" dirty="0"/>
              <a:t>, making the renting process more convenient. The system is specifically designed to cater to customers who prefer renting bikes or two-wheelers when traveling outside their city or country, providing much-needed freedom of movement.</a:t>
            </a:r>
          </a:p>
          <a:p>
            <a:pPr algn="just">
              <a:lnSpc>
                <a:spcPct val="150000"/>
              </a:lnSpc>
            </a:pPr>
            <a:r>
              <a:rPr lang="en-US" sz="1900" dirty="0"/>
              <a:t>Using this system vehicle owners can register as sellers and customers who want to take bikes on rent can register themselves as renters and can take any bike on rent. </a:t>
            </a:r>
            <a:endParaRPr lang="en-IN" sz="1900" dirty="0"/>
          </a:p>
        </p:txBody>
      </p:sp>
    </p:spTree>
    <p:extLst>
      <p:ext uri="{BB962C8B-B14F-4D97-AF65-F5344CB8AC3E}">
        <p14:creationId xmlns:p14="http://schemas.microsoft.com/office/powerpoint/2010/main" val="2630939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E5FC8F-7C20-C1C6-49EF-0290B3436ED6}"/>
              </a:ext>
            </a:extLst>
          </p:cNvPr>
          <p:cNvSpPr>
            <a:spLocks noGrp="1"/>
          </p:cNvSpPr>
          <p:nvPr>
            <p:ph idx="4294967295"/>
          </p:nvPr>
        </p:nvSpPr>
        <p:spPr>
          <a:xfrm>
            <a:off x="966354" y="972200"/>
            <a:ext cx="9899073" cy="4913600"/>
          </a:xfrm>
        </p:spPr>
        <p:txBody>
          <a:bodyPr>
            <a:noAutofit/>
          </a:bodyPr>
          <a:lstStyle/>
          <a:p>
            <a:pPr algn="just">
              <a:lnSpc>
                <a:spcPct val="150000"/>
              </a:lnSpc>
            </a:pPr>
            <a:r>
              <a:rPr lang="en-US" sz="1900" dirty="0"/>
              <a:t>Address of the both are required as the customer can only take bike by going to the address provided and the vehicle owners can know the address that a customer is verified or not. </a:t>
            </a:r>
          </a:p>
          <a:p>
            <a:pPr algn="just">
              <a:lnSpc>
                <a:spcPct val="150000"/>
              </a:lnSpc>
            </a:pPr>
            <a:r>
              <a:rPr lang="en-US" sz="1900" dirty="0"/>
              <a:t>The customer also has to upload some proofs to take the bike on rent. Proofs like license, pan card, and identity card are compulsory so that no one could run taking the bike. Any customer whose proofs are not uploaded and are not valid will not be allowed to take any bike on rent. </a:t>
            </a:r>
          </a:p>
          <a:p>
            <a:pPr algn="just">
              <a:lnSpc>
                <a:spcPct val="150000"/>
              </a:lnSpc>
            </a:pPr>
            <a:r>
              <a:rPr lang="en-US" sz="1900" dirty="0"/>
              <a:t>This has one admin account that verifies the registering user and two types of user account. One for bike sellers and one for customers who take the bike on rent. </a:t>
            </a:r>
          </a:p>
          <a:p>
            <a:pPr algn="just">
              <a:lnSpc>
                <a:spcPct val="150000"/>
              </a:lnSpc>
            </a:pPr>
            <a:r>
              <a:rPr lang="en-US" sz="1900" dirty="0"/>
              <a:t>This system has only one admin account and cannot have more than one admin account. Admin can verify and register the user who is registering. If the admin does not verify, the user cannot register. All other features are explained further in detail.</a:t>
            </a:r>
            <a:endParaRPr lang="en-IN" sz="1900" dirty="0"/>
          </a:p>
        </p:txBody>
      </p:sp>
    </p:spTree>
    <p:extLst>
      <p:ext uri="{BB962C8B-B14F-4D97-AF65-F5344CB8AC3E}">
        <p14:creationId xmlns:p14="http://schemas.microsoft.com/office/powerpoint/2010/main" val="194299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2E583-A2E6-EDEE-5A3E-F8CBFC144664}"/>
              </a:ext>
            </a:extLst>
          </p:cNvPr>
          <p:cNvSpPr>
            <a:spLocks noGrp="1"/>
          </p:cNvSpPr>
          <p:nvPr>
            <p:ph type="title" idx="4294967295"/>
          </p:nvPr>
        </p:nvSpPr>
        <p:spPr>
          <a:xfrm>
            <a:off x="1295400" y="330993"/>
            <a:ext cx="9601200" cy="1303338"/>
          </a:xfrm>
        </p:spPr>
        <p:txBody>
          <a:bodyPr>
            <a:normAutofit/>
          </a:bodyPr>
          <a:lstStyle/>
          <a:p>
            <a:r>
              <a:rPr lang="en-IN" sz="3200" b="1" dirty="0"/>
              <a:t>MODULES</a:t>
            </a:r>
          </a:p>
        </p:txBody>
      </p:sp>
      <p:sp>
        <p:nvSpPr>
          <p:cNvPr id="3" name="Content Placeholder 2">
            <a:extLst>
              <a:ext uri="{FF2B5EF4-FFF2-40B4-BE49-F238E27FC236}">
                <a16:creationId xmlns:a16="http://schemas.microsoft.com/office/drawing/2014/main" id="{27B3DFC8-AD65-8EED-401F-EF8830B81AC7}"/>
              </a:ext>
            </a:extLst>
          </p:cNvPr>
          <p:cNvSpPr>
            <a:spLocks noGrp="1"/>
          </p:cNvSpPr>
          <p:nvPr>
            <p:ph idx="4294967295"/>
          </p:nvPr>
        </p:nvSpPr>
        <p:spPr>
          <a:xfrm>
            <a:off x="1465118" y="1362509"/>
            <a:ext cx="9601200" cy="3317875"/>
          </a:xfrm>
        </p:spPr>
        <p:txBody>
          <a:bodyPr>
            <a:normAutofit/>
          </a:bodyPr>
          <a:lstStyle/>
          <a:p>
            <a:pPr algn="just">
              <a:lnSpc>
                <a:spcPct val="150000"/>
              </a:lnSpc>
            </a:pPr>
            <a:r>
              <a:rPr lang="en-US" b="1" dirty="0"/>
              <a:t>User Registration &amp; Authentication Module</a:t>
            </a:r>
          </a:p>
          <a:p>
            <a:pPr algn="just">
              <a:lnSpc>
                <a:spcPct val="150000"/>
              </a:lnSpc>
            </a:pPr>
            <a:r>
              <a:rPr lang="en-US" sz="2400" b="1" dirty="0"/>
              <a:t>Bike Fleet Management Module</a:t>
            </a:r>
          </a:p>
          <a:p>
            <a:pPr algn="just">
              <a:lnSpc>
                <a:spcPct val="150000"/>
              </a:lnSpc>
            </a:pPr>
            <a:r>
              <a:rPr lang="en-US" sz="2400" b="1" dirty="0"/>
              <a:t>Rental Booking &amp; Reservation Module</a:t>
            </a:r>
          </a:p>
          <a:p>
            <a:pPr algn="just">
              <a:lnSpc>
                <a:spcPct val="150000"/>
              </a:lnSpc>
            </a:pPr>
            <a:r>
              <a:rPr lang="en-US" sz="2400" b="1" dirty="0"/>
              <a:t>Payment &amp; Billing Module</a:t>
            </a:r>
            <a:endParaRPr lang="en-US" b="1" dirty="0"/>
          </a:p>
          <a:p>
            <a:endParaRPr lang="en-IN" dirty="0"/>
          </a:p>
        </p:txBody>
      </p:sp>
    </p:spTree>
    <p:extLst>
      <p:ext uri="{BB962C8B-B14F-4D97-AF65-F5344CB8AC3E}">
        <p14:creationId xmlns:p14="http://schemas.microsoft.com/office/powerpoint/2010/main" val="13614464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6434D-FF31-CDDF-F02E-C57E42689020}"/>
              </a:ext>
            </a:extLst>
          </p:cNvPr>
          <p:cNvSpPr>
            <a:spLocks noGrp="1"/>
          </p:cNvSpPr>
          <p:nvPr>
            <p:ph type="title" idx="4294967295"/>
          </p:nvPr>
        </p:nvSpPr>
        <p:spPr>
          <a:xfrm>
            <a:off x="1517073" y="608734"/>
            <a:ext cx="9601200" cy="1303338"/>
          </a:xfrm>
        </p:spPr>
        <p:txBody>
          <a:bodyPr>
            <a:normAutofit/>
          </a:bodyPr>
          <a:lstStyle/>
          <a:p>
            <a:r>
              <a:rPr lang="en-US" sz="3200" b="1" dirty="0"/>
              <a:t>User Registration &amp; Authentication Module</a:t>
            </a:r>
            <a:br>
              <a:rPr lang="en-US" sz="3200" b="1" dirty="0"/>
            </a:br>
            <a:endParaRPr lang="en-IN" sz="3200" dirty="0"/>
          </a:p>
        </p:txBody>
      </p:sp>
      <p:sp>
        <p:nvSpPr>
          <p:cNvPr id="3" name="Content Placeholder 2">
            <a:extLst>
              <a:ext uri="{FF2B5EF4-FFF2-40B4-BE49-F238E27FC236}">
                <a16:creationId xmlns:a16="http://schemas.microsoft.com/office/drawing/2014/main" id="{15B9B49D-09A2-3400-33AA-4889C96110D1}"/>
              </a:ext>
            </a:extLst>
          </p:cNvPr>
          <p:cNvSpPr>
            <a:spLocks noGrp="1"/>
          </p:cNvSpPr>
          <p:nvPr>
            <p:ph idx="4294967295"/>
          </p:nvPr>
        </p:nvSpPr>
        <p:spPr>
          <a:xfrm>
            <a:off x="1305791" y="1472117"/>
            <a:ext cx="10061864" cy="3913765"/>
          </a:xfrm>
        </p:spPr>
        <p:txBody>
          <a:bodyPr>
            <a:normAutofit fontScale="92500" lnSpcReduction="20000"/>
          </a:bodyPr>
          <a:lstStyle/>
          <a:p>
            <a:pPr>
              <a:lnSpc>
                <a:spcPct val="160000"/>
              </a:lnSpc>
              <a:buFont typeface="Arial" panose="020B0604020202020204" pitchFamily="34" charset="0"/>
              <a:buChar char="•"/>
            </a:pPr>
            <a:r>
              <a:rPr lang="en-US" sz="2100" b="1" dirty="0"/>
              <a:t>Purpose</a:t>
            </a:r>
            <a:r>
              <a:rPr lang="en-US" sz="2100" dirty="0"/>
              <a:t>: Allows customers to create accounts, sign in, and manage their profiles.</a:t>
            </a:r>
          </a:p>
          <a:p>
            <a:pPr>
              <a:lnSpc>
                <a:spcPct val="160000"/>
              </a:lnSpc>
              <a:buFont typeface="Arial" panose="020B0604020202020204" pitchFamily="34" charset="0"/>
              <a:buChar char="•"/>
            </a:pPr>
            <a:r>
              <a:rPr lang="en-US" sz="2100" b="1" dirty="0"/>
              <a:t>Features</a:t>
            </a:r>
            <a:r>
              <a:rPr lang="en-US" sz="2100" dirty="0"/>
              <a:t>:</a:t>
            </a:r>
          </a:p>
          <a:p>
            <a:pPr marL="742950" lvl="1" indent="-285750">
              <a:lnSpc>
                <a:spcPct val="160000"/>
              </a:lnSpc>
              <a:buFont typeface="Arial" panose="020B0604020202020204" pitchFamily="34" charset="0"/>
              <a:buChar char="•"/>
            </a:pPr>
            <a:r>
              <a:rPr lang="en-US" sz="2100" b="1" dirty="0"/>
              <a:t>Account Creation</a:t>
            </a:r>
            <a:r>
              <a:rPr lang="en-US" sz="2100" dirty="0"/>
              <a:t>: Customers can register using email, phone number, or social media accounts.</a:t>
            </a:r>
          </a:p>
          <a:p>
            <a:pPr marL="742950" lvl="1" indent="-285750">
              <a:lnSpc>
                <a:spcPct val="160000"/>
              </a:lnSpc>
              <a:buFont typeface="Arial" panose="020B0604020202020204" pitchFamily="34" charset="0"/>
              <a:buChar char="•"/>
            </a:pPr>
            <a:r>
              <a:rPr lang="en-US" sz="2100" b="1" dirty="0"/>
              <a:t>Login &amp; Logout</a:t>
            </a:r>
            <a:r>
              <a:rPr lang="en-US" sz="2100" dirty="0"/>
              <a:t>: Secure login mechanism (passwords, OTP, etc.).</a:t>
            </a:r>
          </a:p>
          <a:p>
            <a:pPr marL="742950" lvl="1" indent="-285750">
              <a:lnSpc>
                <a:spcPct val="160000"/>
              </a:lnSpc>
              <a:buFont typeface="Arial" panose="020B0604020202020204" pitchFamily="34" charset="0"/>
              <a:buChar char="•"/>
            </a:pPr>
            <a:r>
              <a:rPr lang="en-US" sz="2100" b="1" dirty="0"/>
              <a:t>Profile Management</a:t>
            </a:r>
            <a:r>
              <a:rPr lang="en-US" sz="2100" dirty="0"/>
              <a:t>: Update personal details (name, email, phone number, etc.).</a:t>
            </a:r>
          </a:p>
          <a:p>
            <a:pPr marL="742950" lvl="1" indent="-285750">
              <a:lnSpc>
                <a:spcPct val="160000"/>
              </a:lnSpc>
              <a:buFont typeface="Arial" panose="020B0604020202020204" pitchFamily="34" charset="0"/>
              <a:buChar char="•"/>
            </a:pPr>
            <a:r>
              <a:rPr lang="en-US" sz="2100" b="1" dirty="0"/>
              <a:t>Password Reset</a:t>
            </a:r>
            <a:r>
              <a:rPr lang="en-US" sz="2100" dirty="0"/>
              <a:t>: Ability to recover or reset the password via email or SMS.</a:t>
            </a:r>
          </a:p>
          <a:p>
            <a:pPr marL="742950" lvl="1" indent="-285750">
              <a:lnSpc>
                <a:spcPct val="160000"/>
              </a:lnSpc>
              <a:buFont typeface="Arial" panose="020B0604020202020204" pitchFamily="34" charset="0"/>
              <a:buChar char="•"/>
            </a:pPr>
            <a:r>
              <a:rPr lang="en-US" sz="2100" b="1" dirty="0"/>
              <a:t>User Roles</a:t>
            </a:r>
            <a:r>
              <a:rPr lang="en-US" sz="2100" dirty="0"/>
              <a:t>: Differentiates between customer, admin, and staff roles, with different permissions.</a:t>
            </a:r>
          </a:p>
          <a:p>
            <a:endParaRPr lang="en-IN" dirty="0"/>
          </a:p>
        </p:txBody>
      </p:sp>
    </p:spTree>
    <p:extLst>
      <p:ext uri="{BB962C8B-B14F-4D97-AF65-F5344CB8AC3E}">
        <p14:creationId xmlns:p14="http://schemas.microsoft.com/office/powerpoint/2010/main" val="1872985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F3771-EA63-8704-1F4F-2DE6436CA20A}"/>
              </a:ext>
            </a:extLst>
          </p:cNvPr>
          <p:cNvSpPr>
            <a:spLocks noGrp="1"/>
          </p:cNvSpPr>
          <p:nvPr>
            <p:ph type="title" idx="4294967295"/>
          </p:nvPr>
        </p:nvSpPr>
        <p:spPr>
          <a:xfrm>
            <a:off x="1413163" y="608590"/>
            <a:ext cx="9601200" cy="1303337"/>
          </a:xfrm>
        </p:spPr>
        <p:txBody>
          <a:bodyPr>
            <a:normAutofit fontScale="90000"/>
          </a:bodyPr>
          <a:lstStyle/>
          <a:p>
            <a:r>
              <a:rPr lang="en-US" sz="3600" b="1" dirty="0"/>
              <a:t>Bike Fleet Management Module</a:t>
            </a:r>
            <a:br>
              <a:rPr lang="en-US" b="1" dirty="0"/>
            </a:br>
            <a:endParaRPr lang="en-IN" dirty="0"/>
          </a:p>
        </p:txBody>
      </p:sp>
      <p:sp>
        <p:nvSpPr>
          <p:cNvPr id="3" name="Content Placeholder 2">
            <a:extLst>
              <a:ext uri="{FF2B5EF4-FFF2-40B4-BE49-F238E27FC236}">
                <a16:creationId xmlns:a16="http://schemas.microsoft.com/office/drawing/2014/main" id="{8DDBABB3-6804-5B0A-CD25-C39E64EEBBEC}"/>
              </a:ext>
            </a:extLst>
          </p:cNvPr>
          <p:cNvSpPr>
            <a:spLocks noGrp="1"/>
          </p:cNvSpPr>
          <p:nvPr>
            <p:ph idx="4294967295"/>
          </p:nvPr>
        </p:nvSpPr>
        <p:spPr>
          <a:xfrm>
            <a:off x="1056408" y="1285299"/>
            <a:ext cx="10321637" cy="4647910"/>
          </a:xfrm>
        </p:spPr>
        <p:txBody>
          <a:bodyPr>
            <a:noAutofit/>
          </a:bodyPr>
          <a:lstStyle/>
          <a:p>
            <a:pPr algn="just">
              <a:lnSpc>
                <a:spcPct val="150000"/>
              </a:lnSpc>
              <a:buFont typeface="Arial" panose="020B0604020202020204" pitchFamily="34" charset="0"/>
              <a:buChar char="•"/>
            </a:pPr>
            <a:r>
              <a:rPr lang="en-US" sz="1900" b="1" dirty="0"/>
              <a:t>Purpose</a:t>
            </a:r>
            <a:r>
              <a:rPr lang="en-US" sz="1900" dirty="0"/>
              <a:t>: Manages the bikes available for rent.</a:t>
            </a:r>
          </a:p>
          <a:p>
            <a:pPr algn="just">
              <a:lnSpc>
                <a:spcPct val="150000"/>
              </a:lnSpc>
              <a:buFont typeface="Arial" panose="020B0604020202020204" pitchFamily="34" charset="0"/>
              <a:buChar char="•"/>
            </a:pPr>
            <a:r>
              <a:rPr lang="en-US" sz="1900" b="1" dirty="0"/>
              <a:t>Features</a:t>
            </a:r>
            <a:r>
              <a:rPr lang="en-US" sz="1900" dirty="0"/>
              <a:t>:</a:t>
            </a:r>
          </a:p>
          <a:p>
            <a:pPr marL="742950" lvl="1" indent="-285750" algn="just">
              <a:lnSpc>
                <a:spcPct val="150000"/>
              </a:lnSpc>
              <a:buFont typeface="Arial" panose="020B0604020202020204" pitchFamily="34" charset="0"/>
              <a:buChar char="•"/>
            </a:pPr>
            <a:r>
              <a:rPr lang="en-US" sz="1900" b="1" dirty="0"/>
              <a:t>Bike Inventory</a:t>
            </a:r>
            <a:r>
              <a:rPr lang="en-US" sz="1900" dirty="0"/>
              <a:t>: Tracks the availability and details of each bike (type, condition, model, etc.).</a:t>
            </a:r>
          </a:p>
          <a:p>
            <a:pPr marL="742950" lvl="1" indent="-285750" algn="just">
              <a:lnSpc>
                <a:spcPct val="150000"/>
              </a:lnSpc>
              <a:buFont typeface="Arial" panose="020B0604020202020204" pitchFamily="34" charset="0"/>
              <a:buChar char="•"/>
            </a:pPr>
            <a:r>
              <a:rPr lang="en-US" sz="1900" b="1" dirty="0"/>
              <a:t>Bike Registration</a:t>
            </a:r>
            <a:r>
              <a:rPr lang="en-US" sz="1900" dirty="0"/>
              <a:t>: Each bike is registered in the system with unique identification (ID or QR code).</a:t>
            </a:r>
          </a:p>
          <a:p>
            <a:pPr marL="742950" lvl="1" indent="-285750" algn="just">
              <a:lnSpc>
                <a:spcPct val="150000"/>
              </a:lnSpc>
              <a:buFont typeface="Arial" panose="020B0604020202020204" pitchFamily="34" charset="0"/>
              <a:buChar char="•"/>
            </a:pPr>
            <a:r>
              <a:rPr lang="en-US" sz="1900" b="1" dirty="0"/>
              <a:t>Maintenance Tracking</a:t>
            </a:r>
            <a:r>
              <a:rPr lang="en-US" sz="1900" dirty="0"/>
              <a:t>: Records maintenance schedules, service history, and alerts for upcoming servicing.</a:t>
            </a:r>
          </a:p>
          <a:p>
            <a:pPr marL="742950" lvl="1" indent="-285750" algn="just">
              <a:lnSpc>
                <a:spcPct val="150000"/>
              </a:lnSpc>
              <a:buFont typeface="Arial" panose="020B0604020202020204" pitchFamily="34" charset="0"/>
              <a:buChar char="•"/>
            </a:pPr>
            <a:r>
              <a:rPr lang="en-US" sz="1900" b="1" dirty="0"/>
              <a:t>Real-Time Availability</a:t>
            </a:r>
            <a:r>
              <a:rPr lang="en-US" sz="1900" dirty="0"/>
              <a:t>: Updates the status of bikes (e.g., available, in-use, out-of-service) in real-time.</a:t>
            </a:r>
          </a:p>
        </p:txBody>
      </p:sp>
    </p:spTree>
    <p:extLst>
      <p:ext uri="{BB962C8B-B14F-4D97-AF65-F5344CB8AC3E}">
        <p14:creationId xmlns:p14="http://schemas.microsoft.com/office/powerpoint/2010/main" val="20436349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4D476-3FC0-7C06-D59D-AF40A83CD27C}"/>
              </a:ext>
            </a:extLst>
          </p:cNvPr>
          <p:cNvSpPr>
            <a:spLocks noGrp="1"/>
          </p:cNvSpPr>
          <p:nvPr>
            <p:ph type="title" idx="4294967295"/>
          </p:nvPr>
        </p:nvSpPr>
        <p:spPr>
          <a:xfrm>
            <a:off x="1652155" y="597911"/>
            <a:ext cx="9601200" cy="1303337"/>
          </a:xfrm>
        </p:spPr>
        <p:txBody>
          <a:bodyPr>
            <a:normAutofit/>
          </a:bodyPr>
          <a:lstStyle/>
          <a:p>
            <a:r>
              <a:rPr lang="en-US" sz="3200" b="1" dirty="0"/>
              <a:t>Rental Booking &amp; Reservation Module</a:t>
            </a:r>
            <a:br>
              <a:rPr lang="en-US" sz="3200" b="1" dirty="0"/>
            </a:br>
            <a:endParaRPr lang="en-IN" sz="3200" dirty="0"/>
          </a:p>
        </p:txBody>
      </p:sp>
      <p:sp>
        <p:nvSpPr>
          <p:cNvPr id="3" name="Content Placeholder 2">
            <a:extLst>
              <a:ext uri="{FF2B5EF4-FFF2-40B4-BE49-F238E27FC236}">
                <a16:creationId xmlns:a16="http://schemas.microsoft.com/office/drawing/2014/main" id="{1E569D50-011D-F341-BBFF-B79E019753CA}"/>
              </a:ext>
            </a:extLst>
          </p:cNvPr>
          <p:cNvSpPr>
            <a:spLocks noGrp="1"/>
          </p:cNvSpPr>
          <p:nvPr>
            <p:ph idx="4294967295"/>
          </p:nvPr>
        </p:nvSpPr>
        <p:spPr>
          <a:xfrm>
            <a:off x="1246908" y="1368714"/>
            <a:ext cx="9902537" cy="3909867"/>
          </a:xfrm>
        </p:spPr>
        <p:txBody>
          <a:bodyPr>
            <a:normAutofit/>
          </a:bodyPr>
          <a:lstStyle/>
          <a:p>
            <a:pPr algn="just">
              <a:lnSpc>
                <a:spcPct val="150000"/>
              </a:lnSpc>
              <a:buFont typeface="Arial" panose="020B0604020202020204" pitchFamily="34" charset="0"/>
              <a:buChar char="•"/>
            </a:pPr>
            <a:r>
              <a:rPr lang="en-US" sz="1900" b="1" dirty="0"/>
              <a:t>Purpose</a:t>
            </a:r>
            <a:r>
              <a:rPr lang="en-US" sz="1900" dirty="0"/>
              <a:t>: Allows customers to search for and reserve bikes.</a:t>
            </a:r>
          </a:p>
          <a:p>
            <a:pPr algn="just">
              <a:lnSpc>
                <a:spcPct val="150000"/>
              </a:lnSpc>
              <a:buFont typeface="Arial" panose="020B0604020202020204" pitchFamily="34" charset="0"/>
              <a:buChar char="•"/>
            </a:pPr>
            <a:r>
              <a:rPr lang="en-US" sz="1900" b="1" dirty="0"/>
              <a:t>Features</a:t>
            </a:r>
            <a:r>
              <a:rPr lang="en-US" sz="1900" dirty="0"/>
              <a:t>:</a:t>
            </a:r>
          </a:p>
          <a:p>
            <a:pPr marL="742950" lvl="1" indent="-285750" algn="just">
              <a:lnSpc>
                <a:spcPct val="150000"/>
              </a:lnSpc>
              <a:buFont typeface="Arial" panose="020B0604020202020204" pitchFamily="34" charset="0"/>
              <a:buChar char="•"/>
            </a:pPr>
            <a:r>
              <a:rPr lang="en-US" sz="1900" b="1" dirty="0"/>
              <a:t>Search &amp; Filter</a:t>
            </a:r>
            <a:r>
              <a:rPr lang="en-US" sz="1900" dirty="0"/>
              <a:t>: Customers can search bikes by location, type, availability, and pricing.</a:t>
            </a:r>
          </a:p>
          <a:p>
            <a:pPr marL="742950" lvl="1" indent="-285750" algn="just">
              <a:lnSpc>
                <a:spcPct val="150000"/>
              </a:lnSpc>
              <a:buFont typeface="Arial" panose="020B0604020202020204" pitchFamily="34" charset="0"/>
              <a:buChar char="•"/>
            </a:pPr>
            <a:r>
              <a:rPr lang="en-US" sz="1900" b="1" dirty="0"/>
              <a:t>Bike Reservation</a:t>
            </a:r>
            <a:r>
              <a:rPr lang="en-US" sz="1900" dirty="0"/>
              <a:t>: Reserve bikes for a specific time and duration (hourly, daily, etc.).</a:t>
            </a:r>
          </a:p>
          <a:p>
            <a:pPr marL="742950" lvl="1" indent="-285750" algn="just">
              <a:lnSpc>
                <a:spcPct val="150000"/>
              </a:lnSpc>
              <a:buFont typeface="Arial" panose="020B0604020202020204" pitchFamily="34" charset="0"/>
              <a:buChar char="•"/>
            </a:pPr>
            <a:r>
              <a:rPr lang="en-US" sz="1900" b="1" dirty="0"/>
              <a:t>Booking Confirmation</a:t>
            </a:r>
            <a:r>
              <a:rPr lang="en-US" sz="1900" dirty="0"/>
              <a:t>: Confirmation of booking through email/SMS or in-app notifications.</a:t>
            </a:r>
          </a:p>
          <a:p>
            <a:pPr marL="742950" lvl="1" indent="-285750" algn="just">
              <a:lnSpc>
                <a:spcPct val="150000"/>
              </a:lnSpc>
              <a:buFont typeface="Arial" panose="020B0604020202020204" pitchFamily="34" charset="0"/>
              <a:buChar char="•"/>
            </a:pPr>
            <a:r>
              <a:rPr lang="en-US" sz="1900" b="1" dirty="0"/>
              <a:t>Booking History</a:t>
            </a:r>
            <a:r>
              <a:rPr lang="en-US" sz="1900" dirty="0"/>
              <a:t>: Allows customers to view their past rentals and upcoming reservations.</a:t>
            </a:r>
          </a:p>
          <a:p>
            <a:endParaRPr lang="en-IN" dirty="0"/>
          </a:p>
        </p:txBody>
      </p:sp>
    </p:spTree>
    <p:extLst>
      <p:ext uri="{BB962C8B-B14F-4D97-AF65-F5344CB8AC3E}">
        <p14:creationId xmlns:p14="http://schemas.microsoft.com/office/powerpoint/2010/main" val="1422703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C41A2-9E44-6B98-74AB-937DD66CCE1B}"/>
              </a:ext>
            </a:extLst>
          </p:cNvPr>
          <p:cNvSpPr>
            <a:spLocks noGrp="1"/>
          </p:cNvSpPr>
          <p:nvPr>
            <p:ph type="title" idx="4294967295"/>
          </p:nvPr>
        </p:nvSpPr>
        <p:spPr>
          <a:xfrm>
            <a:off x="1634837" y="638897"/>
            <a:ext cx="9601200" cy="1304925"/>
          </a:xfrm>
        </p:spPr>
        <p:txBody>
          <a:bodyPr>
            <a:normAutofit fontScale="90000"/>
          </a:bodyPr>
          <a:lstStyle/>
          <a:p>
            <a:r>
              <a:rPr lang="en-US" sz="3600" b="1" dirty="0"/>
              <a:t>Payment &amp; Billing Module</a:t>
            </a:r>
            <a:br>
              <a:rPr lang="en-US" b="1" dirty="0"/>
            </a:br>
            <a:endParaRPr lang="en-IN" dirty="0"/>
          </a:p>
        </p:txBody>
      </p:sp>
      <p:sp>
        <p:nvSpPr>
          <p:cNvPr id="3" name="Content Placeholder 2">
            <a:extLst>
              <a:ext uri="{FF2B5EF4-FFF2-40B4-BE49-F238E27FC236}">
                <a16:creationId xmlns:a16="http://schemas.microsoft.com/office/drawing/2014/main" id="{5C70C06F-1CCE-3A39-782F-DF61D8F6B5DD}"/>
              </a:ext>
            </a:extLst>
          </p:cNvPr>
          <p:cNvSpPr>
            <a:spLocks noGrp="1"/>
          </p:cNvSpPr>
          <p:nvPr>
            <p:ph idx="4294967295"/>
          </p:nvPr>
        </p:nvSpPr>
        <p:spPr>
          <a:xfrm>
            <a:off x="1205344" y="1274330"/>
            <a:ext cx="10280074" cy="4944773"/>
          </a:xfrm>
        </p:spPr>
        <p:txBody>
          <a:bodyPr>
            <a:normAutofit fontScale="70000" lnSpcReduction="20000"/>
          </a:bodyPr>
          <a:lstStyle/>
          <a:p>
            <a:pPr>
              <a:lnSpc>
                <a:spcPct val="170000"/>
              </a:lnSpc>
              <a:buFont typeface="Arial" panose="020B0604020202020204" pitchFamily="34" charset="0"/>
              <a:buChar char="•"/>
            </a:pPr>
            <a:r>
              <a:rPr lang="en-US" sz="2700" b="1" dirty="0"/>
              <a:t>Purpose</a:t>
            </a:r>
            <a:r>
              <a:rPr lang="en-US" sz="2700" dirty="0"/>
              <a:t>: Handles customer payments, billing, and invoicing.</a:t>
            </a:r>
          </a:p>
          <a:p>
            <a:pPr>
              <a:lnSpc>
                <a:spcPct val="170000"/>
              </a:lnSpc>
              <a:buFont typeface="Arial" panose="020B0604020202020204" pitchFamily="34" charset="0"/>
              <a:buChar char="•"/>
            </a:pPr>
            <a:r>
              <a:rPr lang="en-US" sz="2700" b="1" dirty="0"/>
              <a:t>Features</a:t>
            </a:r>
            <a:r>
              <a:rPr lang="en-US" sz="2700" dirty="0"/>
              <a:t>:</a:t>
            </a:r>
          </a:p>
          <a:p>
            <a:pPr marL="742950" lvl="1" indent="-285750">
              <a:lnSpc>
                <a:spcPct val="170000"/>
              </a:lnSpc>
              <a:buFont typeface="Arial" panose="020B0604020202020204" pitchFamily="34" charset="0"/>
              <a:buChar char="•"/>
            </a:pPr>
            <a:r>
              <a:rPr lang="en-US" sz="2700" b="1" dirty="0"/>
              <a:t>Payment Gateways</a:t>
            </a:r>
            <a:r>
              <a:rPr lang="en-US" sz="2700" dirty="0"/>
              <a:t>: Integration with popular payment systems (credit/debit cards, PayPal, mobile wallets).</a:t>
            </a:r>
          </a:p>
          <a:p>
            <a:pPr marL="742950" lvl="1" indent="-285750">
              <a:lnSpc>
                <a:spcPct val="170000"/>
              </a:lnSpc>
              <a:buFont typeface="Arial" panose="020B0604020202020204" pitchFamily="34" charset="0"/>
              <a:buChar char="•"/>
            </a:pPr>
            <a:r>
              <a:rPr lang="en-US" sz="2700" b="1" dirty="0"/>
              <a:t>Pricing Models</a:t>
            </a:r>
            <a:r>
              <a:rPr lang="en-US" sz="2700" dirty="0"/>
              <a:t>: Supports different pricing schemes (hourly, daily, weekly rates) and discount logic.</a:t>
            </a:r>
          </a:p>
          <a:p>
            <a:pPr marL="742950" lvl="1" indent="-285750">
              <a:lnSpc>
                <a:spcPct val="170000"/>
              </a:lnSpc>
              <a:buFont typeface="Arial" panose="020B0604020202020204" pitchFamily="34" charset="0"/>
              <a:buChar char="•"/>
            </a:pPr>
            <a:r>
              <a:rPr lang="en-US" sz="2700" b="1" dirty="0"/>
              <a:t>Invoice Generation</a:t>
            </a:r>
            <a:r>
              <a:rPr lang="en-US" sz="2700" dirty="0"/>
              <a:t>: Auto-generation of invoices upon booking completion, showing rental costs, taxes, and additional fees.</a:t>
            </a:r>
          </a:p>
          <a:p>
            <a:pPr marL="742950" lvl="1" indent="-285750">
              <a:lnSpc>
                <a:spcPct val="170000"/>
              </a:lnSpc>
              <a:buFont typeface="Arial" panose="020B0604020202020204" pitchFamily="34" charset="0"/>
              <a:buChar char="•"/>
            </a:pPr>
            <a:r>
              <a:rPr lang="en-US" sz="2700" b="1" dirty="0"/>
              <a:t>Refund Handling</a:t>
            </a:r>
            <a:r>
              <a:rPr lang="en-US" sz="2700" dirty="0"/>
              <a:t>: Process refunds for cancellations or damage claims, as per rental policies.</a:t>
            </a:r>
          </a:p>
          <a:p>
            <a:pPr marL="742950" lvl="1" indent="-285750">
              <a:lnSpc>
                <a:spcPct val="170000"/>
              </a:lnSpc>
              <a:buFont typeface="Arial" panose="020B0604020202020204" pitchFamily="34" charset="0"/>
              <a:buChar char="•"/>
            </a:pPr>
            <a:r>
              <a:rPr lang="en-US" sz="2700" b="1" dirty="0"/>
              <a:t>Tax Calculation</a:t>
            </a:r>
            <a:r>
              <a:rPr lang="en-US" sz="2700" dirty="0"/>
              <a:t>: Automatic tax calculation based on rental duration and location.</a:t>
            </a:r>
          </a:p>
          <a:p>
            <a:endParaRPr lang="en-IN" dirty="0"/>
          </a:p>
        </p:txBody>
      </p:sp>
    </p:spTree>
    <p:extLst>
      <p:ext uri="{BB962C8B-B14F-4D97-AF65-F5344CB8AC3E}">
        <p14:creationId xmlns:p14="http://schemas.microsoft.com/office/powerpoint/2010/main" val="1913779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6BEF4-F710-15E9-8EAB-F2A7792DC543}"/>
              </a:ext>
            </a:extLst>
          </p:cNvPr>
          <p:cNvSpPr>
            <a:spLocks noGrp="1"/>
          </p:cNvSpPr>
          <p:nvPr>
            <p:ph type="title" idx="4294967295"/>
          </p:nvPr>
        </p:nvSpPr>
        <p:spPr>
          <a:xfrm>
            <a:off x="1395845" y="278246"/>
            <a:ext cx="9601200" cy="1303338"/>
          </a:xfrm>
        </p:spPr>
        <p:txBody>
          <a:bodyPr>
            <a:normAutofit/>
          </a:bodyPr>
          <a:lstStyle/>
          <a:p>
            <a:r>
              <a:rPr lang="en-IN" sz="3200" b="1" dirty="0"/>
              <a:t>Software Details</a:t>
            </a:r>
          </a:p>
        </p:txBody>
      </p:sp>
      <p:sp>
        <p:nvSpPr>
          <p:cNvPr id="3" name="Content Placeholder 2">
            <a:extLst>
              <a:ext uri="{FF2B5EF4-FFF2-40B4-BE49-F238E27FC236}">
                <a16:creationId xmlns:a16="http://schemas.microsoft.com/office/drawing/2014/main" id="{0AFE21BA-0F00-9512-B682-38165CC2CBDF}"/>
              </a:ext>
            </a:extLst>
          </p:cNvPr>
          <p:cNvSpPr>
            <a:spLocks noGrp="1"/>
          </p:cNvSpPr>
          <p:nvPr>
            <p:ph idx="4294967295"/>
          </p:nvPr>
        </p:nvSpPr>
        <p:spPr>
          <a:xfrm>
            <a:off x="1097972" y="1341726"/>
            <a:ext cx="9996055" cy="3770601"/>
          </a:xfrm>
        </p:spPr>
        <p:txBody>
          <a:bodyPr>
            <a:normAutofit/>
          </a:bodyPr>
          <a:lstStyle/>
          <a:p>
            <a:pPr algn="just">
              <a:lnSpc>
                <a:spcPct val="160000"/>
              </a:lnSpc>
            </a:pPr>
            <a:r>
              <a:rPr lang="en-US" sz="19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60000"/>
              </a:lnSpc>
            </a:pPr>
            <a:r>
              <a:rPr lang="en-US" sz="19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496689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85D51-0BFE-9217-12D2-EC275EEA03F9}"/>
              </a:ext>
            </a:extLst>
          </p:cNvPr>
          <p:cNvSpPr>
            <a:spLocks noGrp="1"/>
          </p:cNvSpPr>
          <p:nvPr>
            <p:ph type="title" idx="4294967295"/>
          </p:nvPr>
        </p:nvSpPr>
        <p:spPr>
          <a:xfrm>
            <a:off x="1381991" y="340591"/>
            <a:ext cx="9601200" cy="1303338"/>
          </a:xfrm>
        </p:spPr>
        <p:txBody>
          <a:bodyPr>
            <a:normAutofit/>
          </a:bodyPr>
          <a:lstStyle/>
          <a:p>
            <a:r>
              <a:rPr lang="en-IN" sz="3200" b="1" dirty="0"/>
              <a:t>Front End</a:t>
            </a:r>
          </a:p>
        </p:txBody>
      </p:sp>
      <p:sp>
        <p:nvSpPr>
          <p:cNvPr id="3" name="Content Placeholder 2">
            <a:extLst>
              <a:ext uri="{FF2B5EF4-FFF2-40B4-BE49-F238E27FC236}">
                <a16:creationId xmlns:a16="http://schemas.microsoft.com/office/drawing/2014/main" id="{FEF13723-9D0B-C9EF-C9E5-BDCD5D1A5A01}"/>
              </a:ext>
            </a:extLst>
          </p:cNvPr>
          <p:cNvSpPr>
            <a:spLocks noGrp="1"/>
          </p:cNvSpPr>
          <p:nvPr>
            <p:ph idx="4294967295"/>
          </p:nvPr>
        </p:nvSpPr>
        <p:spPr>
          <a:xfrm>
            <a:off x="1111827" y="1466418"/>
            <a:ext cx="9871364" cy="4446009"/>
          </a:xfrm>
        </p:spPr>
        <p:txBody>
          <a:bodyPr>
            <a:normAutofit fontScale="70000" lnSpcReduction="20000"/>
          </a:bodyPr>
          <a:lstStyle/>
          <a:p>
            <a:pPr algn="just">
              <a:lnSpc>
                <a:spcPct val="150000"/>
              </a:lnSpc>
            </a:pPr>
            <a:r>
              <a:rPr lang="en-US" sz="27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27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7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5232791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E558B-C41B-3EF5-5FD5-2C9901EBF709}"/>
              </a:ext>
            </a:extLst>
          </p:cNvPr>
          <p:cNvSpPr>
            <a:spLocks noGrp="1"/>
          </p:cNvSpPr>
          <p:nvPr>
            <p:ph type="title" idx="4294967295"/>
          </p:nvPr>
        </p:nvSpPr>
        <p:spPr>
          <a:xfrm>
            <a:off x="1295400" y="330993"/>
            <a:ext cx="9601200" cy="1303338"/>
          </a:xfrm>
        </p:spPr>
        <p:txBody>
          <a:bodyPr>
            <a:normAutofit/>
          </a:bodyPr>
          <a:lstStyle/>
          <a:p>
            <a:r>
              <a:rPr lang="en-IN" sz="3200" b="1" dirty="0"/>
              <a:t>Database</a:t>
            </a:r>
          </a:p>
        </p:txBody>
      </p:sp>
      <p:sp>
        <p:nvSpPr>
          <p:cNvPr id="3" name="Content Placeholder 2">
            <a:extLst>
              <a:ext uri="{FF2B5EF4-FFF2-40B4-BE49-F238E27FC236}">
                <a16:creationId xmlns:a16="http://schemas.microsoft.com/office/drawing/2014/main" id="{5B5C8020-323A-5A57-18C6-B9F2747DF199}"/>
              </a:ext>
            </a:extLst>
          </p:cNvPr>
          <p:cNvSpPr>
            <a:spLocks noGrp="1"/>
          </p:cNvSpPr>
          <p:nvPr>
            <p:ph idx="4294967295"/>
          </p:nvPr>
        </p:nvSpPr>
        <p:spPr>
          <a:xfrm>
            <a:off x="1433946" y="1289772"/>
            <a:ext cx="9743209" cy="4113500"/>
          </a:xfrm>
        </p:spPr>
        <p:txBody>
          <a:bodyPr>
            <a:normAutofit fontScale="62500" lnSpcReduction="20000"/>
          </a:bodyPr>
          <a:lstStyle/>
          <a:p>
            <a:pPr algn="just">
              <a:lnSpc>
                <a:spcPct val="170000"/>
              </a:lnSpc>
            </a:pPr>
            <a:r>
              <a:rPr lang="en-US" sz="30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pPr>
            <a:r>
              <a:rPr lang="en-US" sz="30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pPr>
            <a:r>
              <a:rPr lang="en-US" sz="30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30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9875106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794AB-AE96-ED36-FD9C-525EBD320AEE}"/>
              </a:ext>
            </a:extLst>
          </p:cNvPr>
          <p:cNvSpPr>
            <a:spLocks noGrp="1"/>
          </p:cNvSpPr>
          <p:nvPr>
            <p:ph type="title" idx="4294967295"/>
          </p:nvPr>
        </p:nvSpPr>
        <p:spPr>
          <a:xfrm>
            <a:off x="1406237" y="330993"/>
            <a:ext cx="9601200" cy="1303337"/>
          </a:xfrm>
        </p:spPr>
        <p:txBody>
          <a:bodyPr>
            <a:normAutofit/>
          </a:bodyPr>
          <a:lstStyle/>
          <a:p>
            <a:r>
              <a:rPr lang="en-IN" sz="3200" b="1" dirty="0"/>
              <a:t>Cloud Web Server</a:t>
            </a:r>
          </a:p>
        </p:txBody>
      </p:sp>
      <p:sp>
        <p:nvSpPr>
          <p:cNvPr id="3" name="Content Placeholder 2">
            <a:extLst>
              <a:ext uri="{FF2B5EF4-FFF2-40B4-BE49-F238E27FC236}">
                <a16:creationId xmlns:a16="http://schemas.microsoft.com/office/drawing/2014/main" id="{DB01629E-1AE2-5870-5499-E6683F978C96}"/>
              </a:ext>
            </a:extLst>
          </p:cNvPr>
          <p:cNvSpPr>
            <a:spLocks noGrp="1"/>
          </p:cNvSpPr>
          <p:nvPr>
            <p:ph idx="4294967295"/>
          </p:nvPr>
        </p:nvSpPr>
        <p:spPr>
          <a:xfrm>
            <a:off x="1091045" y="1279381"/>
            <a:ext cx="9694718" cy="4466791"/>
          </a:xfrm>
        </p:spPr>
        <p:txBody>
          <a:bodyPr>
            <a:normAutofit fontScale="62500" lnSpcReduction="20000"/>
          </a:bodyPr>
          <a:lstStyle/>
          <a:p>
            <a:pPr algn="just">
              <a:lnSpc>
                <a:spcPct val="170000"/>
              </a:lnSpc>
            </a:pPr>
            <a:r>
              <a:rPr lang="en-US" sz="30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70000"/>
              </a:lnSpc>
            </a:pPr>
            <a:r>
              <a:rPr lang="en-US" sz="30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70000"/>
              </a:lnSpc>
            </a:pPr>
            <a:r>
              <a:rPr lang="en-US" sz="3000" dirty="0">
                <a:cs typeface="Times New Roman" panose="02020603050405020304" pitchFamily="18" charset="0"/>
              </a:rPr>
              <a:t>It provides a flexible environment for the developers which allows them to work on projects from anywhere using any device with internet access.</a:t>
            </a:r>
            <a:endParaRPr lang="en-IN" sz="30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279005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2830-9167-120B-3945-62EB41CBA688}"/>
              </a:ext>
            </a:extLst>
          </p:cNvPr>
          <p:cNvSpPr>
            <a:spLocks noGrp="1"/>
          </p:cNvSpPr>
          <p:nvPr>
            <p:ph type="title" idx="4294967295"/>
          </p:nvPr>
        </p:nvSpPr>
        <p:spPr>
          <a:xfrm>
            <a:off x="1963882" y="483899"/>
            <a:ext cx="9601200" cy="1303337"/>
          </a:xfrm>
        </p:spPr>
        <p:txBody>
          <a:bodyPr>
            <a:normAutofit/>
          </a:bodyPr>
          <a:lstStyle/>
          <a:p>
            <a:r>
              <a:rPr lang="en-US" sz="3200" b="1" dirty="0"/>
              <a:t>SOFTWARE REQUIREMENTS:</a:t>
            </a:r>
            <a:endParaRPr lang="en-IN" sz="3200" dirty="0"/>
          </a:p>
        </p:txBody>
      </p:sp>
      <p:sp>
        <p:nvSpPr>
          <p:cNvPr id="3" name="Content Placeholder 2">
            <a:extLst>
              <a:ext uri="{FF2B5EF4-FFF2-40B4-BE49-F238E27FC236}">
                <a16:creationId xmlns:a16="http://schemas.microsoft.com/office/drawing/2014/main" id="{91334FC7-5A88-87E2-4D81-EC28ADF94538}"/>
              </a:ext>
            </a:extLst>
          </p:cNvPr>
          <p:cNvSpPr>
            <a:spLocks noGrp="1"/>
          </p:cNvSpPr>
          <p:nvPr>
            <p:ph idx="4294967295"/>
          </p:nvPr>
        </p:nvSpPr>
        <p:spPr>
          <a:xfrm>
            <a:off x="1485899" y="1669763"/>
            <a:ext cx="9601200" cy="3317875"/>
          </a:xfrm>
        </p:spPr>
        <p:txBody>
          <a:bodyPr/>
          <a:lstStyle/>
          <a:p>
            <a:pPr lvl="0" algn="just">
              <a:lnSpc>
                <a:spcPct val="150000"/>
              </a:lnSpc>
              <a:buFont typeface="Arial" panose="020B0604020202020204" pitchFamily="34" charset="0"/>
              <a:buChar char="•"/>
            </a:pPr>
            <a:r>
              <a:rPr lang="en-US" sz="1900" dirty="0">
                <a:cs typeface="Times New Roman" pitchFamily="18" charset="0"/>
              </a:rPr>
              <a:t>Operating System	: Windows 10</a:t>
            </a:r>
          </a:p>
          <a:p>
            <a:pPr lvl="0" algn="just">
              <a:lnSpc>
                <a:spcPct val="150000"/>
              </a:lnSpc>
              <a:buFont typeface="Arial" panose="020B0604020202020204" pitchFamily="34" charset="0"/>
              <a:buChar char="•"/>
            </a:pPr>
            <a:r>
              <a:rPr lang="en-US" sz="1900" dirty="0">
                <a:cs typeface="Times New Roman" pitchFamily="18" charset="0"/>
              </a:rPr>
              <a:t>Language	               :PYTHON Google </a:t>
            </a:r>
            <a:r>
              <a:rPr lang="en-US" sz="1900" dirty="0" err="1">
                <a:cs typeface="Times New Roman" pitchFamily="18" charset="0"/>
              </a:rPr>
              <a:t>Colab</a:t>
            </a:r>
            <a:endParaRPr lang="en-US" sz="1900" dirty="0">
              <a:cs typeface="Times New Roman" pitchFamily="18" charset="0"/>
            </a:endParaRPr>
          </a:p>
          <a:p>
            <a:endParaRPr lang="en-IN" dirty="0"/>
          </a:p>
        </p:txBody>
      </p:sp>
    </p:spTree>
    <p:extLst>
      <p:ext uri="{BB962C8B-B14F-4D97-AF65-F5344CB8AC3E}">
        <p14:creationId xmlns:p14="http://schemas.microsoft.com/office/powerpoint/2010/main" val="18608998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F8315-96F7-175D-083C-12F7835BFA0B}"/>
              </a:ext>
            </a:extLst>
          </p:cNvPr>
          <p:cNvSpPr>
            <a:spLocks noGrp="1"/>
          </p:cNvSpPr>
          <p:nvPr>
            <p:ph type="title" idx="4294967295"/>
          </p:nvPr>
        </p:nvSpPr>
        <p:spPr>
          <a:xfrm>
            <a:off x="1620982" y="441470"/>
            <a:ext cx="9601200" cy="1304925"/>
          </a:xfrm>
        </p:spPr>
        <p:txBody>
          <a:bodyPr>
            <a:normAutofit/>
          </a:bodyPr>
          <a:lstStyle/>
          <a:p>
            <a:r>
              <a:rPr lang="en-US" sz="3200" b="1" dirty="0"/>
              <a:t>HARDWARE REQUIREMENTS:</a:t>
            </a:r>
            <a:endParaRPr lang="en-IN" sz="3200" dirty="0"/>
          </a:p>
        </p:txBody>
      </p:sp>
      <p:sp>
        <p:nvSpPr>
          <p:cNvPr id="3" name="Content Placeholder 2">
            <a:extLst>
              <a:ext uri="{FF2B5EF4-FFF2-40B4-BE49-F238E27FC236}">
                <a16:creationId xmlns:a16="http://schemas.microsoft.com/office/drawing/2014/main" id="{54F01240-C972-5450-5D4F-75A0D3B941DC}"/>
              </a:ext>
            </a:extLst>
          </p:cNvPr>
          <p:cNvSpPr>
            <a:spLocks noGrp="1"/>
          </p:cNvSpPr>
          <p:nvPr>
            <p:ph idx="4294967295"/>
          </p:nvPr>
        </p:nvSpPr>
        <p:spPr>
          <a:xfrm>
            <a:off x="1527464" y="1580718"/>
            <a:ext cx="9601200" cy="3317875"/>
          </a:xfrm>
        </p:spPr>
        <p:txBody>
          <a:bodyPr>
            <a:normAutofit/>
          </a:bodyPr>
          <a:lstStyle/>
          <a:p>
            <a:pPr algn="just">
              <a:lnSpc>
                <a:spcPct val="150000"/>
              </a:lnSpc>
              <a:buFont typeface="Arial" panose="020B0604020202020204" pitchFamily="34" charset="0"/>
              <a:buChar char="•"/>
            </a:pPr>
            <a:r>
              <a:rPr lang="en-US" sz="1900" dirty="0">
                <a:cs typeface="Times New Roman" pitchFamily="18" charset="0"/>
              </a:rPr>
              <a:t>Keyboard</a:t>
            </a:r>
          </a:p>
          <a:p>
            <a:pPr algn="just">
              <a:lnSpc>
                <a:spcPct val="150000"/>
              </a:lnSpc>
              <a:buFont typeface="Arial" panose="020B0604020202020204" pitchFamily="34" charset="0"/>
              <a:buChar char="•"/>
            </a:pPr>
            <a:r>
              <a:rPr lang="en-US" sz="1900" dirty="0">
                <a:cs typeface="Times New Roman" pitchFamily="18" charset="0"/>
              </a:rPr>
              <a:t>Mouse </a:t>
            </a:r>
          </a:p>
          <a:p>
            <a:pPr algn="just">
              <a:lnSpc>
                <a:spcPct val="150000"/>
              </a:lnSpc>
              <a:buFont typeface="Arial" panose="020B0604020202020204" pitchFamily="34" charset="0"/>
              <a:buChar char="•"/>
            </a:pPr>
            <a:r>
              <a:rPr lang="en-US" sz="1900" dirty="0" err="1">
                <a:cs typeface="Times New Roman" pitchFamily="18" charset="0"/>
              </a:rPr>
              <a:t>Harddisk</a:t>
            </a:r>
            <a:r>
              <a:rPr lang="en-US" sz="1900" dirty="0">
                <a:cs typeface="Times New Roman" pitchFamily="18" charset="0"/>
              </a:rPr>
              <a:t>	</a:t>
            </a:r>
          </a:p>
          <a:p>
            <a:pPr algn="just">
              <a:lnSpc>
                <a:spcPct val="150000"/>
              </a:lnSpc>
              <a:buFont typeface="Arial" panose="020B0604020202020204" pitchFamily="34" charset="0"/>
              <a:buChar char="•"/>
            </a:pPr>
            <a:r>
              <a:rPr lang="en-US" sz="1900" dirty="0">
                <a:cs typeface="Times New Roman" pitchFamily="18" charset="0"/>
              </a:rPr>
              <a:t>Ram</a:t>
            </a:r>
            <a:endParaRPr lang="en-IN" sz="1900" dirty="0"/>
          </a:p>
        </p:txBody>
      </p:sp>
    </p:spTree>
    <p:extLst>
      <p:ext uri="{BB962C8B-B14F-4D97-AF65-F5344CB8AC3E}">
        <p14:creationId xmlns:p14="http://schemas.microsoft.com/office/powerpoint/2010/main" val="15129847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DC5E3-F8C7-BF5A-D307-6D2824AE8F22}"/>
              </a:ext>
            </a:extLst>
          </p:cNvPr>
          <p:cNvSpPr>
            <a:spLocks noGrp="1"/>
          </p:cNvSpPr>
          <p:nvPr>
            <p:ph type="title" idx="4294967295"/>
          </p:nvPr>
        </p:nvSpPr>
        <p:spPr>
          <a:xfrm>
            <a:off x="1506682" y="431944"/>
            <a:ext cx="9601200" cy="1303337"/>
          </a:xfrm>
        </p:spPr>
        <p:txBody>
          <a:bodyPr>
            <a:normAutofit/>
          </a:bodyPr>
          <a:lstStyle/>
          <a:p>
            <a:r>
              <a:rPr lang="en-US" sz="3200" b="1" dirty="0"/>
              <a:t>CONCLUSION</a:t>
            </a:r>
            <a:endParaRPr lang="en-IN" sz="3200" b="1" dirty="0"/>
          </a:p>
        </p:txBody>
      </p:sp>
      <p:sp>
        <p:nvSpPr>
          <p:cNvPr id="3" name="Content Placeholder 2">
            <a:extLst>
              <a:ext uri="{FF2B5EF4-FFF2-40B4-BE49-F238E27FC236}">
                <a16:creationId xmlns:a16="http://schemas.microsoft.com/office/drawing/2014/main" id="{7E922CAE-A37A-FDBB-E39B-1DDD75224136}"/>
              </a:ext>
            </a:extLst>
          </p:cNvPr>
          <p:cNvSpPr>
            <a:spLocks noGrp="1"/>
          </p:cNvSpPr>
          <p:nvPr>
            <p:ph idx="4294967295"/>
          </p:nvPr>
        </p:nvSpPr>
        <p:spPr>
          <a:xfrm>
            <a:off x="1368137" y="1435244"/>
            <a:ext cx="9739745" cy="4258974"/>
          </a:xfrm>
        </p:spPr>
        <p:txBody>
          <a:bodyPr>
            <a:normAutofit/>
          </a:bodyPr>
          <a:lstStyle/>
          <a:p>
            <a:pPr algn="just">
              <a:lnSpc>
                <a:spcPct val="150000"/>
              </a:lnSpc>
            </a:pPr>
            <a:r>
              <a:rPr lang="en-US" sz="1900" dirty="0"/>
              <a:t>Bike Rental System is a web application and it is restricted to only limited type of users. In this application, Admin have been given access rights and are restricted up to certain functionalities, so that the data is maintained securely and redundant data is prevented.</a:t>
            </a:r>
          </a:p>
          <a:p>
            <a:pPr algn="just">
              <a:lnSpc>
                <a:spcPct val="150000"/>
              </a:lnSpc>
            </a:pPr>
            <a:r>
              <a:rPr lang="en-US" sz="1900" dirty="0"/>
              <a:t> As the Data is stored electronically, it is necessary to have a Computer and Network connection to access the Application. It is a software which helps the user to rent bike base on their need. </a:t>
            </a:r>
          </a:p>
          <a:p>
            <a:pPr algn="just">
              <a:lnSpc>
                <a:spcPct val="150000"/>
              </a:lnSpc>
            </a:pPr>
            <a:r>
              <a:rPr lang="en-US" sz="1900" dirty="0"/>
              <a:t>This software reduces the amount of manual data entry and gives greater efficiency. The User Interface of it is very friendly and can be easily used by anyone. It also decreases the amount of time taken to write details and other modules. At the end, this software can perform all the tasks accurately and can do the work for which it is made.</a:t>
            </a:r>
            <a:endParaRPr lang="en-IN" sz="1900" dirty="0"/>
          </a:p>
        </p:txBody>
      </p:sp>
    </p:spTree>
    <p:extLst>
      <p:ext uri="{BB962C8B-B14F-4D97-AF65-F5344CB8AC3E}">
        <p14:creationId xmlns:p14="http://schemas.microsoft.com/office/powerpoint/2010/main" val="427183072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43</TotalTime>
  <Words>2171</Words>
  <Application>Microsoft Office PowerPoint</Application>
  <PresentationFormat>Widescreen</PresentationFormat>
  <Paragraphs>100</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Garamond</vt:lpstr>
      <vt:lpstr>Times New Roman</vt:lpstr>
      <vt:lpstr>Organic</vt:lpstr>
      <vt:lpstr>Bike Rental Management System Application </vt:lpstr>
      <vt:lpstr>Abstract</vt:lpstr>
      <vt:lpstr>Objective</vt:lpstr>
      <vt:lpstr>Existing System</vt:lpstr>
      <vt:lpstr>Disadvantage</vt:lpstr>
      <vt:lpstr>PROPOSED SYSTEM :</vt:lpstr>
      <vt:lpstr>Advantage</vt:lpstr>
      <vt:lpstr>Introduction</vt:lpstr>
      <vt:lpstr>PowerPoint Presentation</vt:lpstr>
      <vt:lpstr>MODULES</vt:lpstr>
      <vt:lpstr>User Registration &amp; Authentication Module </vt:lpstr>
      <vt:lpstr>Bike Fleet Management Module </vt:lpstr>
      <vt:lpstr>Rental Booking &amp; Reservation Module </vt:lpstr>
      <vt:lpstr>Payment &amp; Billing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2024-12-29T10:34:45Z</dcterms:created>
  <dcterms:modified xsi:type="dcterms:W3CDTF">2024-12-29T11:18:01Z</dcterms:modified>
</cp:coreProperties>
</file>