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BE3D8E-C1D2-4CBA-8F7E-095E7ACA277D}" type="datetimeFigureOut">
              <a:rPr lang="en-IN" smtClean="0"/>
              <a:t>24-12-2024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3062600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BE3D8E-C1D2-4CBA-8F7E-095E7ACA277D}" type="datetimeFigureOut">
              <a:rPr lang="en-IN" smtClean="0"/>
              <a:t>24-12-2024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2791257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BE3D8E-C1D2-4CBA-8F7E-095E7ACA277D}" type="datetimeFigureOut">
              <a:rPr lang="en-IN" smtClean="0"/>
              <a:t>24-12-2024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1782946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BE3D8E-C1D2-4CBA-8F7E-095E7ACA277D}" type="datetimeFigureOut">
              <a:rPr lang="en-IN" smtClean="0"/>
              <a:t>24-12-2024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11317534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BE3D8E-C1D2-4CBA-8F7E-095E7ACA277D}" type="datetimeFigureOut">
              <a:rPr lang="en-IN" smtClean="0"/>
              <a:t>24-12-2024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843552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BE3D8E-C1D2-4CBA-8F7E-095E7ACA277D}" type="datetimeFigureOut">
              <a:rPr lang="en-IN" smtClean="0"/>
              <a:t>24-12-2024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3882474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BE3D8E-C1D2-4CBA-8F7E-095E7ACA277D}" type="datetimeFigureOut">
              <a:rPr lang="en-IN" smtClean="0"/>
              <a:t>24-12-2024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1752362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BE3D8E-C1D2-4CBA-8F7E-095E7ACA277D}" type="datetimeFigureOut">
              <a:rPr lang="en-IN" smtClean="0"/>
              <a:t>24-12-2024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636694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BE3D8E-C1D2-4CBA-8F7E-095E7ACA277D}" type="datetimeFigureOut">
              <a:rPr lang="en-IN" smtClean="0"/>
              <a:t>24-12-2024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3939050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BE3D8E-C1D2-4CBA-8F7E-095E7ACA277D}" type="datetimeFigureOut">
              <a:rPr lang="en-IN" smtClean="0"/>
              <a:t>24-12-2024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3551486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BE3D8E-C1D2-4CBA-8F7E-095E7ACA277D}" type="datetimeFigureOut">
              <a:rPr lang="en-IN" smtClean="0"/>
              <a:t>24-12-2024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2593688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BE3D8E-C1D2-4CBA-8F7E-095E7ACA277D}" type="datetimeFigureOut">
              <a:rPr lang="en-IN" smtClean="0"/>
              <a:t>24-12-2024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F8BBD5-511F-4A08-96C0-CD5C85103ECE}"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1770966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BE3D8E-C1D2-4CBA-8F7E-095E7ACA277D}" type="datetimeFigureOut">
              <a:rPr lang="en-IN" smtClean="0"/>
              <a:t>24-12-2024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4007422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BE3D8E-C1D2-4CBA-8F7E-095E7ACA277D}" type="datetimeFigureOut">
              <a:rPr lang="en-IN" smtClean="0"/>
              <a:t>24-12-2024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1781264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BE3D8E-C1D2-4CBA-8F7E-095E7ACA277D}" type="datetimeFigureOut">
              <a:rPr lang="en-IN" smtClean="0"/>
              <a:t>24-12-2024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32035255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BE3D8E-C1D2-4CBA-8F7E-095E7ACA277D}" type="datetimeFigureOut">
              <a:rPr lang="en-IN" smtClean="0"/>
              <a:t>24-12-2024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2343831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BE3D8E-C1D2-4CBA-8F7E-095E7ACA277D}" type="datetimeFigureOut">
              <a:rPr lang="en-IN" smtClean="0"/>
              <a:t>24-12-2024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F8BBD5-511F-4A08-96C0-CD5C85103ECE}" type="slidenum">
              <a:rPr lang="en-IN" smtClean="0"/>
              <a:t>‹#›</a:t>
            </a:fld>
            <a:endParaRPr lang="en-IN"/>
          </a:p>
        </p:txBody>
      </p:sp>
    </p:spTree>
    <p:extLst>
      <p:ext uri="{BB962C8B-B14F-4D97-AF65-F5344CB8AC3E}">
        <p14:creationId xmlns:p14="http://schemas.microsoft.com/office/powerpoint/2010/main" val="1358014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6BE3D8E-C1D2-4CBA-8F7E-095E7ACA277D}" type="datetimeFigureOut">
              <a:rPr lang="en-IN" smtClean="0"/>
              <a:t>24-12-2024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BF8BBD5-511F-4A08-96C0-CD5C85103ECE}" type="slidenum">
              <a:rPr lang="en-IN" smtClean="0"/>
              <a:t>‹#›</a:t>
            </a:fld>
            <a:endParaRPr lang="en-IN"/>
          </a:p>
        </p:txBody>
      </p:sp>
    </p:spTree>
    <p:extLst>
      <p:ext uri="{BB962C8B-B14F-4D97-AF65-F5344CB8AC3E}">
        <p14:creationId xmlns:p14="http://schemas.microsoft.com/office/powerpoint/2010/main" val="140144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5084B75-FD9E-3ABE-06FD-8B549186775E}"/>
              </a:ext>
            </a:extLst>
          </p:cNvPr>
          <p:cNvSpPr>
            <a:spLocks noGrp="1"/>
          </p:cNvSpPr>
          <p:nvPr>
            <p:ph type="title"/>
          </p:nvPr>
        </p:nvSpPr>
        <p:spPr>
          <a:xfrm>
            <a:off x="1199674" y="2272146"/>
            <a:ext cx="10353761" cy="1326321"/>
          </a:xfrm>
        </p:spPr>
        <p:txBody>
          <a:bodyPr>
            <a:normAutofit/>
          </a:bodyPr>
          <a:lstStyle/>
          <a:p>
            <a:r>
              <a:rPr lang="en-IN" sz="2800" dirty="0" err="1"/>
              <a:t>attendence</a:t>
            </a:r>
            <a:r>
              <a:rPr lang="en-IN" sz="2800" dirty="0"/>
              <a:t> system using QR code </a:t>
            </a:r>
          </a:p>
        </p:txBody>
      </p:sp>
    </p:spTree>
    <p:extLst>
      <p:ext uri="{BB962C8B-B14F-4D97-AF65-F5344CB8AC3E}">
        <p14:creationId xmlns:p14="http://schemas.microsoft.com/office/powerpoint/2010/main" val="20386700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27BCB-BE0E-F475-A8BD-187F2F82A525}"/>
              </a:ext>
            </a:extLst>
          </p:cNvPr>
          <p:cNvSpPr>
            <a:spLocks noGrp="1"/>
          </p:cNvSpPr>
          <p:nvPr>
            <p:ph type="title"/>
          </p:nvPr>
        </p:nvSpPr>
        <p:spPr>
          <a:xfrm>
            <a:off x="1028095" y="-217957"/>
            <a:ext cx="10353761" cy="1326321"/>
          </a:xfrm>
        </p:spPr>
        <p:txBody>
          <a:bodyPr/>
          <a:lstStyle/>
          <a:p>
            <a:r>
              <a:rPr lang="en-US" sz="3200" b="1" dirty="0"/>
              <a:t>Abstract</a:t>
            </a:r>
            <a:endParaRPr lang="en-IN" dirty="0"/>
          </a:p>
        </p:txBody>
      </p:sp>
      <p:sp>
        <p:nvSpPr>
          <p:cNvPr id="3" name="Content Placeholder 2">
            <a:extLst>
              <a:ext uri="{FF2B5EF4-FFF2-40B4-BE49-F238E27FC236}">
                <a16:creationId xmlns:a16="http://schemas.microsoft.com/office/drawing/2014/main" id="{CA2FE7B6-B4C9-7FEB-0607-F1E097EF3437}"/>
              </a:ext>
            </a:extLst>
          </p:cNvPr>
          <p:cNvSpPr>
            <a:spLocks noGrp="1"/>
          </p:cNvSpPr>
          <p:nvPr>
            <p:ph idx="1"/>
          </p:nvPr>
        </p:nvSpPr>
        <p:spPr>
          <a:xfrm>
            <a:off x="913795" y="1018309"/>
            <a:ext cx="10353762" cy="4731327"/>
          </a:xfrm>
        </p:spPr>
        <p:txBody>
          <a:bodyPr>
            <a:normAutofit/>
          </a:bodyPr>
          <a:lstStyle/>
          <a:p>
            <a:pPr algn="just">
              <a:lnSpc>
                <a:spcPct val="150000"/>
              </a:lnSpc>
            </a:pPr>
            <a:r>
              <a:rPr lang="en-US" sz="1800" dirty="0"/>
              <a:t>Smartphones are becoming more preferred companions to users than desktops or notebooks. Knowing that smartphones are most popular with users at the age around 26, using smartphones to speed up the process of taking attendance by university instructors would save lecturing time and hence enhance the educational process.</a:t>
            </a:r>
          </a:p>
          <a:p>
            <a:pPr algn="just">
              <a:lnSpc>
                <a:spcPct val="150000"/>
              </a:lnSpc>
            </a:pPr>
            <a:r>
              <a:rPr lang="en-US" sz="1800" dirty="0"/>
              <a:t> This paper proposes a system that is based on a QR code, which is being displayed for students during or at the beginning of each lecture. </a:t>
            </a:r>
          </a:p>
          <a:p>
            <a:pPr algn="just">
              <a:lnSpc>
                <a:spcPct val="150000"/>
              </a:lnSpc>
            </a:pPr>
            <a:r>
              <a:rPr lang="en-US" sz="1800" dirty="0"/>
              <a:t>The students will need to scan the code in order to confirm their attendance. The paper explains the high level implementation details of the proposed system. </a:t>
            </a:r>
          </a:p>
          <a:p>
            <a:pPr algn="just">
              <a:lnSpc>
                <a:spcPct val="150000"/>
              </a:lnSpc>
            </a:pPr>
            <a:r>
              <a:rPr lang="en-US" sz="1800" dirty="0"/>
              <a:t>It also discusses how the system verifies student identity to eliminate false registrations. </a:t>
            </a:r>
            <a:endParaRPr lang="en-IN" sz="1800" dirty="0"/>
          </a:p>
        </p:txBody>
      </p:sp>
    </p:spTree>
    <p:extLst>
      <p:ext uri="{BB962C8B-B14F-4D97-AF65-F5344CB8AC3E}">
        <p14:creationId xmlns:p14="http://schemas.microsoft.com/office/powerpoint/2010/main" val="4115473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3238-A3AA-5835-7EBE-0B4864856F8D}"/>
              </a:ext>
            </a:extLst>
          </p:cNvPr>
          <p:cNvSpPr>
            <a:spLocks noGrp="1"/>
          </p:cNvSpPr>
          <p:nvPr>
            <p:ph type="title"/>
          </p:nvPr>
        </p:nvSpPr>
        <p:spPr>
          <a:xfrm>
            <a:off x="913795" y="-259521"/>
            <a:ext cx="10353761" cy="1326321"/>
          </a:xfrm>
        </p:spPr>
        <p:txBody>
          <a:bodyPr/>
          <a:lstStyle/>
          <a:p>
            <a:r>
              <a:rPr lang="en-US" sz="3200" dirty="0"/>
              <a:t>Objective</a:t>
            </a:r>
            <a:endParaRPr lang="en-IN" dirty="0"/>
          </a:p>
        </p:txBody>
      </p:sp>
      <p:sp>
        <p:nvSpPr>
          <p:cNvPr id="3" name="Content Placeholder 2">
            <a:extLst>
              <a:ext uri="{FF2B5EF4-FFF2-40B4-BE49-F238E27FC236}">
                <a16:creationId xmlns:a16="http://schemas.microsoft.com/office/drawing/2014/main" id="{8DD622EA-BC0B-14D5-97FD-87228766B6A0}"/>
              </a:ext>
            </a:extLst>
          </p:cNvPr>
          <p:cNvSpPr>
            <a:spLocks noGrp="1"/>
          </p:cNvSpPr>
          <p:nvPr>
            <p:ph idx="1"/>
          </p:nvPr>
        </p:nvSpPr>
        <p:spPr>
          <a:xfrm>
            <a:off x="303068" y="696190"/>
            <a:ext cx="11407486" cy="5964382"/>
          </a:xfrm>
        </p:spPr>
        <p:txBody>
          <a:bodyPr>
            <a:noAutofit/>
          </a:bodyPr>
          <a:lstStyle/>
          <a:p>
            <a:pPr algn="just">
              <a:lnSpc>
                <a:spcPct val="170000"/>
              </a:lnSpc>
            </a:pPr>
            <a:r>
              <a:rPr lang="en-US" sz="1800" dirty="0"/>
              <a:t>“QR Code Based Attendance Management System” is a combination of two android applications developed for taking and storing the attendance of the students on the daily basis in the college. </a:t>
            </a:r>
          </a:p>
          <a:p>
            <a:pPr algn="just">
              <a:lnSpc>
                <a:spcPct val="170000"/>
              </a:lnSpc>
            </a:pPr>
            <a:r>
              <a:rPr lang="en-US" sz="1800" dirty="0"/>
              <a:t>Here the professor, who is handling the subjects, will be responsible to mark the attendance of the students. Each staff will be given an android application that is used for taking attendance and generate the overall attendance status. </a:t>
            </a:r>
          </a:p>
          <a:p>
            <a:pPr algn="just">
              <a:lnSpc>
                <a:spcPct val="170000"/>
              </a:lnSpc>
            </a:pPr>
            <a:r>
              <a:rPr lang="en-US" sz="1800" dirty="0"/>
              <a:t>The main objective of the automated attendance system is to computerize the traditional way of recording attendance and provide an efficient and automated method to track attendance in institutions. Advantages of QR Code Based Smart Attendance System: </a:t>
            </a:r>
          </a:p>
          <a:p>
            <a:pPr marL="0" indent="0" algn="just">
              <a:lnSpc>
                <a:spcPct val="170000"/>
              </a:lnSpc>
              <a:buNone/>
            </a:pPr>
            <a:r>
              <a:rPr lang="en-US" sz="1800" dirty="0"/>
              <a:t> Provide better security. </a:t>
            </a:r>
          </a:p>
          <a:p>
            <a:pPr marL="0" indent="0" algn="just">
              <a:lnSpc>
                <a:spcPct val="170000"/>
              </a:lnSpc>
              <a:buNone/>
            </a:pPr>
            <a:r>
              <a:rPr lang="en-US" sz="1800" dirty="0"/>
              <a:t> Maintenance of the system is easy and cost effective. </a:t>
            </a:r>
          </a:p>
          <a:p>
            <a:pPr marL="0" indent="0" algn="just">
              <a:lnSpc>
                <a:spcPct val="170000"/>
              </a:lnSpc>
              <a:buNone/>
            </a:pPr>
            <a:r>
              <a:rPr lang="en-US" sz="1800" dirty="0"/>
              <a:t> Generate the result quickly , Provide accurate and efficient data , User friendly. </a:t>
            </a:r>
            <a:endParaRPr lang="en-IN" sz="1800" dirty="0"/>
          </a:p>
        </p:txBody>
      </p:sp>
    </p:spTree>
    <p:extLst>
      <p:ext uri="{BB962C8B-B14F-4D97-AF65-F5344CB8AC3E}">
        <p14:creationId xmlns:p14="http://schemas.microsoft.com/office/powerpoint/2010/main" val="114569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EEC2D-8AE0-7371-96B1-0D0FC1137570}"/>
              </a:ext>
            </a:extLst>
          </p:cNvPr>
          <p:cNvSpPr>
            <a:spLocks noGrp="1"/>
          </p:cNvSpPr>
          <p:nvPr>
            <p:ph type="title"/>
          </p:nvPr>
        </p:nvSpPr>
        <p:spPr>
          <a:xfrm>
            <a:off x="789104" y="-259521"/>
            <a:ext cx="10353761" cy="1326321"/>
          </a:xfrm>
        </p:spPr>
        <p:txBody>
          <a:bodyPr/>
          <a:lstStyle/>
          <a:p>
            <a:r>
              <a:rPr lang="en-US" sz="3200" dirty="0"/>
              <a:t>Existing System</a:t>
            </a:r>
            <a:endParaRPr lang="en-IN" dirty="0"/>
          </a:p>
        </p:txBody>
      </p:sp>
      <p:sp>
        <p:nvSpPr>
          <p:cNvPr id="3" name="Content Placeholder 2">
            <a:extLst>
              <a:ext uri="{FF2B5EF4-FFF2-40B4-BE49-F238E27FC236}">
                <a16:creationId xmlns:a16="http://schemas.microsoft.com/office/drawing/2014/main" id="{CEAD1A4C-02E0-2FAB-4139-A7AB9473DD2B}"/>
              </a:ext>
            </a:extLst>
          </p:cNvPr>
          <p:cNvSpPr>
            <a:spLocks noGrp="1"/>
          </p:cNvSpPr>
          <p:nvPr>
            <p:ph idx="1"/>
          </p:nvPr>
        </p:nvSpPr>
        <p:spPr>
          <a:xfrm>
            <a:off x="654628" y="751609"/>
            <a:ext cx="11101302" cy="5354782"/>
          </a:xfrm>
        </p:spPr>
        <p:txBody>
          <a:bodyPr>
            <a:normAutofit/>
          </a:bodyPr>
          <a:lstStyle/>
          <a:p>
            <a:pPr algn="just">
              <a:lnSpc>
                <a:spcPct val="160000"/>
              </a:lnSpc>
            </a:pPr>
            <a:r>
              <a:rPr lang="en-US" dirty="0"/>
              <a:t>These systems streamline the process of tracking attendance by leveraging the convenience and efficiency of QR codes.</a:t>
            </a:r>
          </a:p>
          <a:p>
            <a:pPr algn="just">
              <a:lnSpc>
                <a:spcPct val="160000"/>
              </a:lnSpc>
            </a:pPr>
            <a:r>
              <a:rPr lang="en-US" dirty="0"/>
              <a:t>In an educational setting, for instance, QR code-based attendance systems allow teachers to generate unique QR codes for each class session or student. Students simply scan the code using their smartphones or tablets to register their attendance.</a:t>
            </a:r>
          </a:p>
          <a:p>
            <a:pPr algn="just">
              <a:lnSpc>
                <a:spcPct val="160000"/>
              </a:lnSpc>
            </a:pPr>
            <a:r>
              <a:rPr lang="en-US" dirty="0"/>
              <a:t> The system records the time and date of each scan, and attendance data is automatically updated in a central database, making it easy for teachers to monitor and manage attendance without manually taking roll calls.</a:t>
            </a:r>
          </a:p>
          <a:p>
            <a:pPr algn="just">
              <a:lnSpc>
                <a:spcPct val="160000"/>
              </a:lnSpc>
            </a:pPr>
            <a:r>
              <a:rPr lang="en-US" dirty="0"/>
              <a:t> Some systems also incorporate real-time reporting, enabling students to track their attendance history and administrators to generate detailed reports for analysis.</a:t>
            </a:r>
          </a:p>
          <a:p>
            <a:endParaRPr lang="en-IN" dirty="0"/>
          </a:p>
        </p:txBody>
      </p:sp>
    </p:spTree>
    <p:extLst>
      <p:ext uri="{BB962C8B-B14F-4D97-AF65-F5344CB8AC3E}">
        <p14:creationId xmlns:p14="http://schemas.microsoft.com/office/powerpoint/2010/main" val="4036367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A0CAD-814B-28FF-E98F-8A2E365A2421}"/>
              </a:ext>
            </a:extLst>
          </p:cNvPr>
          <p:cNvSpPr>
            <a:spLocks noGrp="1"/>
          </p:cNvSpPr>
          <p:nvPr>
            <p:ph type="title"/>
          </p:nvPr>
        </p:nvSpPr>
        <p:spPr>
          <a:xfrm>
            <a:off x="830668" y="-259521"/>
            <a:ext cx="10353761" cy="1326321"/>
          </a:xfrm>
        </p:spPr>
        <p:txBody>
          <a:bodyPr/>
          <a:lstStyle/>
          <a:p>
            <a:r>
              <a:rPr lang="en-US" sz="3200" dirty="0"/>
              <a:t>Disadvantage</a:t>
            </a:r>
            <a:endParaRPr lang="en-IN" dirty="0"/>
          </a:p>
        </p:txBody>
      </p:sp>
      <p:sp>
        <p:nvSpPr>
          <p:cNvPr id="3" name="Content Placeholder 2">
            <a:extLst>
              <a:ext uri="{FF2B5EF4-FFF2-40B4-BE49-F238E27FC236}">
                <a16:creationId xmlns:a16="http://schemas.microsoft.com/office/drawing/2014/main" id="{F37B0DD3-EDF3-33FB-0091-9C7B0F45E513}"/>
              </a:ext>
            </a:extLst>
          </p:cNvPr>
          <p:cNvSpPr>
            <a:spLocks noGrp="1"/>
          </p:cNvSpPr>
          <p:nvPr>
            <p:ph idx="1"/>
          </p:nvPr>
        </p:nvSpPr>
        <p:spPr>
          <a:xfrm>
            <a:off x="830668" y="872837"/>
            <a:ext cx="10768793" cy="5548746"/>
          </a:xfrm>
        </p:spPr>
        <p:txBody>
          <a:bodyPr>
            <a:normAutofit/>
          </a:bodyPr>
          <a:lstStyle/>
          <a:p>
            <a:pPr algn="just">
              <a:lnSpc>
                <a:spcPct val="160000"/>
              </a:lnSpc>
            </a:pPr>
            <a:r>
              <a:rPr lang="en-US" sz="1800" b="1" dirty="0"/>
              <a:t>Requires smartphones or QR scanning devices</a:t>
            </a:r>
            <a:r>
              <a:rPr lang="en-US" sz="1800" dirty="0"/>
              <a:t>: Students or employees must have access to a smartphone or a device capable of scanning QR codes.</a:t>
            </a:r>
          </a:p>
          <a:p>
            <a:pPr algn="just">
              <a:lnSpc>
                <a:spcPct val="160000"/>
              </a:lnSpc>
            </a:pPr>
            <a:r>
              <a:rPr lang="en-US" sz="1800" b="1" dirty="0"/>
              <a:t>QR code spoofing or duplication</a:t>
            </a:r>
            <a:r>
              <a:rPr lang="en-US" sz="1800" dirty="0"/>
              <a:t>: QR codes can be easily duplicated or shared, allowing someone else to mark attendance on behalf of another person.</a:t>
            </a:r>
          </a:p>
          <a:p>
            <a:pPr algn="just">
              <a:lnSpc>
                <a:spcPct val="160000"/>
              </a:lnSpc>
            </a:pPr>
            <a:r>
              <a:rPr lang="en-US" sz="1800" b="1" dirty="0"/>
              <a:t>Scanner malfunction</a:t>
            </a:r>
            <a:r>
              <a:rPr lang="en-US" sz="1800" dirty="0"/>
              <a:t>: If the device used for scanning QR codes experiences technical issues, it may prevent accurate attendance recording.</a:t>
            </a:r>
          </a:p>
          <a:p>
            <a:pPr algn="just">
              <a:lnSpc>
                <a:spcPct val="160000"/>
              </a:lnSpc>
            </a:pPr>
            <a:r>
              <a:rPr lang="en-US" sz="1800" b="1" dirty="0"/>
              <a:t>Crowd scanning issues</a:t>
            </a:r>
            <a:r>
              <a:rPr lang="en-US" sz="1800" dirty="0"/>
              <a:t>: In large classes or meetings, scanning each individual's QR code can be slow and inefficient, especially if there are delays in getting the code recognized.</a:t>
            </a:r>
          </a:p>
          <a:p>
            <a:pPr algn="just">
              <a:lnSpc>
                <a:spcPct val="160000"/>
              </a:lnSpc>
            </a:pPr>
            <a:r>
              <a:rPr lang="en-US" sz="1800" b="1" dirty="0"/>
              <a:t>Buddy punching</a:t>
            </a:r>
            <a:r>
              <a:rPr lang="en-US" sz="1800" dirty="0"/>
              <a:t>: Similar to biometric attendance systems, QR-based systems could face issues of people scanning in for others (i.e., someone else scanning a code to mark attendance for someone who isn't present).</a:t>
            </a:r>
            <a:endParaRPr lang="en-IN" sz="1800" dirty="0"/>
          </a:p>
        </p:txBody>
      </p:sp>
    </p:spTree>
    <p:extLst>
      <p:ext uri="{BB962C8B-B14F-4D97-AF65-F5344CB8AC3E}">
        <p14:creationId xmlns:p14="http://schemas.microsoft.com/office/powerpoint/2010/main" val="3762711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B7221-749E-5EDD-ACE3-3446323D4DF4}"/>
              </a:ext>
            </a:extLst>
          </p:cNvPr>
          <p:cNvSpPr>
            <a:spLocks noGrp="1"/>
          </p:cNvSpPr>
          <p:nvPr>
            <p:ph type="title"/>
          </p:nvPr>
        </p:nvSpPr>
        <p:spPr>
          <a:xfrm>
            <a:off x="1152786" y="-259521"/>
            <a:ext cx="10353761" cy="1326321"/>
          </a:xfrm>
        </p:spPr>
        <p:txBody>
          <a:bodyPr/>
          <a:lstStyle/>
          <a:p>
            <a:r>
              <a:rPr lang="en-US" sz="3200" dirty="0"/>
              <a:t>PROPOSED SYSTEM :</a:t>
            </a:r>
            <a:endParaRPr lang="en-IN" dirty="0"/>
          </a:p>
        </p:txBody>
      </p:sp>
      <p:sp>
        <p:nvSpPr>
          <p:cNvPr id="3" name="Content Placeholder 2">
            <a:extLst>
              <a:ext uri="{FF2B5EF4-FFF2-40B4-BE49-F238E27FC236}">
                <a16:creationId xmlns:a16="http://schemas.microsoft.com/office/drawing/2014/main" id="{A11F81F9-0FC8-14B0-050D-ABC0C1626512}"/>
              </a:ext>
            </a:extLst>
          </p:cNvPr>
          <p:cNvSpPr>
            <a:spLocks noGrp="1"/>
          </p:cNvSpPr>
          <p:nvPr>
            <p:ph idx="1"/>
          </p:nvPr>
        </p:nvSpPr>
        <p:spPr>
          <a:xfrm>
            <a:off x="381000" y="737754"/>
            <a:ext cx="11430000" cy="5891645"/>
          </a:xfrm>
        </p:spPr>
        <p:txBody>
          <a:bodyPr>
            <a:noAutofit/>
          </a:bodyPr>
          <a:lstStyle/>
          <a:p>
            <a:pPr algn="just">
              <a:lnSpc>
                <a:spcPct val="150000"/>
              </a:lnSpc>
            </a:pPr>
            <a:r>
              <a:rPr lang="en-US" sz="1800" dirty="0"/>
              <a:t>The system lies between online learning and traditional learning as a facilitation for the attendance record-keeping process, in a way that enriches the lecture time so that it can better be utilized in giving useful materials rather than wasting the time taking attendance. </a:t>
            </a:r>
          </a:p>
          <a:p>
            <a:pPr algn="just">
              <a:lnSpc>
                <a:spcPct val="150000"/>
              </a:lnSpc>
            </a:pPr>
            <a:r>
              <a:rPr lang="en-US" sz="1800" dirty="0"/>
              <a:t>The system requires a simple login process by the class instructor through its Server Module to generate an encrypted QR code with specific information. This can be done at any time before the class.</a:t>
            </a:r>
          </a:p>
          <a:p>
            <a:pPr algn="just">
              <a:lnSpc>
                <a:spcPct val="150000"/>
              </a:lnSpc>
            </a:pPr>
            <a:r>
              <a:rPr lang="en-US" sz="1800" dirty="0"/>
              <a:t> During the class, or at its beginning, the instructor displays an encrypted QR code to the students. The students can then scan the displayed QR code using the system Mobile Module, provided to them through the smartphone market by the university.</a:t>
            </a:r>
          </a:p>
          <a:p>
            <a:pPr algn="just">
              <a:lnSpc>
                <a:spcPct val="150000"/>
              </a:lnSpc>
            </a:pPr>
            <a:r>
              <a:rPr lang="en-US" sz="1800" dirty="0"/>
              <a:t> Along with the student’s facial image captured by the mobile application at the time of the scan, the Mobile Module will then communicate the information collected to the Server Module to confirm attendance. </a:t>
            </a:r>
          </a:p>
          <a:p>
            <a:pPr algn="just">
              <a:lnSpc>
                <a:spcPct val="150000"/>
              </a:lnSpc>
            </a:pPr>
            <a:r>
              <a:rPr lang="en-US" sz="1800" dirty="0"/>
              <a:t>The whole process should take less than a minute for any student as well as for the whole class to complete their attendance confirmation. </a:t>
            </a:r>
            <a:endParaRPr lang="en-IN" sz="1800" dirty="0"/>
          </a:p>
        </p:txBody>
      </p:sp>
    </p:spTree>
    <p:extLst>
      <p:ext uri="{BB962C8B-B14F-4D97-AF65-F5344CB8AC3E}">
        <p14:creationId xmlns:p14="http://schemas.microsoft.com/office/powerpoint/2010/main" val="1462850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3F835-48B6-84D0-8FA9-8FDCC3426FF0}"/>
              </a:ext>
            </a:extLst>
          </p:cNvPr>
          <p:cNvSpPr>
            <a:spLocks noGrp="1"/>
          </p:cNvSpPr>
          <p:nvPr>
            <p:ph type="title"/>
          </p:nvPr>
        </p:nvSpPr>
        <p:spPr>
          <a:xfrm>
            <a:off x="913795" y="-259521"/>
            <a:ext cx="10353761" cy="1326321"/>
          </a:xfrm>
        </p:spPr>
        <p:txBody>
          <a:bodyPr/>
          <a:lstStyle/>
          <a:p>
            <a:r>
              <a:rPr lang="en-US" sz="3200" dirty="0"/>
              <a:t>Advantage</a:t>
            </a:r>
            <a:endParaRPr lang="en-IN" dirty="0"/>
          </a:p>
        </p:txBody>
      </p:sp>
      <p:sp>
        <p:nvSpPr>
          <p:cNvPr id="3" name="Content Placeholder 2">
            <a:extLst>
              <a:ext uri="{FF2B5EF4-FFF2-40B4-BE49-F238E27FC236}">
                <a16:creationId xmlns:a16="http://schemas.microsoft.com/office/drawing/2014/main" id="{36163D54-70B5-F772-F50D-C5D7E64EED3D}"/>
              </a:ext>
            </a:extLst>
          </p:cNvPr>
          <p:cNvSpPr>
            <a:spLocks noGrp="1"/>
          </p:cNvSpPr>
          <p:nvPr>
            <p:ph idx="1"/>
          </p:nvPr>
        </p:nvSpPr>
        <p:spPr>
          <a:xfrm>
            <a:off x="509155" y="716973"/>
            <a:ext cx="10924656" cy="5735782"/>
          </a:xfrm>
        </p:spPr>
        <p:txBody>
          <a:bodyPr>
            <a:noAutofit/>
          </a:bodyPr>
          <a:lstStyle/>
          <a:p>
            <a:pPr algn="just">
              <a:lnSpc>
                <a:spcPct val="170000"/>
              </a:lnSpc>
            </a:pPr>
            <a:r>
              <a:rPr lang="en-US" sz="1800" b="1" dirty="0"/>
              <a:t>Quick attendance recording</a:t>
            </a:r>
            <a:r>
              <a:rPr lang="en-US" sz="1800" dirty="0"/>
              <a:t>: QR codes allow students or employees to check in or mark attendance quickly by simply scanning the code, reducing the time spent on manual roll calls or signing in.</a:t>
            </a:r>
          </a:p>
          <a:p>
            <a:pPr algn="just">
              <a:lnSpc>
                <a:spcPct val="170000"/>
              </a:lnSpc>
            </a:pPr>
            <a:r>
              <a:rPr lang="en-US" sz="1800" b="1" dirty="0"/>
              <a:t>Automation of attendance</a:t>
            </a:r>
            <a:r>
              <a:rPr lang="en-US" sz="1800" dirty="0"/>
              <a:t>: The system automatically records attendance without the need for a human to monitor the process, saving administrative time and effort.</a:t>
            </a:r>
          </a:p>
          <a:p>
            <a:pPr algn="just">
              <a:lnSpc>
                <a:spcPct val="170000"/>
              </a:lnSpc>
            </a:pPr>
            <a:r>
              <a:rPr lang="en-US" sz="1800" b="1" dirty="0"/>
              <a:t>Low-cost implementation</a:t>
            </a:r>
            <a:r>
              <a:rPr lang="en-US" sz="1800" dirty="0"/>
              <a:t>: QR codes can be generated and distributed easily with little cost, especially when compared to more complex biometric or RFID-based systems.</a:t>
            </a:r>
          </a:p>
          <a:p>
            <a:pPr algn="just">
              <a:lnSpc>
                <a:spcPct val="170000"/>
              </a:lnSpc>
            </a:pPr>
            <a:r>
              <a:rPr lang="en-US" sz="1800" b="1" dirty="0"/>
              <a:t>Ease of use</a:t>
            </a:r>
            <a:r>
              <a:rPr lang="en-US" sz="1800" dirty="0"/>
              <a:t>: Users only need a smartphone or a QR code scanning device to mark their attendance, making the system very user-friendly.</a:t>
            </a:r>
          </a:p>
          <a:p>
            <a:pPr algn="just">
              <a:lnSpc>
                <a:spcPct val="170000"/>
              </a:lnSpc>
            </a:pPr>
            <a:r>
              <a:rPr lang="en-US" sz="1800" b="1" dirty="0"/>
              <a:t>Reduces human errors</a:t>
            </a:r>
            <a:r>
              <a:rPr lang="en-US" sz="1800" dirty="0"/>
              <a:t>: Unlike manual attendance systems, QR codes reduce the possibility of mistakes caused by incorrect data entry.</a:t>
            </a:r>
            <a:endParaRPr lang="en-IN" sz="1800" dirty="0"/>
          </a:p>
        </p:txBody>
      </p:sp>
    </p:spTree>
    <p:extLst>
      <p:ext uri="{BB962C8B-B14F-4D97-AF65-F5344CB8AC3E}">
        <p14:creationId xmlns:p14="http://schemas.microsoft.com/office/powerpoint/2010/main" val="1350953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7D3D9-6FC7-1D1E-EB35-AB6584B26402}"/>
              </a:ext>
            </a:extLst>
          </p:cNvPr>
          <p:cNvSpPr>
            <a:spLocks noGrp="1"/>
          </p:cNvSpPr>
          <p:nvPr>
            <p:ph type="title"/>
          </p:nvPr>
        </p:nvSpPr>
        <p:spPr>
          <a:xfrm>
            <a:off x="975535" y="-259521"/>
            <a:ext cx="10353761" cy="1326321"/>
          </a:xfrm>
        </p:spPr>
        <p:txBody>
          <a:bodyPr/>
          <a:lstStyle/>
          <a:p>
            <a:r>
              <a:rPr lang="en-US" sz="3200" dirty="0"/>
              <a:t>Introduction</a:t>
            </a:r>
            <a:endParaRPr lang="en-IN" dirty="0"/>
          </a:p>
        </p:txBody>
      </p:sp>
      <p:sp>
        <p:nvSpPr>
          <p:cNvPr id="3" name="Content Placeholder 2">
            <a:extLst>
              <a:ext uri="{FF2B5EF4-FFF2-40B4-BE49-F238E27FC236}">
                <a16:creationId xmlns:a16="http://schemas.microsoft.com/office/drawing/2014/main" id="{23F2CD46-FAE9-BE6B-0E88-0958BF4AAFA8}"/>
              </a:ext>
            </a:extLst>
          </p:cNvPr>
          <p:cNvSpPr>
            <a:spLocks noGrp="1"/>
          </p:cNvSpPr>
          <p:nvPr>
            <p:ph idx="1"/>
          </p:nvPr>
        </p:nvSpPr>
        <p:spPr>
          <a:xfrm>
            <a:off x="380999" y="955963"/>
            <a:ext cx="11246428" cy="5902037"/>
          </a:xfrm>
        </p:spPr>
        <p:txBody>
          <a:bodyPr>
            <a:noAutofit/>
          </a:bodyPr>
          <a:lstStyle/>
          <a:p>
            <a:pPr algn="just">
              <a:lnSpc>
                <a:spcPct val="150000"/>
              </a:lnSpc>
            </a:pPr>
            <a:r>
              <a:rPr lang="en-US" sz="1800" dirty="0"/>
              <a:t>The process of attendance tracking has always been a crucial and time-consuming task for educational institutions. Traditional methods of attendance tracking such as manual sign-in sheets or card swiping systems have proven to be inefficient and unreliable, leading to errors and inaccuracies in record-keeping.</a:t>
            </a:r>
          </a:p>
          <a:p>
            <a:pPr algn="just">
              <a:lnSpc>
                <a:spcPct val="150000"/>
              </a:lnSpc>
            </a:pPr>
            <a:r>
              <a:rPr lang="en-US" sz="1800" dirty="0"/>
              <a:t> With the advent of technology, educational institutions have started using digital methods of attendance tracking, such as biometric systems, RFID systems, and QR code-based systems. </a:t>
            </a:r>
          </a:p>
          <a:p>
            <a:pPr algn="just">
              <a:lnSpc>
                <a:spcPct val="150000"/>
              </a:lnSpc>
            </a:pPr>
            <a:r>
              <a:rPr lang="en-US" sz="1800" dirty="0"/>
              <a:t>To overcome these challenges, various automated attendance tracking systems have been developed, including biometric systems, RFID systems, and QR code-based systems. Among these, QR code-based attendance systems have gained popularity due to their simplicity, affordability, and ease of use.</a:t>
            </a:r>
          </a:p>
          <a:p>
            <a:pPr algn="just">
              <a:lnSpc>
                <a:spcPct val="150000"/>
              </a:lnSpc>
            </a:pPr>
            <a:r>
              <a:rPr lang="en-US" sz="1800" dirty="0"/>
              <a:t> In a QR code-based attendance system, each student or employee is assigned a unique QR code that they can scan using their mobile devices, and the attendance is automatically recorded in a database. </a:t>
            </a:r>
          </a:p>
        </p:txBody>
      </p:sp>
    </p:spTree>
    <p:extLst>
      <p:ext uri="{BB962C8B-B14F-4D97-AF65-F5344CB8AC3E}">
        <p14:creationId xmlns:p14="http://schemas.microsoft.com/office/powerpoint/2010/main" val="4281100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858964-8F5D-1102-7D86-835DB5DBD00F}"/>
              </a:ext>
            </a:extLst>
          </p:cNvPr>
          <p:cNvSpPr>
            <a:spLocks noGrp="1"/>
          </p:cNvSpPr>
          <p:nvPr>
            <p:ph idx="4294967295"/>
          </p:nvPr>
        </p:nvSpPr>
        <p:spPr>
          <a:xfrm>
            <a:off x="526473" y="533400"/>
            <a:ext cx="11139054" cy="5791200"/>
          </a:xfrm>
        </p:spPr>
        <p:txBody>
          <a:bodyPr>
            <a:noAutofit/>
          </a:bodyPr>
          <a:lstStyle/>
          <a:p>
            <a:pPr algn="just">
              <a:lnSpc>
                <a:spcPct val="150000"/>
              </a:lnSpc>
            </a:pPr>
            <a:r>
              <a:rPr lang="en-US" sz="1800" dirty="0"/>
              <a:t>In a QR code-based attendance system, each student is assigned a unique QR code that contains their personal information such as name, ID number, and other relevant data. </a:t>
            </a:r>
          </a:p>
          <a:p>
            <a:pPr algn="just">
              <a:lnSpc>
                <a:spcPct val="150000"/>
              </a:lnSpc>
            </a:pPr>
            <a:r>
              <a:rPr lang="en-US" sz="1800" dirty="0"/>
              <a:t>The teacher generates a QR code for each class session, which is displayed on a screen or printed on a sheet of paper. The students then scan the QR code using their smartphones, which automatically logs their attendance in the system. </a:t>
            </a:r>
            <a:endParaRPr lang="en-IN" sz="1800" dirty="0"/>
          </a:p>
          <a:p>
            <a:pPr algn="just">
              <a:lnSpc>
                <a:spcPct val="150000"/>
              </a:lnSpc>
            </a:pPr>
            <a:r>
              <a:rPr lang="en-US" sz="1800" dirty="0"/>
              <a:t>Systems for tracking attendance that use QR codes provide a number of benefits over older technologies. Since the data is automatically recorded in real-time, they are, first and foremost, extremely accurate and reliable. </a:t>
            </a:r>
          </a:p>
          <a:p>
            <a:pPr algn="just">
              <a:lnSpc>
                <a:spcPct val="150000"/>
              </a:lnSpc>
            </a:pPr>
            <a:r>
              <a:rPr lang="en-US" sz="1800" dirty="0"/>
              <a:t>By doing this, the chance of mistakes and inaccuracies in record-keeping is eliminated. Additionally, as the full process of attendance tracking may be finished in a matter of seconds, QR code-based systems are significantly faster and more effective than conventional techniques. </a:t>
            </a:r>
          </a:p>
        </p:txBody>
      </p:sp>
    </p:spTree>
    <p:extLst>
      <p:ext uri="{BB962C8B-B14F-4D97-AF65-F5344CB8AC3E}">
        <p14:creationId xmlns:p14="http://schemas.microsoft.com/office/powerpoint/2010/main" val="2546654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16BB64-F678-F185-2FFE-CA527468AC1F}"/>
              </a:ext>
            </a:extLst>
          </p:cNvPr>
          <p:cNvSpPr>
            <a:spLocks noGrp="1"/>
          </p:cNvSpPr>
          <p:nvPr>
            <p:ph idx="4294967295"/>
          </p:nvPr>
        </p:nvSpPr>
        <p:spPr>
          <a:xfrm>
            <a:off x="550718" y="578426"/>
            <a:ext cx="10821267" cy="5344391"/>
          </a:xfrm>
        </p:spPr>
        <p:txBody>
          <a:bodyPr>
            <a:normAutofit fontScale="92500" lnSpcReduction="20000"/>
          </a:bodyPr>
          <a:lstStyle/>
          <a:p>
            <a:pPr algn="just">
              <a:lnSpc>
                <a:spcPct val="160000"/>
              </a:lnSpc>
            </a:pPr>
            <a:r>
              <a:rPr lang="en-US" sz="2000" dirty="0"/>
              <a:t>Both teachers and students benefit from the time savings, which enables them to concentrate on more crucial duties. Another advantage of QR code-based attendance systems is that they are highly cost-effective. </a:t>
            </a:r>
          </a:p>
          <a:p>
            <a:pPr algn="just">
              <a:lnSpc>
                <a:spcPct val="160000"/>
              </a:lnSpc>
            </a:pPr>
            <a:r>
              <a:rPr lang="en-US" sz="1900" dirty="0"/>
              <a:t>Traditional attendance tracking methods require the use of expensive equipment such as biometric scanners or RFID readers, which can be a significant financial burden for educational institutions. </a:t>
            </a:r>
          </a:p>
          <a:p>
            <a:pPr algn="just">
              <a:lnSpc>
                <a:spcPct val="160000"/>
              </a:lnSpc>
            </a:pPr>
            <a:r>
              <a:rPr lang="en-US" sz="1900" dirty="0"/>
              <a:t>In contrast, QR code-based systems only require a smartphone or a dedicated QR code scanner, which is much more affordable and widely available.</a:t>
            </a:r>
          </a:p>
          <a:p>
            <a:pPr algn="just">
              <a:lnSpc>
                <a:spcPct val="160000"/>
              </a:lnSpc>
            </a:pPr>
            <a:r>
              <a:rPr lang="en-US" sz="1900" dirty="0"/>
              <a:t>An in-depth investigation of a QR code-based attendance system is provided in this research report. The system architecture, its elements, AND its operation are described in the paper. </a:t>
            </a:r>
          </a:p>
          <a:p>
            <a:pPr algn="just">
              <a:lnSpc>
                <a:spcPct val="160000"/>
              </a:lnSpc>
            </a:pPr>
            <a:r>
              <a:rPr lang="en-US" sz="1900" dirty="0"/>
              <a:t>The effectiveness, efficiency, and </a:t>
            </a:r>
            <a:r>
              <a:rPr lang="en-US" sz="1900" dirty="0" err="1"/>
              <a:t>userfriendliness</a:t>
            </a:r>
            <a:r>
              <a:rPr lang="en-US" sz="1900" dirty="0"/>
              <a:t> of the system are also evaluated in the study. The study also addresses the benefits and drawbacks of the QR code-based attendance system in comparison to existing techniques for keeping track of attendance.</a:t>
            </a:r>
            <a:endParaRPr lang="en-IN" sz="1900" dirty="0"/>
          </a:p>
          <a:p>
            <a:endParaRPr lang="en-IN" dirty="0"/>
          </a:p>
        </p:txBody>
      </p:sp>
    </p:spTree>
    <p:extLst>
      <p:ext uri="{BB962C8B-B14F-4D97-AF65-F5344CB8AC3E}">
        <p14:creationId xmlns:p14="http://schemas.microsoft.com/office/powerpoint/2010/main" val="41438860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C41DE-6C20-E6F1-A0B3-D9857906C334}"/>
              </a:ext>
            </a:extLst>
          </p:cNvPr>
          <p:cNvSpPr>
            <a:spLocks noGrp="1"/>
          </p:cNvSpPr>
          <p:nvPr>
            <p:ph type="title"/>
          </p:nvPr>
        </p:nvSpPr>
        <p:spPr>
          <a:xfrm>
            <a:off x="830668" y="-259521"/>
            <a:ext cx="10353761" cy="1326321"/>
          </a:xfrm>
        </p:spPr>
        <p:txBody>
          <a:bodyPr/>
          <a:lstStyle/>
          <a:p>
            <a:r>
              <a:rPr lang="en-IN" sz="3200" dirty="0"/>
              <a:t>MODULES</a:t>
            </a:r>
            <a:endParaRPr lang="en-IN" dirty="0"/>
          </a:p>
        </p:txBody>
      </p:sp>
      <p:sp>
        <p:nvSpPr>
          <p:cNvPr id="3" name="Content Placeholder 2">
            <a:extLst>
              <a:ext uri="{FF2B5EF4-FFF2-40B4-BE49-F238E27FC236}">
                <a16:creationId xmlns:a16="http://schemas.microsoft.com/office/drawing/2014/main" id="{35796B50-EC01-286F-83FC-B78C5B34A126}"/>
              </a:ext>
            </a:extLst>
          </p:cNvPr>
          <p:cNvSpPr>
            <a:spLocks noGrp="1"/>
          </p:cNvSpPr>
          <p:nvPr>
            <p:ph idx="1"/>
          </p:nvPr>
        </p:nvSpPr>
        <p:spPr>
          <a:xfrm>
            <a:off x="1007571" y="1066800"/>
            <a:ext cx="10353762" cy="3695136"/>
          </a:xfrm>
        </p:spPr>
        <p:txBody>
          <a:bodyPr/>
          <a:lstStyle/>
          <a:p>
            <a:pPr algn="just">
              <a:lnSpc>
                <a:spcPct val="150000"/>
              </a:lnSpc>
            </a:pPr>
            <a:r>
              <a:rPr lang="en-IN" b="1" dirty="0"/>
              <a:t>QR Code Generation Module</a:t>
            </a:r>
          </a:p>
          <a:p>
            <a:pPr algn="just">
              <a:lnSpc>
                <a:spcPct val="150000"/>
              </a:lnSpc>
            </a:pPr>
            <a:r>
              <a:rPr lang="en-IN" b="1" dirty="0"/>
              <a:t>QR Code Display Module</a:t>
            </a:r>
          </a:p>
          <a:p>
            <a:pPr algn="just">
              <a:lnSpc>
                <a:spcPct val="150000"/>
              </a:lnSpc>
            </a:pPr>
            <a:r>
              <a:rPr lang="en-IN" b="1" dirty="0"/>
              <a:t>QR Code Scanning Module</a:t>
            </a:r>
          </a:p>
          <a:p>
            <a:pPr algn="just">
              <a:lnSpc>
                <a:spcPct val="150000"/>
              </a:lnSpc>
            </a:pPr>
            <a:r>
              <a:rPr lang="en-US" b="1" dirty="0"/>
              <a:t>Authentication &amp; Verification Module</a:t>
            </a:r>
          </a:p>
          <a:p>
            <a:endParaRPr lang="en-IN" dirty="0"/>
          </a:p>
        </p:txBody>
      </p:sp>
    </p:spTree>
    <p:extLst>
      <p:ext uri="{BB962C8B-B14F-4D97-AF65-F5344CB8AC3E}">
        <p14:creationId xmlns:p14="http://schemas.microsoft.com/office/powerpoint/2010/main" val="814169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A38CB-A46C-483C-00DC-BB18AC10F2EB}"/>
              </a:ext>
            </a:extLst>
          </p:cNvPr>
          <p:cNvSpPr>
            <a:spLocks noGrp="1"/>
          </p:cNvSpPr>
          <p:nvPr>
            <p:ph type="title"/>
          </p:nvPr>
        </p:nvSpPr>
        <p:spPr>
          <a:xfrm>
            <a:off x="913795" y="90054"/>
            <a:ext cx="10353761" cy="1326321"/>
          </a:xfrm>
        </p:spPr>
        <p:txBody>
          <a:bodyPr>
            <a:normAutofit/>
          </a:bodyPr>
          <a:lstStyle/>
          <a:p>
            <a:r>
              <a:rPr lang="en-IN" sz="3200" dirty="0"/>
              <a:t>QR Code Generation Module</a:t>
            </a:r>
            <a:br>
              <a:rPr lang="en-IN" sz="3200" dirty="0"/>
            </a:br>
            <a:endParaRPr lang="en-IN" sz="3200" dirty="0"/>
          </a:p>
        </p:txBody>
      </p:sp>
      <p:sp>
        <p:nvSpPr>
          <p:cNvPr id="3" name="Content Placeholder 2">
            <a:extLst>
              <a:ext uri="{FF2B5EF4-FFF2-40B4-BE49-F238E27FC236}">
                <a16:creationId xmlns:a16="http://schemas.microsoft.com/office/drawing/2014/main" id="{BDE16989-36A9-03F4-B725-120BC4CFD888}"/>
              </a:ext>
            </a:extLst>
          </p:cNvPr>
          <p:cNvSpPr>
            <a:spLocks noGrp="1"/>
          </p:cNvSpPr>
          <p:nvPr>
            <p:ph idx="1"/>
          </p:nvPr>
        </p:nvSpPr>
        <p:spPr>
          <a:xfrm>
            <a:off x="498764" y="1091046"/>
            <a:ext cx="10966221" cy="5001491"/>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This module is responsible for generating unique QR codes for each user (students, employees, or event participants).</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b="1" dirty="0"/>
              <a:t>Unique codes</a:t>
            </a:r>
            <a:r>
              <a:rPr lang="en-US" dirty="0"/>
              <a:t>: Each user is assigned a unique QR code, which could contain personal information or a reference ID.</a:t>
            </a:r>
          </a:p>
          <a:p>
            <a:pPr marL="742950" lvl="1" indent="-285750" algn="just">
              <a:lnSpc>
                <a:spcPct val="150000"/>
              </a:lnSpc>
              <a:buFont typeface="Arial" panose="020B0604020202020204" pitchFamily="34" charset="0"/>
              <a:buChar char="•"/>
            </a:pPr>
            <a:r>
              <a:rPr lang="en-US" b="1" dirty="0"/>
              <a:t>Dynamic/Static codes</a:t>
            </a:r>
            <a:r>
              <a:rPr lang="en-US" dirty="0"/>
              <a:t>: The QR codes can be static (generated once and reused) or dynamic (generated for each session or event).</a:t>
            </a:r>
          </a:p>
          <a:p>
            <a:pPr marL="742950" lvl="1" indent="-285750" algn="just">
              <a:lnSpc>
                <a:spcPct val="150000"/>
              </a:lnSpc>
              <a:buFont typeface="Arial" panose="020B0604020202020204" pitchFamily="34" charset="0"/>
              <a:buChar char="•"/>
            </a:pPr>
            <a:r>
              <a:rPr lang="en-US" b="1" dirty="0"/>
              <a:t>Expiration feature</a:t>
            </a:r>
            <a:r>
              <a:rPr lang="en-US" dirty="0"/>
              <a:t>: In some cases, QR codes may be designed to expire after a certain period or usage.</a:t>
            </a:r>
          </a:p>
          <a:p>
            <a:endParaRPr lang="en-IN" dirty="0"/>
          </a:p>
        </p:txBody>
      </p:sp>
    </p:spTree>
    <p:extLst>
      <p:ext uri="{BB962C8B-B14F-4D97-AF65-F5344CB8AC3E}">
        <p14:creationId xmlns:p14="http://schemas.microsoft.com/office/powerpoint/2010/main" val="1498846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EF578-A38A-AD7E-5D29-AB4F8093688A}"/>
              </a:ext>
            </a:extLst>
          </p:cNvPr>
          <p:cNvSpPr>
            <a:spLocks noGrp="1"/>
          </p:cNvSpPr>
          <p:nvPr>
            <p:ph type="title"/>
          </p:nvPr>
        </p:nvSpPr>
        <p:spPr>
          <a:xfrm>
            <a:off x="913795" y="100445"/>
            <a:ext cx="10353761" cy="1326321"/>
          </a:xfrm>
        </p:spPr>
        <p:txBody>
          <a:bodyPr>
            <a:normAutofit/>
          </a:bodyPr>
          <a:lstStyle/>
          <a:p>
            <a:r>
              <a:rPr lang="en-US" sz="3200" b="1" dirty="0"/>
              <a:t>QR Code Display Module</a:t>
            </a:r>
            <a:br>
              <a:rPr lang="en-US" sz="3200" b="1" dirty="0"/>
            </a:br>
            <a:endParaRPr lang="en-IN" sz="3200" dirty="0"/>
          </a:p>
        </p:txBody>
      </p:sp>
      <p:sp>
        <p:nvSpPr>
          <p:cNvPr id="3" name="Content Placeholder 2">
            <a:extLst>
              <a:ext uri="{FF2B5EF4-FFF2-40B4-BE49-F238E27FC236}">
                <a16:creationId xmlns:a16="http://schemas.microsoft.com/office/drawing/2014/main" id="{75BFA80C-C3F0-F236-7492-D4DBB017CD1C}"/>
              </a:ext>
            </a:extLst>
          </p:cNvPr>
          <p:cNvSpPr>
            <a:spLocks noGrp="1"/>
          </p:cNvSpPr>
          <p:nvPr>
            <p:ph idx="1"/>
          </p:nvPr>
        </p:nvSpPr>
        <p:spPr>
          <a:xfrm>
            <a:off x="913794" y="1426766"/>
            <a:ext cx="10353762" cy="3695136"/>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This module is used to display the QR codes to users so they can scan them for attendance. It could involve generating a code for a specific event, class, or session.</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b="1" dirty="0"/>
              <a:t>Display options</a:t>
            </a:r>
            <a:r>
              <a:rPr lang="en-US" dirty="0"/>
              <a:t>: QR codes may be displayed on screens (projectors, digital boards), printed on physical documents, or sent digitally (e.g., via email or messaging apps).</a:t>
            </a:r>
          </a:p>
          <a:p>
            <a:pPr marL="742950" lvl="1" indent="-285750" algn="just">
              <a:lnSpc>
                <a:spcPct val="150000"/>
              </a:lnSpc>
              <a:buFont typeface="Arial" panose="020B0604020202020204" pitchFamily="34" charset="0"/>
              <a:buChar char="•"/>
            </a:pPr>
            <a:r>
              <a:rPr lang="en-US" b="1" dirty="0"/>
              <a:t>User-friendly interface</a:t>
            </a:r>
            <a:r>
              <a:rPr lang="en-US" dirty="0"/>
              <a:t>: The system provides an easy way for users to access and view their QR codes, ensuring they can scan it quickly at the time of check-in.</a:t>
            </a:r>
          </a:p>
          <a:p>
            <a:endParaRPr lang="en-IN" dirty="0"/>
          </a:p>
        </p:txBody>
      </p:sp>
    </p:spTree>
    <p:extLst>
      <p:ext uri="{BB962C8B-B14F-4D97-AF65-F5344CB8AC3E}">
        <p14:creationId xmlns:p14="http://schemas.microsoft.com/office/powerpoint/2010/main" val="2204181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F64EA-67C9-8707-C3BC-2D7390DCDA92}"/>
              </a:ext>
            </a:extLst>
          </p:cNvPr>
          <p:cNvSpPr>
            <a:spLocks noGrp="1"/>
          </p:cNvSpPr>
          <p:nvPr>
            <p:ph type="title"/>
          </p:nvPr>
        </p:nvSpPr>
        <p:spPr>
          <a:xfrm>
            <a:off x="933972" y="0"/>
            <a:ext cx="10353761" cy="1326321"/>
          </a:xfrm>
        </p:spPr>
        <p:txBody>
          <a:bodyPr>
            <a:normAutofit/>
          </a:bodyPr>
          <a:lstStyle/>
          <a:p>
            <a:r>
              <a:rPr lang="en-IN" sz="3200" b="1" dirty="0"/>
              <a:t>QR Code Scanning Module</a:t>
            </a:r>
            <a:br>
              <a:rPr lang="en-IN" sz="3200" b="1" dirty="0"/>
            </a:br>
            <a:endParaRPr lang="en-IN" sz="3200" dirty="0"/>
          </a:p>
        </p:txBody>
      </p:sp>
      <p:sp>
        <p:nvSpPr>
          <p:cNvPr id="3" name="Content Placeholder 2">
            <a:extLst>
              <a:ext uri="{FF2B5EF4-FFF2-40B4-BE49-F238E27FC236}">
                <a16:creationId xmlns:a16="http://schemas.microsoft.com/office/drawing/2014/main" id="{93FCD623-4D93-1CEC-741E-10E19C1945E6}"/>
              </a:ext>
            </a:extLst>
          </p:cNvPr>
          <p:cNvSpPr>
            <a:spLocks noGrp="1"/>
          </p:cNvSpPr>
          <p:nvPr>
            <p:ph idx="1"/>
          </p:nvPr>
        </p:nvSpPr>
        <p:spPr>
          <a:xfrm>
            <a:off x="820882" y="1025800"/>
            <a:ext cx="10466851" cy="5021709"/>
          </a:xfrm>
        </p:spPr>
        <p:txBody>
          <a:bodyPr>
            <a:normAutofit/>
          </a:bodyPr>
          <a:lstStyle/>
          <a:p>
            <a:pPr algn="just">
              <a:lnSpc>
                <a:spcPct val="160000"/>
              </a:lnSpc>
              <a:buFont typeface="Arial" panose="020B0604020202020204" pitchFamily="34" charset="0"/>
              <a:buChar char="•"/>
            </a:pPr>
            <a:r>
              <a:rPr lang="en-US" sz="1800" b="1" dirty="0"/>
              <a:t>Purpose</a:t>
            </a:r>
            <a:r>
              <a:rPr lang="en-US" sz="1800" dirty="0"/>
              <a:t>: This module involves the scanning of QR codes, either through a smartphone app, tablet, or dedicated scanning devices.</a:t>
            </a:r>
          </a:p>
          <a:p>
            <a:pPr algn="just">
              <a:lnSpc>
                <a:spcPct val="160000"/>
              </a:lnSpc>
              <a:buFont typeface="Arial" panose="020B0604020202020204" pitchFamily="34" charset="0"/>
              <a:buChar char="•"/>
            </a:pPr>
            <a:r>
              <a:rPr lang="en-US" sz="1800" b="1" dirty="0"/>
              <a:t>Key Features</a:t>
            </a:r>
            <a:r>
              <a:rPr lang="en-US" sz="1800" dirty="0"/>
              <a:t>:</a:t>
            </a:r>
          </a:p>
          <a:p>
            <a:pPr marL="742950" lvl="1" indent="-285750" algn="just">
              <a:lnSpc>
                <a:spcPct val="160000"/>
              </a:lnSpc>
              <a:buFont typeface="Arial" panose="020B0604020202020204" pitchFamily="34" charset="0"/>
              <a:buChar char="•"/>
            </a:pPr>
            <a:r>
              <a:rPr lang="en-US" b="1" dirty="0"/>
              <a:t>Mobile app integration</a:t>
            </a:r>
            <a:r>
              <a:rPr lang="en-US" dirty="0"/>
              <a:t>: Many systems use a dedicated mobile app to scan QR codes. The app can be integrated with the system to mark attendance immediately once a code is scanned.</a:t>
            </a:r>
          </a:p>
          <a:p>
            <a:pPr marL="742950" lvl="1" indent="-285750" algn="just">
              <a:lnSpc>
                <a:spcPct val="160000"/>
              </a:lnSpc>
              <a:buFont typeface="Arial" panose="020B0604020202020204" pitchFamily="34" charset="0"/>
              <a:buChar char="•"/>
            </a:pPr>
            <a:r>
              <a:rPr lang="en-US" b="1" dirty="0"/>
              <a:t>Web or device scanning</a:t>
            </a:r>
            <a:r>
              <a:rPr lang="en-US" dirty="0"/>
              <a:t>: Some systems allow scanning via web-based interfaces, where users scan a code displayed on a screen with their phones.</a:t>
            </a:r>
          </a:p>
          <a:p>
            <a:pPr marL="742950" lvl="1" indent="-285750" algn="just">
              <a:lnSpc>
                <a:spcPct val="160000"/>
              </a:lnSpc>
              <a:buFont typeface="Arial" panose="020B0604020202020204" pitchFamily="34" charset="0"/>
              <a:buChar char="•"/>
            </a:pPr>
            <a:r>
              <a:rPr lang="en-US" b="1" dirty="0"/>
              <a:t>Auto-capture feature</a:t>
            </a:r>
            <a:r>
              <a:rPr lang="en-US" dirty="0"/>
              <a:t>: Some advanced scanning systems can automatically capture QR codes with minimal user interaction.</a:t>
            </a:r>
          </a:p>
          <a:p>
            <a:endParaRPr lang="en-IN" dirty="0"/>
          </a:p>
        </p:txBody>
      </p:sp>
    </p:spTree>
    <p:extLst>
      <p:ext uri="{BB962C8B-B14F-4D97-AF65-F5344CB8AC3E}">
        <p14:creationId xmlns:p14="http://schemas.microsoft.com/office/powerpoint/2010/main" val="2608819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A1D77-BA92-3DA1-5542-690735413256}"/>
              </a:ext>
            </a:extLst>
          </p:cNvPr>
          <p:cNvSpPr>
            <a:spLocks noGrp="1"/>
          </p:cNvSpPr>
          <p:nvPr>
            <p:ph type="title"/>
          </p:nvPr>
        </p:nvSpPr>
        <p:spPr>
          <a:xfrm>
            <a:off x="913795" y="204355"/>
            <a:ext cx="10353761" cy="1326321"/>
          </a:xfrm>
        </p:spPr>
        <p:txBody>
          <a:bodyPr>
            <a:normAutofit/>
          </a:bodyPr>
          <a:lstStyle/>
          <a:p>
            <a:r>
              <a:rPr lang="en-US" sz="3200" b="1" dirty="0"/>
              <a:t>Authentication &amp; Verification Module</a:t>
            </a:r>
            <a:br>
              <a:rPr lang="en-US" sz="3200" b="1" dirty="0"/>
            </a:br>
            <a:endParaRPr lang="en-IN" sz="3200" dirty="0"/>
          </a:p>
        </p:txBody>
      </p:sp>
      <p:sp>
        <p:nvSpPr>
          <p:cNvPr id="3" name="Content Placeholder 2">
            <a:extLst>
              <a:ext uri="{FF2B5EF4-FFF2-40B4-BE49-F238E27FC236}">
                <a16:creationId xmlns:a16="http://schemas.microsoft.com/office/drawing/2014/main" id="{7AD9D175-1AF8-2231-3BEB-4BF4D3FF3245}"/>
              </a:ext>
            </a:extLst>
          </p:cNvPr>
          <p:cNvSpPr>
            <a:spLocks noGrp="1"/>
          </p:cNvSpPr>
          <p:nvPr>
            <p:ph idx="1"/>
          </p:nvPr>
        </p:nvSpPr>
        <p:spPr>
          <a:xfrm>
            <a:off x="686057" y="1194955"/>
            <a:ext cx="10592148" cy="4648200"/>
          </a:xfrm>
        </p:spPr>
        <p:txBody>
          <a:bodyPr>
            <a:normAutofit/>
          </a:bodyPr>
          <a:lstStyle/>
          <a:p>
            <a:pPr algn="just">
              <a:lnSpc>
                <a:spcPct val="160000"/>
              </a:lnSpc>
              <a:buFont typeface="Arial" panose="020B0604020202020204" pitchFamily="34" charset="0"/>
              <a:buChar char="•"/>
            </a:pPr>
            <a:r>
              <a:rPr lang="en-US" sz="1800" b="1" dirty="0"/>
              <a:t>Purpose</a:t>
            </a:r>
            <a:r>
              <a:rPr lang="en-US" sz="1800" dirty="0"/>
              <a:t>: This module ensures that the person scanning the QR code is authorized to do so, and it validates the scanned code against the database.</a:t>
            </a:r>
          </a:p>
          <a:p>
            <a:pPr algn="just">
              <a:lnSpc>
                <a:spcPct val="160000"/>
              </a:lnSpc>
              <a:buFont typeface="Arial" panose="020B0604020202020204" pitchFamily="34" charset="0"/>
              <a:buChar char="•"/>
            </a:pPr>
            <a:r>
              <a:rPr lang="en-US" sz="1800" b="1" dirty="0"/>
              <a:t>Key Features</a:t>
            </a:r>
            <a:r>
              <a:rPr lang="en-US" sz="1800" dirty="0"/>
              <a:t>:</a:t>
            </a:r>
          </a:p>
          <a:p>
            <a:pPr marL="742950" lvl="1" indent="-285750" algn="just">
              <a:lnSpc>
                <a:spcPct val="160000"/>
              </a:lnSpc>
              <a:buFont typeface="Arial" panose="020B0604020202020204" pitchFamily="34" charset="0"/>
              <a:buChar char="•"/>
            </a:pPr>
            <a:r>
              <a:rPr lang="en-US" b="1" dirty="0"/>
              <a:t>User login or authentication</a:t>
            </a:r>
            <a:r>
              <a:rPr lang="en-US" dirty="0"/>
              <a:t>: Before marking attendance, the user may need to log into the system through a username and password, biometrics, or other authentication methods.</a:t>
            </a:r>
          </a:p>
          <a:p>
            <a:pPr marL="742950" lvl="1" indent="-285750" algn="just">
              <a:lnSpc>
                <a:spcPct val="160000"/>
              </a:lnSpc>
              <a:buFont typeface="Arial" panose="020B0604020202020204" pitchFamily="34" charset="0"/>
              <a:buChar char="•"/>
            </a:pPr>
            <a:r>
              <a:rPr lang="en-US" b="1" dirty="0"/>
              <a:t>Cross-checking with database</a:t>
            </a:r>
            <a:r>
              <a:rPr lang="en-US" dirty="0"/>
              <a:t>: The system checks if the QR code is valid and belongs to the right user. It can also verify if the user is scanning at the right time or place.</a:t>
            </a:r>
          </a:p>
          <a:p>
            <a:pPr marL="742950" lvl="1" indent="-285750" algn="just">
              <a:lnSpc>
                <a:spcPct val="160000"/>
              </a:lnSpc>
              <a:buFont typeface="Arial" panose="020B0604020202020204" pitchFamily="34" charset="0"/>
              <a:buChar char="•"/>
            </a:pPr>
            <a:r>
              <a:rPr lang="en-US" b="1" dirty="0"/>
              <a:t>Real-time validation</a:t>
            </a:r>
            <a:r>
              <a:rPr lang="en-US" dirty="0"/>
              <a:t>: The system verifies the QR code in real-time and checks for any fraudulent activity, such as multiple scans or duplicate submissions.</a:t>
            </a:r>
          </a:p>
          <a:p>
            <a:endParaRPr lang="en-IN" dirty="0"/>
          </a:p>
        </p:txBody>
      </p:sp>
    </p:spTree>
    <p:extLst>
      <p:ext uri="{BB962C8B-B14F-4D97-AF65-F5344CB8AC3E}">
        <p14:creationId xmlns:p14="http://schemas.microsoft.com/office/powerpoint/2010/main" val="35663578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12BE0-D919-D990-A9E1-DAA0DAD4D10A}"/>
              </a:ext>
            </a:extLst>
          </p:cNvPr>
          <p:cNvSpPr>
            <a:spLocks noGrp="1"/>
          </p:cNvSpPr>
          <p:nvPr>
            <p:ph type="title"/>
          </p:nvPr>
        </p:nvSpPr>
        <p:spPr>
          <a:xfrm>
            <a:off x="1017705" y="-259521"/>
            <a:ext cx="10353761" cy="1326321"/>
          </a:xfrm>
        </p:spPr>
        <p:txBody>
          <a:bodyPr/>
          <a:lstStyle/>
          <a:p>
            <a:r>
              <a:rPr lang="en-IN" sz="3200" dirty="0"/>
              <a:t>Software Details</a:t>
            </a:r>
            <a:endParaRPr lang="en-IN" dirty="0"/>
          </a:p>
        </p:txBody>
      </p:sp>
      <p:sp>
        <p:nvSpPr>
          <p:cNvPr id="3" name="Content Placeholder 2">
            <a:extLst>
              <a:ext uri="{FF2B5EF4-FFF2-40B4-BE49-F238E27FC236}">
                <a16:creationId xmlns:a16="http://schemas.microsoft.com/office/drawing/2014/main" id="{24293797-084C-BB8D-AF4C-2F36A943A07D}"/>
              </a:ext>
            </a:extLst>
          </p:cNvPr>
          <p:cNvSpPr>
            <a:spLocks noGrp="1"/>
          </p:cNvSpPr>
          <p:nvPr>
            <p:ph idx="1"/>
          </p:nvPr>
        </p:nvSpPr>
        <p:spPr>
          <a:xfrm>
            <a:off x="820534" y="1066800"/>
            <a:ext cx="10353762" cy="3695136"/>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68816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67D8D-C9EB-6F01-1B79-B31D928790E9}"/>
              </a:ext>
            </a:extLst>
          </p:cNvPr>
          <p:cNvSpPr>
            <a:spLocks noGrp="1"/>
          </p:cNvSpPr>
          <p:nvPr>
            <p:ph type="title"/>
          </p:nvPr>
        </p:nvSpPr>
        <p:spPr>
          <a:xfrm>
            <a:off x="820277" y="-259521"/>
            <a:ext cx="10353761" cy="1326321"/>
          </a:xfrm>
        </p:spPr>
        <p:txBody>
          <a:bodyPr/>
          <a:lstStyle/>
          <a:p>
            <a:r>
              <a:rPr lang="en-IN" sz="3200" dirty="0"/>
              <a:t>Front End</a:t>
            </a:r>
            <a:endParaRPr lang="en-IN" dirty="0"/>
          </a:p>
        </p:txBody>
      </p:sp>
      <p:sp>
        <p:nvSpPr>
          <p:cNvPr id="3" name="Content Placeholder 2">
            <a:extLst>
              <a:ext uri="{FF2B5EF4-FFF2-40B4-BE49-F238E27FC236}">
                <a16:creationId xmlns:a16="http://schemas.microsoft.com/office/drawing/2014/main" id="{3E0246D5-D1F2-3FDF-E3A6-3FFA4551CD74}"/>
              </a:ext>
            </a:extLst>
          </p:cNvPr>
          <p:cNvSpPr>
            <a:spLocks noGrp="1"/>
          </p:cNvSpPr>
          <p:nvPr>
            <p:ph idx="1"/>
          </p:nvPr>
        </p:nvSpPr>
        <p:spPr>
          <a:xfrm>
            <a:off x="919119" y="973844"/>
            <a:ext cx="10353762" cy="3909881"/>
          </a:xfrm>
        </p:spPr>
        <p:txBody>
          <a:bodyPr>
            <a:normAutofit fontScale="85000" lnSpcReduction="10000"/>
          </a:bodyPr>
          <a:lstStyle/>
          <a:p>
            <a:pPr algn="just">
              <a:lnSpc>
                <a:spcPct val="150000"/>
              </a:lnSpc>
            </a:pPr>
            <a:r>
              <a:rPr lang="en-US" sz="21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21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703161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86A2B-6498-2094-C40F-4468230EF3A8}"/>
              </a:ext>
            </a:extLst>
          </p:cNvPr>
          <p:cNvSpPr>
            <a:spLocks noGrp="1"/>
          </p:cNvSpPr>
          <p:nvPr>
            <p:ph type="title"/>
          </p:nvPr>
        </p:nvSpPr>
        <p:spPr>
          <a:xfrm>
            <a:off x="809886" y="-259521"/>
            <a:ext cx="10353761" cy="1326321"/>
          </a:xfrm>
        </p:spPr>
        <p:txBody>
          <a:bodyPr/>
          <a:lstStyle/>
          <a:p>
            <a:r>
              <a:rPr lang="en-IN" sz="3200" dirty="0"/>
              <a:t>Database</a:t>
            </a:r>
            <a:endParaRPr lang="en-IN" dirty="0"/>
          </a:p>
        </p:txBody>
      </p:sp>
      <p:sp>
        <p:nvSpPr>
          <p:cNvPr id="3" name="Content Placeholder 2">
            <a:extLst>
              <a:ext uri="{FF2B5EF4-FFF2-40B4-BE49-F238E27FC236}">
                <a16:creationId xmlns:a16="http://schemas.microsoft.com/office/drawing/2014/main" id="{CDE20338-D4F3-ED46-25EB-11BA1338B2C1}"/>
              </a:ext>
            </a:extLst>
          </p:cNvPr>
          <p:cNvSpPr>
            <a:spLocks noGrp="1"/>
          </p:cNvSpPr>
          <p:nvPr>
            <p:ph idx="1"/>
          </p:nvPr>
        </p:nvSpPr>
        <p:spPr>
          <a:xfrm>
            <a:off x="992158" y="984237"/>
            <a:ext cx="10207684" cy="3525418"/>
          </a:xfrm>
        </p:spPr>
        <p:txBody>
          <a:bodyPr>
            <a:normAutofit fontScale="92500" lnSpcReduction="10000"/>
          </a:bodyPr>
          <a:lstStyle/>
          <a:p>
            <a:pPr algn="just">
              <a:lnSpc>
                <a:spcPct val="150000"/>
              </a:lnSpc>
            </a:pPr>
            <a:r>
              <a:rPr lang="en-US" sz="19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9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9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872691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CC8D1-6BFB-F413-DA2C-8353B57800B9}"/>
              </a:ext>
            </a:extLst>
          </p:cNvPr>
          <p:cNvSpPr>
            <a:spLocks noGrp="1"/>
          </p:cNvSpPr>
          <p:nvPr>
            <p:ph type="title"/>
          </p:nvPr>
        </p:nvSpPr>
        <p:spPr>
          <a:xfrm>
            <a:off x="820277" y="-259521"/>
            <a:ext cx="10353761" cy="1326321"/>
          </a:xfrm>
        </p:spPr>
        <p:txBody>
          <a:bodyPr/>
          <a:lstStyle/>
          <a:p>
            <a:r>
              <a:rPr lang="en-IN" sz="3200" dirty="0"/>
              <a:t>Cloud Web Server</a:t>
            </a:r>
            <a:endParaRPr lang="en-IN" dirty="0"/>
          </a:p>
        </p:txBody>
      </p:sp>
      <p:sp>
        <p:nvSpPr>
          <p:cNvPr id="3" name="Content Placeholder 2">
            <a:extLst>
              <a:ext uri="{FF2B5EF4-FFF2-40B4-BE49-F238E27FC236}">
                <a16:creationId xmlns:a16="http://schemas.microsoft.com/office/drawing/2014/main" id="{143380C4-517C-691F-C379-DF15BE9713CE}"/>
              </a:ext>
            </a:extLst>
          </p:cNvPr>
          <p:cNvSpPr>
            <a:spLocks noGrp="1"/>
          </p:cNvSpPr>
          <p:nvPr>
            <p:ph idx="1"/>
          </p:nvPr>
        </p:nvSpPr>
        <p:spPr>
          <a:xfrm>
            <a:off x="820276" y="1066800"/>
            <a:ext cx="10353762" cy="3951445"/>
          </a:xfrm>
        </p:spPr>
        <p:txBody>
          <a:bodyPr>
            <a:normAutofit fontScale="85000" lnSpcReduction="20000"/>
          </a:bodyPr>
          <a:lstStyle/>
          <a:p>
            <a:pPr algn="just">
              <a:lnSpc>
                <a:spcPct val="150000"/>
              </a:lnSpc>
            </a:pPr>
            <a:r>
              <a:rPr lang="en-US" sz="21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21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2100" dirty="0">
                <a:cs typeface="Times New Roman" panose="02020603050405020304" pitchFamily="18" charset="0"/>
              </a:rPr>
              <a:t>It provides a flexible environment for the developers which allows them to work on projects from anywhere using any device with internet access.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401286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593DC-8944-FC8B-F6F3-119623142BD7}"/>
              </a:ext>
            </a:extLst>
          </p:cNvPr>
          <p:cNvSpPr>
            <a:spLocks noGrp="1"/>
          </p:cNvSpPr>
          <p:nvPr>
            <p:ph type="title"/>
          </p:nvPr>
        </p:nvSpPr>
        <p:spPr>
          <a:xfrm>
            <a:off x="913795" y="-138546"/>
            <a:ext cx="10353761" cy="1326321"/>
          </a:xfrm>
        </p:spPr>
        <p:txBody>
          <a:bodyPr/>
          <a:lstStyle/>
          <a:p>
            <a:r>
              <a:rPr lang="en-US" sz="3200" b="1" dirty="0"/>
              <a:t>SOFTWARE REQUIREMENTS:</a:t>
            </a:r>
            <a:endParaRPr lang="en-IN" dirty="0"/>
          </a:p>
        </p:txBody>
      </p:sp>
      <p:sp>
        <p:nvSpPr>
          <p:cNvPr id="3" name="Content Placeholder 2">
            <a:extLst>
              <a:ext uri="{FF2B5EF4-FFF2-40B4-BE49-F238E27FC236}">
                <a16:creationId xmlns:a16="http://schemas.microsoft.com/office/drawing/2014/main" id="{35CC1FEF-03AA-1CB6-70F5-DE92B74DB405}"/>
              </a:ext>
            </a:extLst>
          </p:cNvPr>
          <p:cNvSpPr>
            <a:spLocks noGrp="1"/>
          </p:cNvSpPr>
          <p:nvPr>
            <p:ph idx="1"/>
          </p:nvPr>
        </p:nvSpPr>
        <p:spPr>
          <a:xfrm>
            <a:off x="1048877" y="1327136"/>
            <a:ext cx="10353762" cy="3695136"/>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3775948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12B4A-F55B-FF31-4DE5-58DF6FE561ED}"/>
              </a:ext>
            </a:extLst>
          </p:cNvPr>
          <p:cNvSpPr>
            <a:spLocks noGrp="1"/>
          </p:cNvSpPr>
          <p:nvPr>
            <p:ph type="title"/>
          </p:nvPr>
        </p:nvSpPr>
        <p:spPr>
          <a:xfrm>
            <a:off x="726759" y="-128155"/>
            <a:ext cx="10353761" cy="1326321"/>
          </a:xfrm>
        </p:spPr>
        <p:txBody>
          <a:bodyPr/>
          <a:lstStyle/>
          <a:p>
            <a:r>
              <a:rPr lang="en-US" sz="3200" b="1" dirty="0"/>
              <a:t>HARDWARE REQUIREMENTS:</a:t>
            </a:r>
            <a:endParaRPr lang="en-IN" dirty="0"/>
          </a:p>
        </p:txBody>
      </p:sp>
      <p:sp>
        <p:nvSpPr>
          <p:cNvPr id="3" name="Content Placeholder 2">
            <a:extLst>
              <a:ext uri="{FF2B5EF4-FFF2-40B4-BE49-F238E27FC236}">
                <a16:creationId xmlns:a16="http://schemas.microsoft.com/office/drawing/2014/main" id="{83B0143B-ECF6-21A9-A16E-987FCAB96312}"/>
              </a:ext>
            </a:extLst>
          </p:cNvPr>
          <p:cNvSpPr>
            <a:spLocks noGrp="1"/>
          </p:cNvSpPr>
          <p:nvPr>
            <p:ph idx="1"/>
          </p:nvPr>
        </p:nvSpPr>
        <p:spPr>
          <a:xfrm>
            <a:off x="1111479" y="1042303"/>
            <a:ext cx="10353762" cy="3695136"/>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6678665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8685B-1032-F134-CCC8-F020874292D2}"/>
              </a:ext>
            </a:extLst>
          </p:cNvPr>
          <p:cNvSpPr>
            <a:spLocks noGrp="1"/>
          </p:cNvSpPr>
          <p:nvPr>
            <p:ph type="title"/>
          </p:nvPr>
        </p:nvSpPr>
        <p:spPr>
          <a:xfrm>
            <a:off x="913796" y="-259521"/>
            <a:ext cx="10353761" cy="1326321"/>
          </a:xfrm>
        </p:spPr>
        <p:txBody>
          <a:bodyPr/>
          <a:lstStyle/>
          <a:p>
            <a:r>
              <a:rPr lang="en-US" sz="3200" dirty="0"/>
              <a:t>CONCLUSION</a:t>
            </a:r>
            <a:endParaRPr lang="en-IN" dirty="0"/>
          </a:p>
        </p:txBody>
      </p:sp>
      <p:sp>
        <p:nvSpPr>
          <p:cNvPr id="3" name="Content Placeholder 2">
            <a:extLst>
              <a:ext uri="{FF2B5EF4-FFF2-40B4-BE49-F238E27FC236}">
                <a16:creationId xmlns:a16="http://schemas.microsoft.com/office/drawing/2014/main" id="{3D70A6AF-42B2-F5E1-824B-9805ED47088E}"/>
              </a:ext>
            </a:extLst>
          </p:cNvPr>
          <p:cNvSpPr>
            <a:spLocks noGrp="1"/>
          </p:cNvSpPr>
          <p:nvPr>
            <p:ph idx="1"/>
          </p:nvPr>
        </p:nvSpPr>
        <p:spPr>
          <a:xfrm>
            <a:off x="446809" y="711777"/>
            <a:ext cx="11014363" cy="5434446"/>
          </a:xfrm>
        </p:spPr>
        <p:txBody>
          <a:bodyPr>
            <a:noAutofit/>
          </a:bodyPr>
          <a:lstStyle/>
          <a:p>
            <a:pPr algn="just">
              <a:lnSpc>
                <a:spcPct val="150000"/>
              </a:lnSpc>
            </a:pPr>
            <a:r>
              <a:rPr lang="en-US" sz="1800" dirty="0"/>
              <a:t>These days it is required to keep up with the latest technologies, especially in the field of education. Educational institutions have been looking for ways to enhance the educational process using the latest technologies. </a:t>
            </a:r>
          </a:p>
          <a:p>
            <a:pPr algn="just">
              <a:lnSpc>
                <a:spcPct val="150000"/>
              </a:lnSpc>
            </a:pPr>
            <a:r>
              <a:rPr lang="en-US" sz="1800" dirty="0"/>
              <a:t>Looking at the existing situation, we have thought of using the mobile technology to efficiently benefit from the complete assigned time assigned to a lecture. Time taken by instructors to take attendance may be viewed sometimes as a waste of the lecture time, especially when classes are big.</a:t>
            </a:r>
          </a:p>
          <a:p>
            <a:pPr algn="just">
              <a:lnSpc>
                <a:spcPct val="150000"/>
              </a:lnSpc>
            </a:pPr>
            <a:r>
              <a:rPr lang="en-US" sz="1800" dirty="0"/>
              <a:t> For that, we have proposed a way to automate this process using the students’ devices rather than the instructor’s device. In other words, the instructor need not do anything extra during the class beyond presenting the slides of the subject to be taught to the students. </a:t>
            </a:r>
          </a:p>
          <a:p>
            <a:pPr algn="just">
              <a:lnSpc>
                <a:spcPct val="150000"/>
              </a:lnSpc>
            </a:pPr>
            <a:r>
              <a:rPr lang="en-US" sz="1800" dirty="0"/>
              <a:t>The proposed system allows fraud detection based on the GPS locations as well as the facial images taken for each student. </a:t>
            </a:r>
            <a:endParaRPr lang="en-IN" sz="1800" dirty="0"/>
          </a:p>
        </p:txBody>
      </p:sp>
    </p:spTree>
    <p:extLst>
      <p:ext uri="{BB962C8B-B14F-4D97-AF65-F5344CB8AC3E}">
        <p14:creationId xmlns:p14="http://schemas.microsoft.com/office/powerpoint/2010/main" val="10537957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83</TotalTime>
  <Words>2517</Words>
  <Application>Microsoft Office PowerPoint</Application>
  <PresentationFormat>Widescreen</PresentationFormat>
  <Paragraphs>105</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Bookman Old Style</vt:lpstr>
      <vt:lpstr>Rockwell</vt:lpstr>
      <vt:lpstr>Times New Roman</vt:lpstr>
      <vt:lpstr>Damask</vt:lpstr>
      <vt:lpstr>attendence system using QR code </vt:lpstr>
      <vt:lpstr>Abstract</vt:lpstr>
      <vt:lpstr>Objective</vt:lpstr>
      <vt:lpstr>Existing System</vt:lpstr>
      <vt:lpstr>Disadvantage</vt:lpstr>
      <vt:lpstr>PROPOSED SYSTEM :</vt:lpstr>
      <vt:lpstr>Advantage</vt:lpstr>
      <vt:lpstr>Introduction</vt:lpstr>
      <vt:lpstr>PowerPoint Presentation</vt:lpstr>
      <vt:lpstr>PowerPoint Presentation</vt:lpstr>
      <vt:lpstr>MODULES</vt:lpstr>
      <vt:lpstr>QR Code Generation Module </vt:lpstr>
      <vt:lpstr>QR Code Display Module </vt:lpstr>
      <vt:lpstr>QR Code Scanning Module </vt:lpstr>
      <vt:lpstr>Authentication &amp; Verification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2024-12-24T13:40:44Z</dcterms:created>
  <dcterms:modified xsi:type="dcterms:W3CDTF">2024-12-24T15:04:39Z</dcterms:modified>
</cp:coreProperties>
</file>