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78"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07AEB8-4C9B-4D1E-8110-CA00DD8FA78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47809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07AEB8-4C9B-4D1E-8110-CA00DD8FA78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2860710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07AEB8-4C9B-4D1E-8110-CA00DD8FA78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2124210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696079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07AEB8-4C9B-4D1E-8110-CA00DD8FA780}" type="datetimeFigureOut">
              <a:rPr lang="en-IN" smtClean="0"/>
              <a:t>03-01-2025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3590704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07AEB8-4C9B-4D1E-8110-CA00DD8FA780}" type="datetimeFigureOut">
              <a:rPr lang="en-IN" smtClean="0"/>
              <a:t>03-01-2025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2331184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7AEB8-4C9B-4D1E-8110-CA00DD8FA780}" type="datetimeFigureOut">
              <a:rPr lang="en-IN" smtClean="0"/>
              <a:t>03-01-2025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41681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938121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872386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3436987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514160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62509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07AEB8-4C9B-4D1E-8110-CA00DD8FA78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3612534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907AEB8-4C9B-4D1E-8110-CA00DD8FA780}" type="datetimeFigureOut">
              <a:rPr lang="en-IN" smtClean="0"/>
              <a:t>03-01-2025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9773058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907AEB8-4C9B-4D1E-8110-CA00DD8FA780}" type="datetimeFigureOut">
              <a:rPr lang="en-IN" smtClean="0"/>
              <a:t>03-01-2025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12248475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07AEB8-4C9B-4D1E-8110-CA00DD8FA78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2982605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07AEB8-4C9B-4D1E-8110-CA00DD8FA78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F7CE42-66EB-4DB4-9CB3-ECD54A9E73D8}" type="slidenum">
              <a:rPr lang="en-IN" smtClean="0"/>
              <a:t>‹#›</a:t>
            </a:fld>
            <a:endParaRPr lang="en-IN"/>
          </a:p>
        </p:txBody>
      </p:sp>
    </p:spTree>
    <p:extLst>
      <p:ext uri="{BB962C8B-B14F-4D97-AF65-F5344CB8AC3E}">
        <p14:creationId xmlns:p14="http://schemas.microsoft.com/office/powerpoint/2010/main" val="2511478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907AEB8-4C9B-4D1E-8110-CA00DD8FA780}" type="datetimeFigureOut">
              <a:rPr lang="en-IN" smtClean="0"/>
              <a:t>03-01-2025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1F7CE42-66EB-4DB4-9CB3-ECD54A9E73D8}" type="slidenum">
              <a:rPr lang="en-IN" smtClean="0"/>
              <a:t>‹#›</a:t>
            </a:fld>
            <a:endParaRPr lang="en-IN"/>
          </a:p>
        </p:txBody>
      </p:sp>
    </p:spTree>
    <p:extLst>
      <p:ext uri="{BB962C8B-B14F-4D97-AF65-F5344CB8AC3E}">
        <p14:creationId xmlns:p14="http://schemas.microsoft.com/office/powerpoint/2010/main" val="298580821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05A21-EC95-0570-7553-1FE47FD31C1A}"/>
              </a:ext>
            </a:extLst>
          </p:cNvPr>
          <p:cNvSpPr>
            <a:spLocks noGrp="1"/>
          </p:cNvSpPr>
          <p:nvPr>
            <p:ph type="title"/>
          </p:nvPr>
        </p:nvSpPr>
        <p:spPr>
          <a:xfrm>
            <a:off x="1059268" y="2459181"/>
            <a:ext cx="10353761" cy="1326321"/>
          </a:xfrm>
        </p:spPr>
        <p:txBody>
          <a:bodyPr>
            <a:normAutofit/>
          </a:bodyPr>
          <a:lstStyle/>
          <a:p>
            <a:r>
              <a:rPr lang="en-US" sz="2800" dirty="0"/>
              <a:t>Alumni Management System CAMS - A Prototype Proposal</a:t>
            </a:r>
            <a:endParaRPr lang="en-IN" sz="2800" dirty="0"/>
          </a:p>
        </p:txBody>
      </p:sp>
    </p:spTree>
    <p:extLst>
      <p:ext uri="{BB962C8B-B14F-4D97-AF65-F5344CB8AC3E}">
        <p14:creationId xmlns:p14="http://schemas.microsoft.com/office/powerpoint/2010/main" val="3377243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81852-0EAD-2F8E-E7ED-0A03BE98333F}"/>
              </a:ext>
            </a:extLst>
          </p:cNvPr>
          <p:cNvSpPr>
            <a:spLocks noGrp="1"/>
          </p:cNvSpPr>
          <p:nvPr>
            <p:ph type="title"/>
          </p:nvPr>
        </p:nvSpPr>
        <p:spPr>
          <a:xfrm>
            <a:off x="1028095" y="-259521"/>
            <a:ext cx="10353761" cy="1326321"/>
          </a:xfrm>
        </p:spPr>
        <p:txBody>
          <a:bodyPr/>
          <a:lstStyle/>
          <a:p>
            <a:r>
              <a:rPr lang="en-US" b="1"/>
              <a:t>Abstract</a:t>
            </a:r>
            <a:endParaRPr lang="en-IN" dirty="0"/>
          </a:p>
        </p:txBody>
      </p:sp>
      <p:sp>
        <p:nvSpPr>
          <p:cNvPr id="3" name="Content Placeholder 2">
            <a:extLst>
              <a:ext uri="{FF2B5EF4-FFF2-40B4-BE49-F238E27FC236}">
                <a16:creationId xmlns:a16="http://schemas.microsoft.com/office/drawing/2014/main" id="{937AD877-226D-E0FE-0AA5-D8ED120419AE}"/>
              </a:ext>
            </a:extLst>
          </p:cNvPr>
          <p:cNvSpPr>
            <a:spLocks noGrp="1"/>
          </p:cNvSpPr>
          <p:nvPr>
            <p:ph idx="1"/>
          </p:nvPr>
        </p:nvSpPr>
        <p:spPr>
          <a:xfrm>
            <a:off x="644237" y="852054"/>
            <a:ext cx="10654493" cy="4918364"/>
          </a:xfrm>
        </p:spPr>
        <p:txBody>
          <a:bodyPr>
            <a:normAutofit/>
          </a:bodyPr>
          <a:lstStyle/>
          <a:p>
            <a:pPr algn="just">
              <a:lnSpc>
                <a:spcPct val="150000"/>
              </a:lnSpc>
            </a:pPr>
            <a:r>
              <a:rPr lang="en-US" sz="1800" dirty="0"/>
              <a:t>The Alumni Management System facilitates seamless communication and networking within an educational institution's alumni community.</a:t>
            </a:r>
          </a:p>
          <a:p>
            <a:pPr algn="just">
              <a:lnSpc>
                <a:spcPct val="150000"/>
              </a:lnSpc>
            </a:pPr>
            <a:r>
              <a:rPr lang="en-US" sz="1800" dirty="0"/>
              <a:t> It offers comprehensive functionalities for both students and administrators, including registration, profile management, event updates, job updates, and gallery exploration. </a:t>
            </a:r>
          </a:p>
          <a:p>
            <a:pPr algn="just">
              <a:lnSpc>
                <a:spcPct val="150000"/>
              </a:lnSpc>
            </a:pPr>
            <a:r>
              <a:rPr lang="en-US" sz="1800" dirty="0"/>
              <a:t>Administrators benefit from tools for event coordination, feedback analysis, and job posting. The system aims to foster a strong sense of community, supporting career growth, knowledge exchange, and mentorship opportunities.</a:t>
            </a:r>
          </a:p>
          <a:p>
            <a:pPr algn="just">
              <a:lnSpc>
                <a:spcPct val="150000"/>
              </a:lnSpc>
            </a:pPr>
            <a:r>
              <a:rPr lang="en-US" sz="1800" dirty="0"/>
              <a:t> Future enhancements may include social m e d </a:t>
            </a:r>
            <a:r>
              <a:rPr lang="en-US" sz="1800" dirty="0" err="1"/>
              <a:t>i</a:t>
            </a:r>
            <a:r>
              <a:rPr lang="en-US" sz="1800" dirty="0"/>
              <a:t> a integration, alumni directory features, and advanced analytics for Alumni engagement tracking, further enhancing its value in nurturing lifelong connections and professional development </a:t>
            </a:r>
            <a:r>
              <a:rPr lang="en-US" sz="1800" dirty="0" err="1"/>
              <a:t>withinthe</a:t>
            </a:r>
            <a:r>
              <a:rPr lang="en-US" sz="1800" dirty="0"/>
              <a:t> alumni network.</a:t>
            </a:r>
            <a:endParaRPr lang="en-IN" sz="1800" dirty="0"/>
          </a:p>
        </p:txBody>
      </p:sp>
    </p:spTree>
    <p:extLst>
      <p:ext uri="{BB962C8B-B14F-4D97-AF65-F5344CB8AC3E}">
        <p14:creationId xmlns:p14="http://schemas.microsoft.com/office/powerpoint/2010/main" val="718702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40405-6663-0BDC-A326-DEECAC8336AF}"/>
              </a:ext>
            </a:extLst>
          </p:cNvPr>
          <p:cNvSpPr>
            <a:spLocks noGrp="1"/>
          </p:cNvSpPr>
          <p:nvPr>
            <p:ph type="title"/>
          </p:nvPr>
        </p:nvSpPr>
        <p:spPr>
          <a:xfrm>
            <a:off x="954755" y="-259521"/>
            <a:ext cx="10353761" cy="1326321"/>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9D92D746-B6F0-19E4-D7B6-4EDBA9AEB275}"/>
              </a:ext>
            </a:extLst>
          </p:cNvPr>
          <p:cNvSpPr>
            <a:spLocks noGrp="1"/>
          </p:cNvSpPr>
          <p:nvPr>
            <p:ph idx="1"/>
          </p:nvPr>
        </p:nvSpPr>
        <p:spPr>
          <a:xfrm>
            <a:off x="1246910" y="883227"/>
            <a:ext cx="9521884" cy="3983182"/>
          </a:xfrm>
        </p:spPr>
        <p:txBody>
          <a:bodyPr>
            <a:normAutofit/>
          </a:bodyPr>
          <a:lstStyle/>
          <a:p>
            <a:pPr algn="just">
              <a:lnSpc>
                <a:spcPct val="150000"/>
              </a:lnSpc>
            </a:pPr>
            <a:r>
              <a:rPr lang="en-US" sz="1800" dirty="0"/>
              <a:t>To keep persistent records of all the college graduates.</a:t>
            </a:r>
          </a:p>
          <a:p>
            <a:pPr algn="just">
              <a:lnSpc>
                <a:spcPct val="150000"/>
              </a:lnSpc>
            </a:pPr>
            <a:r>
              <a:rPr lang="en-US" sz="1800" dirty="0"/>
              <a:t>To develop, encourage and fellowship among the students, teachers, senior staff of the college. </a:t>
            </a:r>
          </a:p>
          <a:p>
            <a:pPr algn="just">
              <a:lnSpc>
                <a:spcPct val="150000"/>
              </a:lnSpc>
            </a:pPr>
            <a:r>
              <a:rPr lang="en-US" sz="1800" dirty="0"/>
              <a:t> To allow colleges to verify and authenticate their registered alumni. </a:t>
            </a:r>
          </a:p>
          <a:p>
            <a:pPr algn="just">
              <a:lnSpc>
                <a:spcPct val="150000"/>
              </a:lnSpc>
            </a:pPr>
            <a:r>
              <a:rPr lang="en-US" sz="1800" dirty="0"/>
              <a:t> To validate the gap between the knowledge and skills possess by the graduates and the required qualifications needed by industries. </a:t>
            </a:r>
            <a:endParaRPr lang="en-IN" sz="1800" dirty="0"/>
          </a:p>
        </p:txBody>
      </p:sp>
    </p:spTree>
    <p:extLst>
      <p:ext uri="{BB962C8B-B14F-4D97-AF65-F5344CB8AC3E}">
        <p14:creationId xmlns:p14="http://schemas.microsoft.com/office/powerpoint/2010/main" val="31571767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6B116-3A58-F293-F0B8-3E31B6C13092}"/>
              </a:ext>
            </a:extLst>
          </p:cNvPr>
          <p:cNvSpPr>
            <a:spLocks noGrp="1"/>
          </p:cNvSpPr>
          <p:nvPr>
            <p:ph type="title"/>
          </p:nvPr>
        </p:nvSpPr>
        <p:spPr>
          <a:xfrm>
            <a:off x="913795" y="-180109"/>
            <a:ext cx="10353761" cy="1326321"/>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974990B-638B-C083-0CFA-4B79B1FB1AFA}"/>
              </a:ext>
            </a:extLst>
          </p:cNvPr>
          <p:cNvSpPr>
            <a:spLocks noGrp="1"/>
          </p:cNvSpPr>
          <p:nvPr>
            <p:ph idx="1"/>
          </p:nvPr>
        </p:nvSpPr>
        <p:spPr>
          <a:xfrm>
            <a:off x="540584" y="966353"/>
            <a:ext cx="10737621" cy="5081155"/>
          </a:xfrm>
        </p:spPr>
        <p:txBody>
          <a:bodyPr>
            <a:noAutofit/>
          </a:bodyPr>
          <a:lstStyle/>
          <a:p>
            <a:pPr algn="just">
              <a:lnSpc>
                <a:spcPct val="150000"/>
              </a:lnSpc>
            </a:pPr>
            <a:r>
              <a:rPr lang="en-US" sz="1800" dirty="0"/>
              <a:t>The existing Alumni Management System serves as a platform facilitating communication, networking, and resource sharing within the alumni community of an educational institution. </a:t>
            </a:r>
          </a:p>
          <a:p>
            <a:pPr algn="just">
              <a:lnSpc>
                <a:spcPct val="150000"/>
              </a:lnSpc>
            </a:pPr>
            <a:r>
              <a:rPr lang="en-US" sz="1800" dirty="0"/>
              <a:t>It offers registration and login capabilities for students to oversee profile </a:t>
            </a:r>
            <a:r>
              <a:rPr lang="en-US" sz="1800" dirty="0" err="1"/>
              <a:t>management,receive</a:t>
            </a:r>
            <a:r>
              <a:rPr lang="en-US" sz="1800" dirty="0"/>
              <a:t> updates on events and job updates, and browse gallery content. Additionally, administrators are equipped with tools for coordinating events, analyzing feedback, </a:t>
            </a:r>
            <a:r>
              <a:rPr lang="en-US" sz="1800" dirty="0" err="1"/>
              <a:t>andposting</a:t>
            </a:r>
            <a:r>
              <a:rPr lang="en-US" sz="1800" dirty="0"/>
              <a:t> job opportunities. </a:t>
            </a:r>
          </a:p>
          <a:p>
            <a:pPr algn="just">
              <a:lnSpc>
                <a:spcPct val="150000"/>
              </a:lnSpc>
            </a:pPr>
            <a:r>
              <a:rPr lang="en-US" sz="1800" dirty="0"/>
              <a:t> The system doesn't link well with popular social </a:t>
            </a:r>
            <a:r>
              <a:rPr lang="en-US" sz="1800" dirty="0" err="1"/>
              <a:t>mediaplatforms</a:t>
            </a:r>
            <a:r>
              <a:rPr lang="en-US" sz="1800" dirty="0"/>
              <a:t>, which limits how much alumni can interact and engage. Without an alumni directory, it's hard for students and administrators to find and connect with other alumni effectively. </a:t>
            </a:r>
          </a:p>
          <a:p>
            <a:pPr algn="just">
              <a:lnSpc>
                <a:spcPct val="150000"/>
              </a:lnSpc>
            </a:pPr>
            <a:r>
              <a:rPr lang="en-US" sz="1800" dirty="0"/>
              <a:t>Using this system on mobile devices isn't smooth, which makes it harder for users who mainly use </a:t>
            </a:r>
            <a:r>
              <a:rPr lang="en-US" sz="1800" dirty="0" err="1"/>
              <a:t>phonesor</a:t>
            </a:r>
            <a:r>
              <a:rPr lang="en-US" sz="1800" dirty="0"/>
              <a:t> tablets to access and use it.</a:t>
            </a:r>
            <a:endParaRPr lang="en-IN" sz="1800" dirty="0"/>
          </a:p>
        </p:txBody>
      </p:sp>
    </p:spTree>
    <p:extLst>
      <p:ext uri="{BB962C8B-B14F-4D97-AF65-F5344CB8AC3E}">
        <p14:creationId xmlns:p14="http://schemas.microsoft.com/office/powerpoint/2010/main" val="3044948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D8259-072C-B9CA-8575-869714185FA6}"/>
              </a:ext>
            </a:extLst>
          </p:cNvPr>
          <p:cNvSpPr>
            <a:spLocks noGrp="1"/>
          </p:cNvSpPr>
          <p:nvPr>
            <p:ph type="title"/>
          </p:nvPr>
        </p:nvSpPr>
        <p:spPr>
          <a:xfrm>
            <a:off x="965146" y="-159327"/>
            <a:ext cx="10353761" cy="1326321"/>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0FF3B512-982A-6DAD-60A2-38C2308E6AC4}"/>
              </a:ext>
            </a:extLst>
          </p:cNvPr>
          <p:cNvSpPr>
            <a:spLocks noGrp="1"/>
          </p:cNvSpPr>
          <p:nvPr>
            <p:ph idx="1"/>
          </p:nvPr>
        </p:nvSpPr>
        <p:spPr>
          <a:xfrm>
            <a:off x="311123" y="966354"/>
            <a:ext cx="11007784" cy="5146964"/>
          </a:xfrm>
        </p:spPr>
        <p:txBody>
          <a:bodyPr>
            <a:noAutofit/>
          </a:bodyPr>
          <a:lstStyle/>
          <a:p>
            <a:pPr algn="just">
              <a:lnSpc>
                <a:spcPct val="150000"/>
              </a:lnSpc>
            </a:pPr>
            <a:r>
              <a:rPr lang="en-US" sz="1800" b="1" dirty="0"/>
              <a:t>Unstable System:</a:t>
            </a:r>
            <a:r>
              <a:rPr lang="en-US" sz="1800" dirty="0"/>
              <a:t> As a prototype, CAMS may still be in the developmental phase, which means it could be riddled with bugs or errors that may hinder its overall performance.</a:t>
            </a:r>
          </a:p>
          <a:p>
            <a:pPr algn="just">
              <a:lnSpc>
                <a:spcPct val="150000"/>
              </a:lnSpc>
            </a:pPr>
            <a:r>
              <a:rPr lang="en-US" sz="1800" b="1" dirty="0"/>
              <a:t>Sensitive Data:</a:t>
            </a:r>
            <a:r>
              <a:rPr lang="en-US" sz="1800" dirty="0"/>
              <a:t> Alumni databases often contain sensitive information, including personal contact details, employment history, and donation records. A prototype system might not have sufficient security features in place, leading to data breaches or unauthorized access.</a:t>
            </a:r>
          </a:p>
          <a:p>
            <a:pPr algn="just">
              <a:lnSpc>
                <a:spcPct val="150000"/>
              </a:lnSpc>
            </a:pPr>
            <a:r>
              <a:rPr lang="en-US" sz="1800" b="1" dirty="0"/>
              <a:t>User Resistance:</a:t>
            </a:r>
            <a:r>
              <a:rPr lang="en-US" sz="1800" dirty="0"/>
              <a:t> Alumni may be reluctant to use the system, particularly if they are accustomed to previous methods of communication or if they feel the system does not provide enough value.</a:t>
            </a:r>
          </a:p>
          <a:p>
            <a:pPr algn="just">
              <a:lnSpc>
                <a:spcPct val="150000"/>
              </a:lnSpc>
            </a:pPr>
            <a:r>
              <a:rPr lang="en-US" sz="1800" b="1" dirty="0"/>
              <a:t>Incomplete Features:</a:t>
            </a:r>
            <a:r>
              <a:rPr lang="en-US" sz="1800" dirty="0"/>
              <a:t> Being in the prototype phase, the system may not have all the features needed by the alumni, such as advanced search capabilities, personalized communication, or integration with social media platforms.</a:t>
            </a:r>
            <a:endParaRPr lang="en-IN" sz="1800" dirty="0"/>
          </a:p>
        </p:txBody>
      </p:sp>
    </p:spTree>
    <p:extLst>
      <p:ext uri="{BB962C8B-B14F-4D97-AF65-F5344CB8AC3E}">
        <p14:creationId xmlns:p14="http://schemas.microsoft.com/office/powerpoint/2010/main" val="1410130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7CE02-6FE4-B26B-1811-15332CD66B65}"/>
              </a:ext>
            </a:extLst>
          </p:cNvPr>
          <p:cNvSpPr>
            <a:spLocks noGrp="1"/>
          </p:cNvSpPr>
          <p:nvPr>
            <p:ph type="title"/>
          </p:nvPr>
        </p:nvSpPr>
        <p:spPr>
          <a:xfrm>
            <a:off x="975536" y="-259521"/>
            <a:ext cx="10353761" cy="1326321"/>
          </a:xfrm>
        </p:spPr>
        <p:txBody>
          <a:bodyPr/>
          <a:lstStyle/>
          <a:p>
            <a:r>
              <a:rPr lang="en-US" b="1"/>
              <a:t>PROPOSED SYSTEM :</a:t>
            </a:r>
            <a:endParaRPr lang="en-IN" dirty="0"/>
          </a:p>
        </p:txBody>
      </p:sp>
      <p:sp>
        <p:nvSpPr>
          <p:cNvPr id="3" name="Content Placeholder 2">
            <a:extLst>
              <a:ext uri="{FF2B5EF4-FFF2-40B4-BE49-F238E27FC236}">
                <a16:creationId xmlns:a16="http://schemas.microsoft.com/office/drawing/2014/main" id="{E1CACB1E-BB30-74BD-1DA9-7BCA72AE3B01}"/>
              </a:ext>
            </a:extLst>
          </p:cNvPr>
          <p:cNvSpPr>
            <a:spLocks noGrp="1"/>
          </p:cNvSpPr>
          <p:nvPr>
            <p:ph idx="1"/>
          </p:nvPr>
        </p:nvSpPr>
        <p:spPr>
          <a:xfrm>
            <a:off x="508420" y="1066800"/>
            <a:ext cx="11287991" cy="6026727"/>
          </a:xfrm>
        </p:spPr>
        <p:txBody>
          <a:bodyPr>
            <a:noAutofit/>
          </a:bodyPr>
          <a:lstStyle/>
          <a:p>
            <a:pPr algn="just">
              <a:lnSpc>
                <a:spcPct val="150000"/>
              </a:lnSpc>
            </a:pPr>
            <a:r>
              <a:rPr lang="en-US" sz="1800" dirty="0"/>
              <a:t>The proposed system is an alumni portal developed using the Django framework, aimed at enhancing communication, engagement, and networking among the alumni community. The portal offers a range of features and functionalities to create a vibrant and interactive platform for alumni to connect, collaborate, and contribute to their alma mater. </a:t>
            </a:r>
          </a:p>
          <a:p>
            <a:pPr algn="just">
              <a:lnSpc>
                <a:spcPct val="150000"/>
              </a:lnSpc>
            </a:pPr>
            <a:r>
              <a:rPr lang="en-US" sz="1800" dirty="0"/>
              <a:t>Key features of the proposed system include: User Registration and Profile Management: Alumni can create accounts and provide their personal and professional information. Alumni profiles can be updated, including education details, employment history, skills, and contact information. Privacy settings allow users to control the visibility of their profile information. </a:t>
            </a:r>
          </a:p>
          <a:p>
            <a:pPr algn="just">
              <a:lnSpc>
                <a:spcPct val="150000"/>
              </a:lnSpc>
            </a:pPr>
            <a:r>
              <a:rPr lang="en-US" sz="1800" dirty="0"/>
              <a:t>Alumni Directory: A searchable and comprehensive directory of registered alumni. Advanced search filters based on graduation year, location, industry, and more. Alumni can connect with each other, expand their professional network, and explore potential collaboration opportunities. </a:t>
            </a:r>
          </a:p>
          <a:p>
            <a:pPr marL="0" indent="0" algn="just">
              <a:lnSpc>
                <a:spcPct val="150000"/>
              </a:lnSpc>
              <a:buNone/>
            </a:pPr>
            <a:endParaRPr lang="en-IN" sz="1800" dirty="0"/>
          </a:p>
        </p:txBody>
      </p:sp>
    </p:spTree>
    <p:extLst>
      <p:ext uri="{BB962C8B-B14F-4D97-AF65-F5344CB8AC3E}">
        <p14:creationId xmlns:p14="http://schemas.microsoft.com/office/powerpoint/2010/main" val="2983773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A1012-3CE4-593A-09BE-8ADF1E1F58BB}"/>
              </a:ext>
            </a:extLst>
          </p:cNvPr>
          <p:cNvSpPr>
            <a:spLocks noGrp="1"/>
          </p:cNvSpPr>
          <p:nvPr>
            <p:ph idx="4294967295"/>
          </p:nvPr>
        </p:nvSpPr>
        <p:spPr>
          <a:xfrm>
            <a:off x="810491" y="412173"/>
            <a:ext cx="10353675" cy="3695700"/>
          </a:xfrm>
        </p:spPr>
        <p:txBody>
          <a:bodyPr>
            <a:normAutofit/>
          </a:bodyPr>
          <a:lstStyle/>
          <a:p>
            <a:pPr algn="just">
              <a:lnSpc>
                <a:spcPct val="150000"/>
              </a:lnSpc>
            </a:pPr>
            <a:r>
              <a:rPr lang="en-US" sz="1800" dirty="0"/>
              <a:t>Event Management: Alumni can view and participate in upcoming events, including reunions, workshops, webinars, and networking sessions. Event details, schedules, and registration options are available on the </a:t>
            </a:r>
            <a:r>
              <a:rPr lang="en-US" sz="1800" dirty="0" err="1"/>
              <a:t>portal.Alumni</a:t>
            </a:r>
            <a:r>
              <a:rPr lang="en-US" sz="1800" dirty="0"/>
              <a:t> can RSVP, purchase tickets, and receive event reminders and updates.</a:t>
            </a:r>
          </a:p>
          <a:p>
            <a:pPr algn="just">
              <a:lnSpc>
                <a:spcPct val="150000"/>
              </a:lnSpc>
            </a:pPr>
            <a:r>
              <a:rPr lang="en-US" sz="1800" dirty="0"/>
              <a:t> Job and Internship Opportunities: Alumni can access a dedicated section for job postings and internship opportunities. Employers can post job openings, and alumni can apply directly through the portal. Filtering options based on industry, location and job type streamline the search process</a:t>
            </a:r>
            <a:endParaRPr lang="en-IN" sz="1800" dirty="0"/>
          </a:p>
        </p:txBody>
      </p:sp>
    </p:spTree>
    <p:extLst>
      <p:ext uri="{BB962C8B-B14F-4D97-AF65-F5344CB8AC3E}">
        <p14:creationId xmlns:p14="http://schemas.microsoft.com/office/powerpoint/2010/main" val="1696349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D5145-8964-F131-3AD0-F6B81F9707F6}"/>
              </a:ext>
            </a:extLst>
          </p:cNvPr>
          <p:cNvSpPr>
            <a:spLocks noGrp="1"/>
          </p:cNvSpPr>
          <p:nvPr>
            <p:ph type="title"/>
          </p:nvPr>
        </p:nvSpPr>
        <p:spPr>
          <a:xfrm>
            <a:off x="913190" y="-259521"/>
            <a:ext cx="10353761" cy="1326321"/>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A1DADE11-8A78-F406-693A-6CF821D74C25}"/>
              </a:ext>
            </a:extLst>
          </p:cNvPr>
          <p:cNvSpPr>
            <a:spLocks noGrp="1"/>
          </p:cNvSpPr>
          <p:nvPr>
            <p:ph idx="1"/>
          </p:nvPr>
        </p:nvSpPr>
        <p:spPr>
          <a:xfrm>
            <a:off x="643328" y="831272"/>
            <a:ext cx="10893484" cy="5392882"/>
          </a:xfrm>
        </p:spPr>
        <p:txBody>
          <a:bodyPr>
            <a:noAutofit/>
          </a:bodyPr>
          <a:lstStyle/>
          <a:p>
            <a:pPr algn="just">
              <a:lnSpc>
                <a:spcPct val="150000"/>
              </a:lnSpc>
            </a:pPr>
            <a:r>
              <a:rPr lang="en-US" sz="1800" b="1" dirty="0"/>
              <a:t>Centralized Communication Hub:</a:t>
            </a:r>
            <a:r>
              <a:rPr lang="en-US" sz="1800" dirty="0"/>
              <a:t> CAMS provides a centralized platform for alumni, faculty, and the institution to communicate, ensuring timely and consistent updates about events, news, and other relevant information.</a:t>
            </a:r>
          </a:p>
          <a:p>
            <a:pPr algn="just">
              <a:lnSpc>
                <a:spcPct val="150000"/>
              </a:lnSpc>
            </a:pPr>
            <a:r>
              <a:rPr lang="en-US" sz="1800" b="1" dirty="0"/>
              <a:t>Event Management:</a:t>
            </a:r>
            <a:r>
              <a:rPr lang="en-US" sz="1800" dirty="0"/>
              <a:t> CAMS can facilitate the organization of alumni events, such as reunions, webinars, and professional networking events. This feature can boost alumni participation and increase event attendance.</a:t>
            </a:r>
          </a:p>
          <a:p>
            <a:pPr algn="just">
              <a:lnSpc>
                <a:spcPct val="150000"/>
              </a:lnSpc>
            </a:pPr>
            <a:r>
              <a:rPr lang="en-US" sz="1800" b="1" dirty="0"/>
              <a:t>Comprehensive Alumni Database:</a:t>
            </a:r>
            <a:r>
              <a:rPr lang="en-US" sz="1800" dirty="0"/>
              <a:t> CAMS can centralize and organize alumni data, making it easy to track their contact information, career progression, donations, and event participation.</a:t>
            </a:r>
          </a:p>
          <a:p>
            <a:pPr algn="just">
              <a:lnSpc>
                <a:spcPct val="150000"/>
              </a:lnSpc>
            </a:pPr>
            <a:r>
              <a:rPr lang="en-US" sz="1800" b="1" dirty="0"/>
              <a:t>Donation Management:</a:t>
            </a:r>
            <a:r>
              <a:rPr lang="en-US" sz="1800" dirty="0"/>
              <a:t> CAMS can streamline the process of collecting donations and tracking alumni contributions. This can be particularly helpful for organizing fundraising campaigns and encouraging alumni to give back to the institution.</a:t>
            </a:r>
            <a:endParaRPr lang="en-IN" sz="1800" dirty="0"/>
          </a:p>
        </p:txBody>
      </p:sp>
    </p:spTree>
    <p:extLst>
      <p:ext uri="{BB962C8B-B14F-4D97-AF65-F5344CB8AC3E}">
        <p14:creationId xmlns:p14="http://schemas.microsoft.com/office/powerpoint/2010/main" val="706267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08C2E-3BDF-714E-AE59-45CE6739004D}"/>
              </a:ext>
            </a:extLst>
          </p:cNvPr>
          <p:cNvSpPr>
            <a:spLocks noGrp="1"/>
          </p:cNvSpPr>
          <p:nvPr>
            <p:ph type="title"/>
          </p:nvPr>
        </p:nvSpPr>
        <p:spPr>
          <a:xfrm>
            <a:off x="933973" y="-169718"/>
            <a:ext cx="10353761" cy="1326321"/>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AFA29EF6-6E6B-2BE0-A88F-8E9E66E9313D}"/>
              </a:ext>
            </a:extLst>
          </p:cNvPr>
          <p:cNvSpPr>
            <a:spLocks noGrp="1"/>
          </p:cNvSpPr>
          <p:nvPr>
            <p:ph idx="1"/>
          </p:nvPr>
        </p:nvSpPr>
        <p:spPr>
          <a:xfrm>
            <a:off x="659649" y="955964"/>
            <a:ext cx="10872702" cy="5631872"/>
          </a:xfrm>
        </p:spPr>
        <p:txBody>
          <a:bodyPr>
            <a:noAutofit/>
          </a:bodyPr>
          <a:lstStyle/>
          <a:p>
            <a:pPr algn="just">
              <a:lnSpc>
                <a:spcPct val="150000"/>
              </a:lnSpc>
            </a:pPr>
            <a:r>
              <a:rPr lang="en-US" sz="1800" dirty="0"/>
              <a:t>The Alumni Management System aims to set up a website to nurture lifelong communication between students and their institute by knowing the events in their institute and by getting mentor opportunities. In this website, the alumni will first register and then login with the credentials and then the admin </a:t>
            </a:r>
            <a:r>
              <a:rPr lang="en-US" sz="1800" dirty="0" err="1"/>
              <a:t>willvalidate</a:t>
            </a:r>
            <a:r>
              <a:rPr lang="en-US" sz="1800" dirty="0"/>
              <a:t> the registered student information and accept them. </a:t>
            </a:r>
          </a:p>
          <a:p>
            <a:pPr algn="just">
              <a:lnSpc>
                <a:spcPct val="150000"/>
              </a:lnSpc>
            </a:pPr>
            <a:r>
              <a:rPr lang="en-US" sz="1800" dirty="0"/>
              <a:t>By admin acceptance, the alumni will get a confirmation mail along with their login information. Then the alumni can log in at any time with their folks see all the updates from their institute and give feedback. The greatest asset any institution can have is the alumni system. </a:t>
            </a:r>
          </a:p>
          <a:p>
            <a:pPr algn="just">
              <a:lnSpc>
                <a:spcPct val="150000"/>
              </a:lnSpc>
            </a:pPr>
            <a:r>
              <a:rPr lang="en-US" sz="1800" dirty="0"/>
              <a:t>Alumni are the people who represent the institutions in the real world. This is an online website that allows former students to take advantage of the benefits and services that an institution offers after graduation the former students can also know the updates of their institution even after graduation and the alumni can also get the opportunity of mentoring the current students and the students can also raises funds which are useful for institutions. </a:t>
            </a:r>
            <a:endParaRPr lang="en-IN" sz="1800" dirty="0"/>
          </a:p>
        </p:txBody>
      </p:sp>
    </p:spTree>
    <p:extLst>
      <p:ext uri="{BB962C8B-B14F-4D97-AF65-F5344CB8AC3E}">
        <p14:creationId xmlns:p14="http://schemas.microsoft.com/office/powerpoint/2010/main" val="966238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FF3C1F-FBBE-36F5-CDE1-6D9B73700E6A}"/>
              </a:ext>
            </a:extLst>
          </p:cNvPr>
          <p:cNvSpPr>
            <a:spLocks noGrp="1"/>
          </p:cNvSpPr>
          <p:nvPr>
            <p:ph idx="4294967295"/>
          </p:nvPr>
        </p:nvSpPr>
        <p:spPr>
          <a:xfrm>
            <a:off x="737755" y="332509"/>
            <a:ext cx="10447194" cy="4544291"/>
          </a:xfrm>
        </p:spPr>
        <p:txBody>
          <a:bodyPr>
            <a:normAutofit/>
          </a:bodyPr>
          <a:lstStyle/>
          <a:p>
            <a:pPr algn="just">
              <a:lnSpc>
                <a:spcPct val="150000"/>
              </a:lnSpc>
            </a:pPr>
            <a:r>
              <a:rPr lang="en-US" sz="1800" dirty="0"/>
              <a:t>The alumni network is becoming important in the development of the institution because of its vast potential that benefits both the institution and the students. There are many benefits to being an alumni member of a college or institution. </a:t>
            </a:r>
          </a:p>
          <a:p>
            <a:pPr algn="just">
              <a:lnSpc>
                <a:spcPct val="150000"/>
              </a:lnSpc>
            </a:pPr>
            <a:r>
              <a:rPr lang="en-US" sz="1800" dirty="0"/>
              <a:t>Some of these benefits are keeping a person informed on the events that are organized by the institution, getting job updates, meeting their classmates, and when some important events are going to be held in the institution. </a:t>
            </a:r>
          </a:p>
          <a:p>
            <a:pPr algn="just">
              <a:lnSpc>
                <a:spcPct val="150000"/>
              </a:lnSpc>
            </a:pPr>
            <a:r>
              <a:rPr lang="en-US" sz="1800" dirty="0"/>
              <a:t>Another benefit is that the information concerning a former student can easily be received and other members of the alumni community can be located without much difficulty. The students and alumni can communicate with each other and this website is used to build lifelong communication.</a:t>
            </a:r>
            <a:endParaRPr lang="en-IN" sz="1800" dirty="0"/>
          </a:p>
        </p:txBody>
      </p:sp>
    </p:spTree>
    <p:extLst>
      <p:ext uri="{BB962C8B-B14F-4D97-AF65-F5344CB8AC3E}">
        <p14:creationId xmlns:p14="http://schemas.microsoft.com/office/powerpoint/2010/main" val="3718435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A00F7-1C31-17A5-EABF-E87277A5BD6F}"/>
              </a:ext>
            </a:extLst>
          </p:cNvPr>
          <p:cNvSpPr>
            <a:spLocks noGrp="1"/>
          </p:cNvSpPr>
          <p:nvPr>
            <p:ph type="title"/>
          </p:nvPr>
        </p:nvSpPr>
        <p:spPr>
          <a:xfrm>
            <a:off x="1007313" y="-159327"/>
            <a:ext cx="10353761" cy="1326321"/>
          </a:xfrm>
        </p:spPr>
        <p:txBody>
          <a:bodyPr/>
          <a:lstStyle/>
          <a:p>
            <a:r>
              <a:rPr lang="en-IN" dirty="0"/>
              <a:t>MODULES</a:t>
            </a:r>
          </a:p>
        </p:txBody>
      </p:sp>
      <p:sp>
        <p:nvSpPr>
          <p:cNvPr id="3" name="Content Placeholder 2">
            <a:extLst>
              <a:ext uri="{FF2B5EF4-FFF2-40B4-BE49-F238E27FC236}">
                <a16:creationId xmlns:a16="http://schemas.microsoft.com/office/drawing/2014/main" id="{94F02111-8DF7-BA4F-509F-032264E5C408}"/>
              </a:ext>
            </a:extLst>
          </p:cNvPr>
          <p:cNvSpPr>
            <a:spLocks noGrp="1"/>
          </p:cNvSpPr>
          <p:nvPr>
            <p:ph idx="1"/>
          </p:nvPr>
        </p:nvSpPr>
        <p:spPr>
          <a:xfrm>
            <a:off x="1215131" y="1166994"/>
            <a:ext cx="10353762" cy="3695136"/>
          </a:xfrm>
        </p:spPr>
        <p:txBody>
          <a:bodyPr>
            <a:normAutofit/>
          </a:bodyPr>
          <a:lstStyle/>
          <a:p>
            <a:pPr>
              <a:lnSpc>
                <a:spcPct val="150000"/>
              </a:lnSpc>
            </a:pPr>
            <a:r>
              <a:rPr lang="en-US" b="1" dirty="0"/>
              <a:t>Alumni Registration &amp; Profile Management</a:t>
            </a:r>
          </a:p>
          <a:p>
            <a:pPr>
              <a:lnSpc>
                <a:spcPct val="150000"/>
              </a:lnSpc>
            </a:pPr>
            <a:r>
              <a:rPr lang="en-US" b="1" dirty="0"/>
              <a:t>Alumni Directory</a:t>
            </a:r>
          </a:p>
          <a:p>
            <a:pPr>
              <a:lnSpc>
                <a:spcPct val="150000"/>
              </a:lnSpc>
            </a:pPr>
            <a:r>
              <a:rPr lang="en-US" b="1" dirty="0"/>
              <a:t>Event Management</a:t>
            </a:r>
          </a:p>
          <a:p>
            <a:pPr>
              <a:lnSpc>
                <a:spcPct val="150000"/>
              </a:lnSpc>
            </a:pPr>
            <a:r>
              <a:rPr lang="en-US" b="1" dirty="0"/>
              <a:t>Communication &amp; Engagement</a:t>
            </a:r>
          </a:p>
          <a:p>
            <a:pPr marL="0" indent="0">
              <a:buNone/>
            </a:pPr>
            <a:br>
              <a:rPr lang="en-US" b="1" dirty="0"/>
            </a:br>
            <a:endParaRPr lang="en-US" b="1" dirty="0"/>
          </a:p>
          <a:p>
            <a:endParaRPr lang="en-US" b="1" dirty="0"/>
          </a:p>
          <a:p>
            <a:endParaRPr lang="en-IN" dirty="0"/>
          </a:p>
        </p:txBody>
      </p:sp>
    </p:spTree>
    <p:extLst>
      <p:ext uri="{BB962C8B-B14F-4D97-AF65-F5344CB8AC3E}">
        <p14:creationId xmlns:p14="http://schemas.microsoft.com/office/powerpoint/2010/main" val="2718405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AFB21-5D10-08FD-557A-369AEBF2B882}"/>
              </a:ext>
            </a:extLst>
          </p:cNvPr>
          <p:cNvSpPr>
            <a:spLocks noGrp="1"/>
          </p:cNvSpPr>
          <p:nvPr>
            <p:ph type="title"/>
          </p:nvPr>
        </p:nvSpPr>
        <p:spPr>
          <a:xfrm>
            <a:off x="841059" y="152400"/>
            <a:ext cx="10353761" cy="1326321"/>
          </a:xfrm>
        </p:spPr>
        <p:txBody>
          <a:bodyPr>
            <a:normAutofit fontScale="90000"/>
          </a:bodyPr>
          <a:lstStyle/>
          <a:p>
            <a:r>
              <a:rPr lang="en-US" b="1" dirty="0"/>
              <a:t>Alumni Registration &amp; Profile Management</a:t>
            </a:r>
            <a:br>
              <a:rPr lang="en-US" b="1" dirty="0"/>
            </a:br>
            <a:endParaRPr lang="en-IN" dirty="0"/>
          </a:p>
        </p:txBody>
      </p:sp>
      <p:sp>
        <p:nvSpPr>
          <p:cNvPr id="3" name="Content Placeholder 2">
            <a:extLst>
              <a:ext uri="{FF2B5EF4-FFF2-40B4-BE49-F238E27FC236}">
                <a16:creationId xmlns:a16="http://schemas.microsoft.com/office/drawing/2014/main" id="{CF690DD0-25C9-49F6-5D0B-A5283BB9001C}"/>
              </a:ext>
            </a:extLst>
          </p:cNvPr>
          <p:cNvSpPr>
            <a:spLocks noGrp="1"/>
          </p:cNvSpPr>
          <p:nvPr>
            <p:ph idx="1"/>
          </p:nvPr>
        </p:nvSpPr>
        <p:spPr>
          <a:xfrm>
            <a:off x="877728" y="1278081"/>
            <a:ext cx="10280421" cy="4128655"/>
          </a:xfrm>
        </p:spPr>
        <p:txBody>
          <a:bodyPr>
            <a:normAutofit lnSpcReduction="10000"/>
          </a:bodyPr>
          <a:lstStyle/>
          <a:p>
            <a:pPr algn="just">
              <a:lnSpc>
                <a:spcPct val="150000"/>
              </a:lnSpc>
              <a:buFont typeface="Arial" panose="020B0604020202020204" pitchFamily="34" charset="0"/>
              <a:buChar char="•"/>
            </a:pPr>
            <a:r>
              <a:rPr lang="en-US" sz="1800" b="1" dirty="0"/>
              <a:t>User Registration:</a:t>
            </a:r>
            <a:r>
              <a:rPr lang="en-US" sz="1800" dirty="0"/>
              <a:t> Allows alumni to register on the platform, either through manual entry or integration with existing institutional databases.</a:t>
            </a:r>
          </a:p>
          <a:p>
            <a:pPr algn="just">
              <a:lnSpc>
                <a:spcPct val="150000"/>
              </a:lnSpc>
              <a:buFont typeface="Arial" panose="020B0604020202020204" pitchFamily="34" charset="0"/>
              <a:buChar char="•"/>
            </a:pPr>
            <a:r>
              <a:rPr lang="en-US" sz="1800" b="1" dirty="0"/>
              <a:t>Profile Creation and Management:</a:t>
            </a:r>
            <a:r>
              <a:rPr lang="en-US" sz="1800" dirty="0"/>
              <a:t> Alumni can create or update their profiles, including personal information (contact details, education, employment, skills, etc.), social media links, and professional achievements.</a:t>
            </a:r>
          </a:p>
          <a:p>
            <a:pPr algn="just">
              <a:lnSpc>
                <a:spcPct val="150000"/>
              </a:lnSpc>
              <a:buFont typeface="Arial" panose="020B0604020202020204" pitchFamily="34" charset="0"/>
              <a:buChar char="•"/>
            </a:pPr>
            <a:r>
              <a:rPr lang="en-US" sz="1800" b="1" dirty="0"/>
              <a:t>Privacy Settings:</a:t>
            </a:r>
            <a:r>
              <a:rPr lang="en-US" sz="1800" dirty="0"/>
              <a:t> Users can control the visibility of their information to others, ensuring privacy and personalized experience.</a:t>
            </a:r>
          </a:p>
          <a:p>
            <a:pPr algn="just">
              <a:lnSpc>
                <a:spcPct val="150000"/>
              </a:lnSpc>
              <a:buFont typeface="Arial" panose="020B0604020202020204" pitchFamily="34" charset="0"/>
              <a:buChar char="•"/>
            </a:pPr>
            <a:r>
              <a:rPr lang="en-US" sz="1800" b="1" dirty="0"/>
              <a:t>Profile Verification:</a:t>
            </a:r>
            <a:r>
              <a:rPr lang="en-US" sz="1800" dirty="0"/>
              <a:t> The system can include a feature for verifying the authenticity of alumni details (e.g., cross-referencing with academic records).</a:t>
            </a:r>
          </a:p>
          <a:p>
            <a:endParaRPr lang="en-IN" dirty="0"/>
          </a:p>
        </p:txBody>
      </p:sp>
    </p:spTree>
    <p:extLst>
      <p:ext uri="{BB962C8B-B14F-4D97-AF65-F5344CB8AC3E}">
        <p14:creationId xmlns:p14="http://schemas.microsoft.com/office/powerpoint/2010/main" val="963375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129F4-0040-AE02-9132-EDF4C8867A7E}"/>
              </a:ext>
            </a:extLst>
          </p:cNvPr>
          <p:cNvSpPr>
            <a:spLocks noGrp="1"/>
          </p:cNvSpPr>
          <p:nvPr>
            <p:ph type="title"/>
          </p:nvPr>
        </p:nvSpPr>
        <p:spPr>
          <a:xfrm>
            <a:off x="923582" y="0"/>
            <a:ext cx="10353761" cy="1326321"/>
          </a:xfrm>
        </p:spPr>
        <p:txBody>
          <a:bodyPr/>
          <a:lstStyle/>
          <a:p>
            <a:r>
              <a:rPr lang="en-US" b="1" dirty="0"/>
              <a:t>Alumni Directory</a:t>
            </a:r>
            <a:br>
              <a:rPr lang="en-US" b="1" dirty="0"/>
            </a:br>
            <a:endParaRPr lang="en-IN" dirty="0"/>
          </a:p>
        </p:txBody>
      </p:sp>
      <p:sp>
        <p:nvSpPr>
          <p:cNvPr id="3" name="Content Placeholder 2">
            <a:extLst>
              <a:ext uri="{FF2B5EF4-FFF2-40B4-BE49-F238E27FC236}">
                <a16:creationId xmlns:a16="http://schemas.microsoft.com/office/drawing/2014/main" id="{436385E2-6DC8-5A54-EB9E-1F1C2ECF5E28}"/>
              </a:ext>
            </a:extLst>
          </p:cNvPr>
          <p:cNvSpPr>
            <a:spLocks noGrp="1"/>
          </p:cNvSpPr>
          <p:nvPr>
            <p:ph idx="1"/>
          </p:nvPr>
        </p:nvSpPr>
        <p:spPr>
          <a:xfrm>
            <a:off x="923582" y="890718"/>
            <a:ext cx="10353762" cy="3695136"/>
          </a:xfrm>
        </p:spPr>
        <p:txBody>
          <a:bodyPr/>
          <a:lstStyle/>
          <a:p>
            <a:pPr algn="just">
              <a:lnSpc>
                <a:spcPct val="150000"/>
              </a:lnSpc>
              <a:buFont typeface="Arial" panose="020B0604020202020204" pitchFamily="34" charset="0"/>
              <a:buChar char="•"/>
            </a:pPr>
            <a:r>
              <a:rPr lang="en-US" sz="1800" b="1" dirty="0"/>
              <a:t>Searchable Directory:</a:t>
            </a:r>
            <a:r>
              <a:rPr lang="en-US" sz="1800" dirty="0"/>
              <a:t> A comprehensive and searchable directory that allows alumni to find and connect with their peers based on various criteria (graduation year, field of study, current location, profession, etc.).</a:t>
            </a:r>
          </a:p>
          <a:p>
            <a:pPr algn="just">
              <a:lnSpc>
                <a:spcPct val="150000"/>
              </a:lnSpc>
              <a:buFont typeface="Arial" panose="020B0604020202020204" pitchFamily="34" charset="0"/>
              <a:buChar char="•"/>
            </a:pPr>
            <a:r>
              <a:rPr lang="en-US" sz="1800" b="1" dirty="0"/>
              <a:t>Filter Options:</a:t>
            </a:r>
            <a:r>
              <a:rPr lang="en-US" sz="1800" dirty="0"/>
              <a:t> Filters for searching alumni by specific attributes (e.g., career sector, city, or graduation year).</a:t>
            </a:r>
          </a:p>
          <a:p>
            <a:pPr algn="just">
              <a:lnSpc>
                <a:spcPct val="150000"/>
              </a:lnSpc>
              <a:buFont typeface="Arial" panose="020B0604020202020204" pitchFamily="34" charset="0"/>
              <a:buChar char="•"/>
            </a:pPr>
            <a:r>
              <a:rPr lang="en-US" sz="1800" b="1" dirty="0"/>
              <a:t>Messaging System:</a:t>
            </a:r>
            <a:r>
              <a:rPr lang="en-US" sz="1800" dirty="0"/>
              <a:t> An inbuilt messaging system for alumni to communicate privately within the platform.</a:t>
            </a:r>
          </a:p>
          <a:p>
            <a:endParaRPr lang="en-IN" dirty="0"/>
          </a:p>
        </p:txBody>
      </p:sp>
    </p:spTree>
    <p:extLst>
      <p:ext uri="{BB962C8B-B14F-4D97-AF65-F5344CB8AC3E}">
        <p14:creationId xmlns:p14="http://schemas.microsoft.com/office/powerpoint/2010/main" val="452826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B5C75-6ED6-DC09-BFED-C0A98AD74A76}"/>
              </a:ext>
            </a:extLst>
          </p:cNvPr>
          <p:cNvSpPr>
            <a:spLocks noGrp="1"/>
          </p:cNvSpPr>
          <p:nvPr>
            <p:ph type="title"/>
          </p:nvPr>
        </p:nvSpPr>
        <p:spPr>
          <a:xfrm>
            <a:off x="944364" y="0"/>
            <a:ext cx="10353761" cy="1326321"/>
          </a:xfrm>
        </p:spPr>
        <p:txBody>
          <a:bodyPr/>
          <a:lstStyle/>
          <a:p>
            <a:r>
              <a:rPr lang="en-US" b="1" dirty="0"/>
              <a:t>Event Management</a:t>
            </a:r>
            <a:br>
              <a:rPr lang="en-US" b="1" dirty="0"/>
            </a:br>
            <a:endParaRPr lang="en-IN" dirty="0"/>
          </a:p>
        </p:txBody>
      </p:sp>
      <p:sp>
        <p:nvSpPr>
          <p:cNvPr id="3" name="Content Placeholder 2">
            <a:extLst>
              <a:ext uri="{FF2B5EF4-FFF2-40B4-BE49-F238E27FC236}">
                <a16:creationId xmlns:a16="http://schemas.microsoft.com/office/drawing/2014/main" id="{963F93D7-646F-6625-8E53-91FF20FE4553}"/>
              </a:ext>
            </a:extLst>
          </p:cNvPr>
          <p:cNvSpPr>
            <a:spLocks noGrp="1"/>
          </p:cNvSpPr>
          <p:nvPr>
            <p:ph idx="1"/>
          </p:nvPr>
        </p:nvSpPr>
        <p:spPr>
          <a:xfrm>
            <a:off x="790570" y="962640"/>
            <a:ext cx="10457066" cy="4464879"/>
          </a:xfrm>
        </p:spPr>
        <p:txBody>
          <a:bodyPr>
            <a:normAutofit/>
          </a:bodyPr>
          <a:lstStyle/>
          <a:p>
            <a:pPr algn="just">
              <a:lnSpc>
                <a:spcPct val="150000"/>
              </a:lnSpc>
              <a:buFont typeface="Arial" panose="020B0604020202020204" pitchFamily="34" charset="0"/>
              <a:buChar char="•"/>
            </a:pPr>
            <a:r>
              <a:rPr lang="en-US" sz="1800" b="1" dirty="0"/>
              <a:t>Event Calendar:</a:t>
            </a:r>
            <a:r>
              <a:rPr lang="en-US" sz="1800" dirty="0"/>
              <a:t> A calendar displaying upcoming alumni events (e.g., reunions, networking events, webinars, fundraising events) that are scheduled by the institution.</a:t>
            </a:r>
          </a:p>
          <a:p>
            <a:pPr algn="just">
              <a:lnSpc>
                <a:spcPct val="150000"/>
              </a:lnSpc>
              <a:buFont typeface="Arial" panose="020B0604020202020204" pitchFamily="34" charset="0"/>
              <a:buChar char="•"/>
            </a:pPr>
            <a:r>
              <a:rPr lang="en-US" sz="1800" b="1" dirty="0"/>
              <a:t>Event Registration:</a:t>
            </a:r>
            <a:r>
              <a:rPr lang="en-US" sz="1800" dirty="0"/>
              <a:t> Alumni can register for events, track event details, and receive notifications or reminders about their attendance.</a:t>
            </a:r>
          </a:p>
          <a:p>
            <a:pPr algn="just">
              <a:lnSpc>
                <a:spcPct val="150000"/>
              </a:lnSpc>
              <a:buFont typeface="Arial" panose="020B0604020202020204" pitchFamily="34" charset="0"/>
              <a:buChar char="•"/>
            </a:pPr>
            <a:r>
              <a:rPr lang="en-US" sz="1800" b="1" dirty="0"/>
              <a:t>Event Feedback &amp; Surveys:</a:t>
            </a:r>
            <a:r>
              <a:rPr lang="en-US" sz="1800" dirty="0"/>
              <a:t> Post-event feedback collection, where alumni can provide their opinions or suggestions for future events.</a:t>
            </a:r>
          </a:p>
          <a:p>
            <a:pPr algn="just">
              <a:lnSpc>
                <a:spcPct val="150000"/>
              </a:lnSpc>
              <a:buFont typeface="Arial" panose="020B0604020202020204" pitchFamily="34" charset="0"/>
              <a:buChar char="•"/>
            </a:pPr>
            <a:r>
              <a:rPr lang="en-US" sz="1800" b="1" dirty="0"/>
              <a:t>Virtual &amp; In-Person Event Integration:</a:t>
            </a:r>
            <a:r>
              <a:rPr lang="en-US" sz="1800" dirty="0"/>
              <a:t> Capabilities for managing both virtual and in-person events, including integrations with video conferencing tools like Zoom, Microsoft Teams, etc.</a:t>
            </a:r>
          </a:p>
          <a:p>
            <a:endParaRPr lang="en-IN" dirty="0"/>
          </a:p>
        </p:txBody>
      </p:sp>
    </p:spTree>
    <p:extLst>
      <p:ext uri="{BB962C8B-B14F-4D97-AF65-F5344CB8AC3E}">
        <p14:creationId xmlns:p14="http://schemas.microsoft.com/office/powerpoint/2010/main" val="1964534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0E07-A7A5-2D76-DE79-7A11B36BABC7}"/>
              </a:ext>
            </a:extLst>
          </p:cNvPr>
          <p:cNvSpPr>
            <a:spLocks noGrp="1"/>
          </p:cNvSpPr>
          <p:nvPr>
            <p:ph type="title"/>
          </p:nvPr>
        </p:nvSpPr>
        <p:spPr>
          <a:xfrm>
            <a:off x="1277477" y="0"/>
            <a:ext cx="10353761" cy="1326321"/>
          </a:xfrm>
        </p:spPr>
        <p:txBody>
          <a:bodyPr/>
          <a:lstStyle/>
          <a:p>
            <a:r>
              <a:rPr lang="en-US" b="1" dirty="0"/>
              <a:t>Communication &amp; Engagement</a:t>
            </a:r>
            <a:br>
              <a:rPr lang="en-US" b="1" dirty="0"/>
            </a:br>
            <a:endParaRPr lang="en-IN" dirty="0"/>
          </a:p>
        </p:txBody>
      </p:sp>
      <p:sp>
        <p:nvSpPr>
          <p:cNvPr id="3" name="Content Placeholder 2">
            <a:extLst>
              <a:ext uri="{FF2B5EF4-FFF2-40B4-BE49-F238E27FC236}">
                <a16:creationId xmlns:a16="http://schemas.microsoft.com/office/drawing/2014/main" id="{B696BD6D-4939-8436-B608-C6FB1DB1DB2F}"/>
              </a:ext>
            </a:extLst>
          </p:cNvPr>
          <p:cNvSpPr>
            <a:spLocks noGrp="1"/>
          </p:cNvSpPr>
          <p:nvPr>
            <p:ph idx="1"/>
          </p:nvPr>
        </p:nvSpPr>
        <p:spPr>
          <a:xfrm>
            <a:off x="706581" y="872837"/>
            <a:ext cx="10924657" cy="4596245"/>
          </a:xfrm>
        </p:spPr>
        <p:txBody>
          <a:bodyPr>
            <a:normAutofit/>
          </a:bodyPr>
          <a:lstStyle/>
          <a:p>
            <a:pPr algn="just">
              <a:lnSpc>
                <a:spcPct val="150000"/>
              </a:lnSpc>
              <a:buFont typeface="Arial" panose="020B0604020202020204" pitchFamily="34" charset="0"/>
              <a:buChar char="•"/>
            </a:pPr>
            <a:r>
              <a:rPr lang="en-US" sz="1800" b="1" dirty="0"/>
              <a:t>Newsletters &amp; Announcements:</a:t>
            </a:r>
            <a:r>
              <a:rPr lang="en-US" sz="1800" dirty="0"/>
              <a:t> The system allows institutions to send newsletters or announcements to the alumni, including updates on school activities, new developments, or notable achievements.</a:t>
            </a:r>
          </a:p>
          <a:p>
            <a:pPr algn="just">
              <a:lnSpc>
                <a:spcPct val="150000"/>
              </a:lnSpc>
              <a:buFont typeface="Arial" panose="020B0604020202020204" pitchFamily="34" charset="0"/>
              <a:buChar char="•"/>
            </a:pPr>
            <a:r>
              <a:rPr lang="en-US" sz="1800" b="1" dirty="0"/>
              <a:t>Targeted Messaging:</a:t>
            </a:r>
            <a:r>
              <a:rPr lang="en-US" sz="1800" dirty="0"/>
              <a:t> Messaging campaigns can be targeted to specific alumni groups based on demographic data or interests (e.g., alumni from a specific year or program).</a:t>
            </a:r>
          </a:p>
          <a:p>
            <a:pPr algn="just">
              <a:lnSpc>
                <a:spcPct val="150000"/>
              </a:lnSpc>
              <a:buFont typeface="Arial" panose="020B0604020202020204" pitchFamily="34" charset="0"/>
              <a:buChar char="•"/>
            </a:pPr>
            <a:r>
              <a:rPr lang="en-US" sz="1800" b="1" dirty="0"/>
              <a:t>Discussion Forums &amp; Groups:</a:t>
            </a:r>
            <a:r>
              <a:rPr lang="en-US" sz="1800" dirty="0"/>
              <a:t> Dedicated spaces for alumni to interact, share ideas, or discuss topics of interest (e.g., regional alumni groups, career-specific groups).</a:t>
            </a:r>
          </a:p>
          <a:p>
            <a:pPr algn="just">
              <a:lnSpc>
                <a:spcPct val="150000"/>
              </a:lnSpc>
              <a:buFont typeface="Arial" panose="020B0604020202020204" pitchFamily="34" charset="0"/>
              <a:buChar char="•"/>
            </a:pPr>
            <a:r>
              <a:rPr lang="en-US" sz="1800" b="1" dirty="0"/>
              <a:t>Alumni Polls &amp; Surveys:</a:t>
            </a:r>
            <a:r>
              <a:rPr lang="en-US" sz="1800" dirty="0"/>
              <a:t> Polls or surveys to gather feedback on alumni experiences, needs, and future initiatives.</a:t>
            </a:r>
          </a:p>
          <a:p>
            <a:endParaRPr lang="en-IN" dirty="0"/>
          </a:p>
        </p:txBody>
      </p:sp>
    </p:spTree>
    <p:extLst>
      <p:ext uri="{BB962C8B-B14F-4D97-AF65-F5344CB8AC3E}">
        <p14:creationId xmlns:p14="http://schemas.microsoft.com/office/powerpoint/2010/main" val="4170140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34F8B-AE46-52FA-57E6-8354AF751829}"/>
              </a:ext>
            </a:extLst>
          </p:cNvPr>
          <p:cNvSpPr>
            <a:spLocks noGrp="1"/>
          </p:cNvSpPr>
          <p:nvPr>
            <p:ph type="title"/>
          </p:nvPr>
        </p:nvSpPr>
        <p:spPr>
          <a:xfrm>
            <a:off x="1017704" y="-76200"/>
            <a:ext cx="10353761" cy="1326321"/>
          </a:xfrm>
        </p:spPr>
        <p:txBody>
          <a:bodyPr/>
          <a:lstStyle/>
          <a:p>
            <a:r>
              <a:rPr lang="en-IN" dirty="0"/>
              <a:t>Software Details</a:t>
            </a:r>
          </a:p>
        </p:txBody>
      </p:sp>
      <p:sp>
        <p:nvSpPr>
          <p:cNvPr id="3" name="Content Placeholder 2">
            <a:extLst>
              <a:ext uri="{FF2B5EF4-FFF2-40B4-BE49-F238E27FC236}">
                <a16:creationId xmlns:a16="http://schemas.microsoft.com/office/drawing/2014/main" id="{E4EF8739-BF87-5E68-4E6F-36F68CB9CBC8}"/>
              </a:ext>
            </a:extLst>
          </p:cNvPr>
          <p:cNvSpPr>
            <a:spLocks noGrp="1"/>
          </p:cNvSpPr>
          <p:nvPr>
            <p:ph idx="1"/>
          </p:nvPr>
        </p:nvSpPr>
        <p:spPr>
          <a:xfrm>
            <a:off x="1017703" y="1056973"/>
            <a:ext cx="10353762" cy="3695136"/>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23129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08C4D-43AD-5886-E4FF-BF7CF6CD2926}"/>
              </a:ext>
            </a:extLst>
          </p:cNvPr>
          <p:cNvSpPr>
            <a:spLocks noGrp="1"/>
          </p:cNvSpPr>
          <p:nvPr>
            <p:ph type="title"/>
          </p:nvPr>
        </p:nvSpPr>
        <p:spPr>
          <a:xfrm>
            <a:off x="913796" y="-259521"/>
            <a:ext cx="10353761" cy="1326321"/>
          </a:xfrm>
        </p:spPr>
        <p:txBody>
          <a:bodyPr/>
          <a:lstStyle/>
          <a:p>
            <a:r>
              <a:rPr lang="en-IN" dirty="0"/>
              <a:t>Front End</a:t>
            </a:r>
          </a:p>
        </p:txBody>
      </p:sp>
      <p:sp>
        <p:nvSpPr>
          <p:cNvPr id="3" name="Content Placeholder 2">
            <a:extLst>
              <a:ext uri="{FF2B5EF4-FFF2-40B4-BE49-F238E27FC236}">
                <a16:creationId xmlns:a16="http://schemas.microsoft.com/office/drawing/2014/main" id="{AF3CADC1-F758-6AE4-2AA1-FE40259909B6}"/>
              </a:ext>
            </a:extLst>
          </p:cNvPr>
          <p:cNvSpPr>
            <a:spLocks noGrp="1"/>
          </p:cNvSpPr>
          <p:nvPr>
            <p:ph idx="1"/>
          </p:nvPr>
        </p:nvSpPr>
        <p:spPr>
          <a:xfrm>
            <a:off x="810317" y="914400"/>
            <a:ext cx="10571366" cy="4326082"/>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070281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6756F-256E-8DF2-F357-CBC6F4C545F9}"/>
              </a:ext>
            </a:extLst>
          </p:cNvPr>
          <p:cNvSpPr>
            <a:spLocks noGrp="1"/>
          </p:cNvSpPr>
          <p:nvPr>
            <p:ph type="title"/>
          </p:nvPr>
        </p:nvSpPr>
        <p:spPr>
          <a:xfrm>
            <a:off x="913795" y="-128154"/>
            <a:ext cx="10353761" cy="1326321"/>
          </a:xfrm>
        </p:spPr>
        <p:txBody>
          <a:bodyPr/>
          <a:lstStyle/>
          <a:p>
            <a:r>
              <a:rPr lang="en-IN" dirty="0"/>
              <a:t>Database</a:t>
            </a:r>
          </a:p>
        </p:txBody>
      </p:sp>
      <p:sp>
        <p:nvSpPr>
          <p:cNvPr id="3" name="Content Placeholder 2">
            <a:extLst>
              <a:ext uri="{FF2B5EF4-FFF2-40B4-BE49-F238E27FC236}">
                <a16:creationId xmlns:a16="http://schemas.microsoft.com/office/drawing/2014/main" id="{EA48856E-D867-C667-1E4A-EFC36A6212DB}"/>
              </a:ext>
            </a:extLst>
          </p:cNvPr>
          <p:cNvSpPr>
            <a:spLocks noGrp="1"/>
          </p:cNvSpPr>
          <p:nvPr>
            <p:ph idx="1"/>
          </p:nvPr>
        </p:nvSpPr>
        <p:spPr>
          <a:xfrm>
            <a:off x="758535" y="997527"/>
            <a:ext cx="10509021" cy="4274127"/>
          </a:xfrm>
        </p:spPr>
        <p:txBody>
          <a:bodyPr>
            <a:normAutofit/>
          </a:bodyPr>
          <a:lstStyle/>
          <a:p>
            <a:pPr algn="just">
              <a:lnSpc>
                <a:spcPct val="17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13200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934FB-B2FC-5A9E-275A-7C8A023C047C}"/>
              </a:ext>
            </a:extLst>
          </p:cNvPr>
          <p:cNvSpPr>
            <a:spLocks noGrp="1"/>
          </p:cNvSpPr>
          <p:nvPr>
            <p:ph type="title"/>
          </p:nvPr>
        </p:nvSpPr>
        <p:spPr>
          <a:xfrm>
            <a:off x="913796" y="-148937"/>
            <a:ext cx="10353761" cy="1326321"/>
          </a:xfrm>
        </p:spPr>
        <p:txBody>
          <a:bodyPr/>
          <a:lstStyle/>
          <a:p>
            <a:r>
              <a:rPr lang="en-IN" dirty="0"/>
              <a:t>Cloud Web Server</a:t>
            </a:r>
          </a:p>
        </p:txBody>
      </p:sp>
      <p:sp>
        <p:nvSpPr>
          <p:cNvPr id="3" name="Content Placeholder 2">
            <a:extLst>
              <a:ext uri="{FF2B5EF4-FFF2-40B4-BE49-F238E27FC236}">
                <a16:creationId xmlns:a16="http://schemas.microsoft.com/office/drawing/2014/main" id="{E1710C1B-3B52-A2D0-3FA8-F8DE85F1C8BD}"/>
              </a:ext>
            </a:extLst>
          </p:cNvPr>
          <p:cNvSpPr>
            <a:spLocks noGrp="1"/>
          </p:cNvSpPr>
          <p:nvPr>
            <p:ph idx="1"/>
          </p:nvPr>
        </p:nvSpPr>
        <p:spPr>
          <a:xfrm>
            <a:off x="592538" y="893618"/>
            <a:ext cx="10685666" cy="4804064"/>
          </a:xfrm>
        </p:spPr>
        <p:txBody>
          <a:bodyPr>
            <a:normAutofit fontScale="92500"/>
          </a:bodyPr>
          <a:lstStyle/>
          <a:p>
            <a:pPr algn="just">
              <a:lnSpc>
                <a:spcPct val="17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80185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E4206-DF88-BF3D-A0DD-474BD108EE8F}"/>
              </a:ext>
            </a:extLst>
          </p:cNvPr>
          <p:cNvSpPr>
            <a:spLocks noGrp="1"/>
          </p:cNvSpPr>
          <p:nvPr>
            <p:ph type="title"/>
          </p:nvPr>
        </p:nvSpPr>
        <p:spPr>
          <a:xfrm>
            <a:off x="913796" y="-159327"/>
            <a:ext cx="10353761" cy="1326321"/>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E49A8851-BB99-FFC2-7688-4815A47CF1A9}"/>
              </a:ext>
            </a:extLst>
          </p:cNvPr>
          <p:cNvSpPr>
            <a:spLocks noGrp="1"/>
          </p:cNvSpPr>
          <p:nvPr>
            <p:ph idx="1"/>
          </p:nvPr>
        </p:nvSpPr>
        <p:spPr>
          <a:xfrm>
            <a:off x="1319041" y="890718"/>
            <a:ext cx="10353762" cy="3695136"/>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29807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6B069-F1AF-AB3C-118C-2DF5F457672A}"/>
              </a:ext>
            </a:extLst>
          </p:cNvPr>
          <p:cNvSpPr>
            <a:spLocks noGrp="1"/>
          </p:cNvSpPr>
          <p:nvPr>
            <p:ph type="title"/>
          </p:nvPr>
        </p:nvSpPr>
        <p:spPr>
          <a:xfrm>
            <a:off x="923582" y="-259521"/>
            <a:ext cx="10353761" cy="1326321"/>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4C1B66E7-81C3-3013-D2EA-20ED96253488}"/>
              </a:ext>
            </a:extLst>
          </p:cNvPr>
          <p:cNvSpPr>
            <a:spLocks noGrp="1"/>
          </p:cNvSpPr>
          <p:nvPr>
            <p:ph idx="1"/>
          </p:nvPr>
        </p:nvSpPr>
        <p:spPr>
          <a:xfrm>
            <a:off x="1308650" y="921891"/>
            <a:ext cx="10353762" cy="3695136"/>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912498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E8877-87DD-EA37-66BA-A4B2CB6FA84E}"/>
              </a:ext>
            </a:extLst>
          </p:cNvPr>
          <p:cNvSpPr>
            <a:spLocks noGrp="1"/>
          </p:cNvSpPr>
          <p:nvPr>
            <p:ph type="title"/>
          </p:nvPr>
        </p:nvSpPr>
        <p:spPr>
          <a:xfrm>
            <a:off x="1028095" y="-169718"/>
            <a:ext cx="10353761" cy="1326321"/>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B0D2EABD-6CE4-2E06-0C84-D4944455412D}"/>
              </a:ext>
            </a:extLst>
          </p:cNvPr>
          <p:cNvSpPr>
            <a:spLocks noGrp="1"/>
          </p:cNvSpPr>
          <p:nvPr>
            <p:ph idx="1"/>
          </p:nvPr>
        </p:nvSpPr>
        <p:spPr>
          <a:xfrm>
            <a:off x="810144" y="997527"/>
            <a:ext cx="10820747" cy="4862945"/>
          </a:xfrm>
        </p:spPr>
        <p:txBody>
          <a:bodyPr>
            <a:normAutofit fontScale="92500"/>
          </a:bodyPr>
          <a:lstStyle/>
          <a:p>
            <a:pPr algn="just">
              <a:lnSpc>
                <a:spcPct val="170000"/>
              </a:lnSpc>
            </a:pPr>
            <a:r>
              <a:rPr lang="en-US" sz="1900" dirty="0"/>
              <a:t>The alumni management system that we propose is a centralized system for a university. Any alumnus of the university can register to the system. It removes the toil of hard work required in maintain records about the alumni. </a:t>
            </a:r>
          </a:p>
          <a:p>
            <a:pPr algn="just">
              <a:lnSpc>
                <a:spcPct val="170000"/>
              </a:lnSpc>
            </a:pPr>
            <a:r>
              <a:rPr lang="en-US" sz="1900" dirty="0"/>
              <a:t>This system can be accessed from any website or mobile phone that is compatible. This system lets students currently enrolled in the university to connect with the alumni in an efficient manner. They can choose to connect to people based on their job profile, location, company working for etc.</a:t>
            </a:r>
          </a:p>
          <a:p>
            <a:pPr algn="just">
              <a:lnSpc>
                <a:spcPct val="170000"/>
              </a:lnSpc>
            </a:pPr>
            <a:r>
              <a:rPr lang="en-US" sz="1900" dirty="0"/>
              <a:t> Challenges in the system are: Updating and reminding users to update their profiles in timely manner , Time commitment from leaders . Informing new users about the events that are going to be held in future about which the notifications are already sent out. </a:t>
            </a:r>
          </a:p>
          <a:p>
            <a:pPr algn="just">
              <a:lnSpc>
                <a:spcPct val="170000"/>
              </a:lnSpc>
            </a:pPr>
            <a:endParaRPr lang="en-US" sz="1800" dirty="0"/>
          </a:p>
        </p:txBody>
      </p:sp>
    </p:spTree>
    <p:extLst>
      <p:ext uri="{BB962C8B-B14F-4D97-AF65-F5344CB8AC3E}">
        <p14:creationId xmlns:p14="http://schemas.microsoft.com/office/powerpoint/2010/main" val="4168546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0E11A5-00EC-230E-FB7B-3A8BA89B50EE}"/>
              </a:ext>
            </a:extLst>
          </p:cNvPr>
          <p:cNvSpPr>
            <a:spLocks noGrp="1"/>
          </p:cNvSpPr>
          <p:nvPr>
            <p:ph idx="4294967295"/>
          </p:nvPr>
        </p:nvSpPr>
        <p:spPr>
          <a:xfrm>
            <a:off x="675409" y="422563"/>
            <a:ext cx="10353675" cy="3695700"/>
          </a:xfrm>
        </p:spPr>
        <p:txBody>
          <a:bodyPr/>
          <a:lstStyle/>
          <a:p>
            <a:pPr algn="just">
              <a:lnSpc>
                <a:spcPct val="150000"/>
              </a:lnSpc>
            </a:pPr>
            <a:r>
              <a:rPr lang="en-US" sz="1800" dirty="0"/>
              <a:t>Real time chat and video conference among users and alumni.  Providing a platform to ease the complete recruitment process online , Resume filtering mechanism to process applications and find eligible candidates , Getting users to attend the events , Notifying attendee users on update or deletion of events.</a:t>
            </a:r>
            <a:endParaRPr lang="en-IN" sz="1800" dirty="0"/>
          </a:p>
          <a:p>
            <a:endParaRPr lang="en-IN" dirty="0"/>
          </a:p>
        </p:txBody>
      </p:sp>
    </p:spTree>
    <p:extLst>
      <p:ext uri="{BB962C8B-B14F-4D97-AF65-F5344CB8AC3E}">
        <p14:creationId xmlns:p14="http://schemas.microsoft.com/office/powerpoint/2010/main" val="5105095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109</TotalTime>
  <Words>2341</Words>
  <Application>Microsoft Office PowerPoint</Application>
  <PresentationFormat>Widescreen</PresentationFormat>
  <Paragraphs>91</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Bookman Old Style</vt:lpstr>
      <vt:lpstr>Rockwell</vt:lpstr>
      <vt:lpstr>Times New Roman</vt:lpstr>
      <vt:lpstr>Damask</vt:lpstr>
      <vt:lpstr>Alumni Management System CAMS - A Prototype Proposal</vt:lpstr>
      <vt:lpstr>Abstract</vt:lpstr>
      <vt:lpstr>Objective</vt:lpstr>
      <vt:lpstr>Existing System</vt:lpstr>
      <vt:lpstr>Disadvantage</vt:lpstr>
      <vt:lpstr>PROPOSED SYSTEM :</vt:lpstr>
      <vt:lpstr>PowerPoint Presentation</vt:lpstr>
      <vt:lpstr>Advantage</vt:lpstr>
      <vt:lpstr>Introduction</vt:lpstr>
      <vt:lpstr>PowerPoint Presentation</vt:lpstr>
      <vt:lpstr>MODULES</vt:lpstr>
      <vt:lpstr>Alumni Registration &amp; Profile Management </vt:lpstr>
      <vt:lpstr>Alumni Directory </vt:lpstr>
      <vt:lpstr>Event Management </vt:lpstr>
      <vt:lpstr>Communication &amp; Engagement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2025-01-03T12:13:38Z</dcterms:created>
  <dcterms:modified xsi:type="dcterms:W3CDTF">2025-01-03T14:03:14Z</dcterms:modified>
</cp:coreProperties>
</file>