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4033080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153800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4041842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B5A779-DD68-4A06-B229-34B22BB37E43}"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3642462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B5A779-DD68-4A06-B229-34B22BB37E43}" type="datetimeFigureOut">
              <a:rPr lang="en-IN" smtClean="0"/>
              <a:t>02-01-2025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3381379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B5A779-DD68-4A06-B229-34B22BB37E43}" type="datetimeFigureOut">
              <a:rPr lang="en-IN" smtClean="0"/>
              <a:t>02-01-2025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234267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B5A779-DD68-4A06-B229-34B22BB37E43}" type="datetimeFigureOut">
              <a:rPr lang="en-IN" smtClean="0"/>
              <a:t>02-01-2025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3835388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B5A779-DD68-4A06-B229-34B22BB37E43}"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41835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3E503CA-BB81-4DB9-A1CF-99B89EFA89C5}" type="slidenum">
              <a:rPr lang="en-IN" smtClean="0"/>
              <a:t>‹#›</a:t>
            </a:fld>
            <a:endParaRPr lang="en-IN"/>
          </a:p>
        </p:txBody>
      </p:sp>
      <p:sp>
        <p:nvSpPr>
          <p:cNvPr id="5" name="Date Placeholder 4"/>
          <p:cNvSpPr>
            <a:spLocks noGrp="1"/>
          </p:cNvSpPr>
          <p:nvPr>
            <p:ph type="dt" sz="half" idx="10"/>
          </p:nvPr>
        </p:nvSpPr>
        <p:spPr/>
        <p:txBody>
          <a:bodyPr/>
          <a:lstStyle/>
          <a:p>
            <a:fld id="{18B5A779-DD68-4A06-B229-34B22BB37E43}" type="datetimeFigureOut">
              <a:rPr lang="en-IN" smtClean="0"/>
              <a:t>02-01-2025</a:t>
            </a:fld>
            <a:endParaRPr lang="en-IN"/>
          </a:p>
        </p:txBody>
      </p:sp>
    </p:spTree>
    <p:extLst>
      <p:ext uri="{BB962C8B-B14F-4D97-AF65-F5344CB8AC3E}">
        <p14:creationId xmlns:p14="http://schemas.microsoft.com/office/powerpoint/2010/main" val="2015907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143663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78102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20382269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02238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19175911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16570631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B5A779-DD68-4A06-B229-34B22BB37E43}"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3E503CA-BB81-4DB9-A1CF-99B89EFA89C5}" type="slidenum">
              <a:rPr lang="en-IN" smtClean="0"/>
              <a:t>‹#›</a:t>
            </a:fld>
            <a:endParaRPr lang="en-IN"/>
          </a:p>
        </p:txBody>
      </p:sp>
    </p:spTree>
    <p:extLst>
      <p:ext uri="{BB962C8B-B14F-4D97-AF65-F5344CB8AC3E}">
        <p14:creationId xmlns:p14="http://schemas.microsoft.com/office/powerpoint/2010/main" val="3334827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8B5A779-DD68-4A06-B229-34B22BB37E43}" type="datetimeFigureOut">
              <a:rPr lang="en-IN" smtClean="0"/>
              <a:t>02-01-2025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3E503CA-BB81-4DB9-A1CF-99B89EFA89C5}" type="slidenum">
              <a:rPr lang="en-IN" smtClean="0"/>
              <a:t>‹#›</a:t>
            </a:fld>
            <a:endParaRPr lang="en-IN"/>
          </a:p>
        </p:txBody>
      </p:sp>
    </p:spTree>
    <p:extLst>
      <p:ext uri="{BB962C8B-B14F-4D97-AF65-F5344CB8AC3E}">
        <p14:creationId xmlns:p14="http://schemas.microsoft.com/office/powerpoint/2010/main" val="301217277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780BA1-F14C-74D1-0FAF-03884CC34A2E}"/>
              </a:ext>
            </a:extLst>
          </p:cNvPr>
          <p:cNvSpPr>
            <a:spLocks noGrp="1"/>
          </p:cNvSpPr>
          <p:nvPr>
            <p:ph type="title"/>
          </p:nvPr>
        </p:nvSpPr>
        <p:spPr>
          <a:xfrm>
            <a:off x="978671" y="2365664"/>
            <a:ext cx="8596668" cy="1320800"/>
          </a:xfrm>
        </p:spPr>
        <p:txBody>
          <a:bodyPr>
            <a:normAutofit/>
          </a:bodyPr>
          <a:lstStyle/>
          <a:p>
            <a:pPr algn="ctr"/>
            <a:r>
              <a:rPr lang="en-US" sz="2800" b="1" dirty="0" err="1"/>
              <a:t>Agro</a:t>
            </a:r>
            <a:r>
              <a:rPr lang="en-US" sz="2800" b="1" dirty="0"/>
              <a:t> web App: Manage Famers Govt Aided Scheme And Crop Information</a:t>
            </a:r>
            <a:endParaRPr lang="en-IN" sz="2800" b="1" dirty="0"/>
          </a:p>
        </p:txBody>
      </p:sp>
    </p:spTree>
    <p:extLst>
      <p:ext uri="{BB962C8B-B14F-4D97-AF65-F5344CB8AC3E}">
        <p14:creationId xmlns:p14="http://schemas.microsoft.com/office/powerpoint/2010/main" val="1822329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157DE-1EB8-1053-C24D-8D312CF7F4D4}"/>
              </a:ext>
            </a:extLst>
          </p:cNvPr>
          <p:cNvSpPr>
            <a:spLocks noGrp="1"/>
          </p:cNvSpPr>
          <p:nvPr>
            <p:ph type="title"/>
          </p:nvPr>
        </p:nvSpPr>
        <p:spPr>
          <a:xfrm>
            <a:off x="0"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32D835F2-959D-1E10-A243-A7EA4213E91B}"/>
              </a:ext>
            </a:extLst>
          </p:cNvPr>
          <p:cNvSpPr>
            <a:spLocks noGrp="1"/>
          </p:cNvSpPr>
          <p:nvPr>
            <p:ph idx="1"/>
          </p:nvPr>
        </p:nvSpPr>
        <p:spPr>
          <a:xfrm>
            <a:off x="166254" y="716974"/>
            <a:ext cx="9351820" cy="5995554"/>
          </a:xfrm>
        </p:spPr>
        <p:txBody>
          <a:bodyPr>
            <a:normAutofit lnSpcReduction="10000"/>
          </a:bodyPr>
          <a:lstStyle/>
          <a:p>
            <a:pPr algn="just">
              <a:lnSpc>
                <a:spcPct val="150000"/>
              </a:lnSpc>
            </a:pPr>
            <a:r>
              <a:rPr lang="en-US" dirty="0"/>
              <a:t>Agriculture continues to be the most important sector of the Indian economy and agriculture is a more or less a compulsion for livelihood of million of farmers. </a:t>
            </a:r>
          </a:p>
          <a:p>
            <a:pPr algn="just">
              <a:lnSpc>
                <a:spcPct val="150000"/>
              </a:lnSpc>
            </a:pPr>
            <a:r>
              <a:rPr lang="en-US" dirty="0"/>
              <a:t>Land and water resources have almost reached their limits, price of commodities are fluctuating almost every day, profit are negligible for most of the marginal and small farmers and most of all getting information is cumbersome.</a:t>
            </a:r>
          </a:p>
          <a:p>
            <a:pPr algn="just">
              <a:lnSpc>
                <a:spcPct val="150000"/>
              </a:lnSpc>
            </a:pPr>
            <a:r>
              <a:rPr lang="en-US" dirty="0"/>
              <a:t> In Indian most of the population is dependent on agriculture so there is a need to review and revitalize the mechanism for updating the technology.</a:t>
            </a:r>
          </a:p>
          <a:p>
            <a:pPr algn="just">
              <a:lnSpc>
                <a:spcPct val="150000"/>
              </a:lnSpc>
            </a:pPr>
            <a:r>
              <a:rPr lang="en-US" dirty="0"/>
              <a:t> Majority of the Indian farmers are small-scale producers and are often unable to access the information and technological resources that could increase the yield and lead to better prices for their crops and products.</a:t>
            </a:r>
          </a:p>
          <a:p>
            <a:pPr algn="just">
              <a:lnSpc>
                <a:spcPct val="150000"/>
              </a:lnSpc>
            </a:pPr>
            <a:r>
              <a:rPr lang="en-US" dirty="0"/>
              <a:t> In order to tackle this problem the wide spread network of mobile phones came to the rescue. The mobile phone based solution helps in farm management, leading improvement in agricultural yield and helps in care/maintenance of the farms thus leading agriculture field to its zenith. </a:t>
            </a:r>
          </a:p>
        </p:txBody>
      </p:sp>
    </p:spTree>
    <p:extLst>
      <p:ext uri="{BB962C8B-B14F-4D97-AF65-F5344CB8AC3E}">
        <p14:creationId xmlns:p14="http://schemas.microsoft.com/office/powerpoint/2010/main" val="2675128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0430F8-4368-ED1E-19AE-DB03852E4DE9}"/>
              </a:ext>
            </a:extLst>
          </p:cNvPr>
          <p:cNvSpPr>
            <a:spLocks noGrp="1"/>
          </p:cNvSpPr>
          <p:nvPr>
            <p:ph idx="4294967295"/>
          </p:nvPr>
        </p:nvSpPr>
        <p:spPr>
          <a:xfrm>
            <a:off x="426027" y="227880"/>
            <a:ext cx="8596313" cy="3881437"/>
          </a:xfrm>
        </p:spPr>
        <p:txBody>
          <a:bodyPr/>
          <a:lstStyle/>
          <a:p>
            <a:pPr algn="just">
              <a:lnSpc>
                <a:spcPct val="150000"/>
              </a:lnSpc>
            </a:pPr>
            <a:r>
              <a:rPr lang="en-US" dirty="0"/>
              <a:t>In present day agriculture, soft resources like knowledge and skill are as important as hard resources like inputs, and sometime more important.</a:t>
            </a:r>
          </a:p>
          <a:p>
            <a:pPr algn="just">
              <a:lnSpc>
                <a:spcPct val="150000"/>
              </a:lnSpc>
            </a:pPr>
            <a:r>
              <a:rPr lang="en-US" dirty="0"/>
              <a:t> But estimate indicate that 60% of farmers do not access any source of information for advanced agricultural technologies resulting in huge adoption gap.</a:t>
            </a:r>
          </a:p>
          <a:p>
            <a:pPr algn="just">
              <a:lnSpc>
                <a:spcPct val="150000"/>
              </a:lnSpc>
            </a:pPr>
            <a:r>
              <a:rPr lang="en-US" dirty="0"/>
              <a:t> The requirement of field level extension personnel is estimated to be about 1.3-1.5 million against the present availability of about 0.1 million personnel.</a:t>
            </a:r>
            <a:endParaRPr lang="en-IN" dirty="0"/>
          </a:p>
        </p:txBody>
      </p:sp>
    </p:spTree>
    <p:extLst>
      <p:ext uri="{BB962C8B-B14F-4D97-AF65-F5344CB8AC3E}">
        <p14:creationId xmlns:p14="http://schemas.microsoft.com/office/powerpoint/2010/main" val="855020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7AF01-A888-0554-8B65-C4FE65E8B7B5}"/>
              </a:ext>
            </a:extLst>
          </p:cNvPr>
          <p:cNvSpPr>
            <a:spLocks noGrp="1"/>
          </p:cNvSpPr>
          <p:nvPr>
            <p:ph type="title"/>
          </p:nvPr>
        </p:nvSpPr>
        <p:spPr>
          <a:xfrm>
            <a:off x="0" y="0"/>
            <a:ext cx="8596668" cy="1320800"/>
          </a:xfrm>
        </p:spPr>
        <p:txBody>
          <a:bodyPr/>
          <a:lstStyle/>
          <a:p>
            <a:r>
              <a:rPr lang="en-US"/>
              <a:t>Objective</a:t>
            </a:r>
            <a:endParaRPr lang="en-IN" dirty="0"/>
          </a:p>
        </p:txBody>
      </p:sp>
      <p:sp>
        <p:nvSpPr>
          <p:cNvPr id="3" name="Content Placeholder 2">
            <a:extLst>
              <a:ext uri="{FF2B5EF4-FFF2-40B4-BE49-F238E27FC236}">
                <a16:creationId xmlns:a16="http://schemas.microsoft.com/office/drawing/2014/main" id="{9436C112-F71D-BAE4-B607-54E7F6EF3150}"/>
              </a:ext>
            </a:extLst>
          </p:cNvPr>
          <p:cNvSpPr>
            <a:spLocks noGrp="1"/>
          </p:cNvSpPr>
          <p:nvPr>
            <p:ph idx="1"/>
          </p:nvPr>
        </p:nvSpPr>
        <p:spPr>
          <a:xfrm>
            <a:off x="263161" y="768928"/>
            <a:ext cx="8905008" cy="5538354"/>
          </a:xfrm>
        </p:spPr>
        <p:txBody>
          <a:bodyPr>
            <a:normAutofit/>
          </a:bodyPr>
          <a:lstStyle/>
          <a:p>
            <a:pPr algn="just">
              <a:lnSpc>
                <a:spcPct val="150000"/>
              </a:lnSpc>
            </a:pPr>
            <a:r>
              <a:rPr lang="en-US" dirty="0"/>
              <a:t>By centralizing access to essential resources such as subsidies, loans, and insurance schemes, the app aims to streamline the application and tracking process, ensuring timely benefits for farmers. </a:t>
            </a:r>
          </a:p>
          <a:p>
            <a:pPr algn="just">
              <a:lnSpc>
                <a:spcPct val="150000"/>
              </a:lnSpc>
            </a:pPr>
            <a:r>
              <a:rPr lang="en-US" dirty="0"/>
              <a:t>Additionally, the app seeks to enhance agricultural productivity by providing real-time weather updates, market prices, and tailored agricultural advice based on localized data.</a:t>
            </a:r>
          </a:p>
          <a:p>
            <a:pPr algn="just">
              <a:lnSpc>
                <a:spcPct val="150000"/>
              </a:lnSpc>
            </a:pPr>
            <a:r>
              <a:rPr lang="en-US" dirty="0"/>
              <a:t> With features like crop management tools, financial tracking, and educational resources, the app strives to improve farmers' decision-making, optimize resource utilization, and promote sustainable farming practices.</a:t>
            </a:r>
          </a:p>
          <a:p>
            <a:pPr algn="just">
              <a:lnSpc>
                <a:spcPct val="150000"/>
              </a:lnSpc>
            </a:pPr>
            <a:r>
              <a:rPr lang="en-US" dirty="0"/>
              <a:t> Ultimately, the app's goal is to bridge the digital divide, enhance financial inclusion, and support the overall growth and development of the agricultural sector.</a:t>
            </a:r>
            <a:endParaRPr lang="en-IN" dirty="0"/>
          </a:p>
        </p:txBody>
      </p:sp>
    </p:spTree>
    <p:extLst>
      <p:ext uri="{BB962C8B-B14F-4D97-AF65-F5344CB8AC3E}">
        <p14:creationId xmlns:p14="http://schemas.microsoft.com/office/powerpoint/2010/main" val="2485121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90D3A-71A9-FB54-BEB2-3A3183867364}"/>
              </a:ext>
            </a:extLst>
          </p:cNvPr>
          <p:cNvSpPr>
            <a:spLocks noGrp="1"/>
          </p:cNvSpPr>
          <p:nvPr>
            <p:ph type="title"/>
          </p:nvPr>
        </p:nvSpPr>
        <p:spPr>
          <a:xfrm>
            <a:off x="0" y="0"/>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59FACDCA-0FBC-459C-7A4B-8BC2407117CA}"/>
              </a:ext>
            </a:extLst>
          </p:cNvPr>
          <p:cNvSpPr>
            <a:spLocks noGrp="1"/>
          </p:cNvSpPr>
          <p:nvPr>
            <p:ph idx="1"/>
          </p:nvPr>
        </p:nvSpPr>
        <p:spPr>
          <a:xfrm>
            <a:off x="251307" y="852054"/>
            <a:ext cx="9516148" cy="5787737"/>
          </a:xfrm>
        </p:spPr>
        <p:txBody>
          <a:bodyPr>
            <a:normAutofit/>
          </a:bodyPr>
          <a:lstStyle/>
          <a:p>
            <a:pPr algn="just">
              <a:lnSpc>
                <a:spcPct val="160000"/>
              </a:lnSpc>
            </a:pPr>
            <a:r>
              <a:rPr lang="en-US" dirty="0"/>
              <a:t>This increasing penetration of mobile networks in India therefore presents an opportunity to make useful information more widely available. </a:t>
            </a:r>
          </a:p>
          <a:p>
            <a:pPr algn="just">
              <a:lnSpc>
                <a:spcPct val="160000"/>
              </a:lnSpc>
            </a:pPr>
            <a:r>
              <a:rPr lang="en-US" dirty="0"/>
              <a:t>High resolution cameras, high definition video with huge amount of memory; internet browsing through handset and 3G, 4G and Wireless LAN connectivity are common to find on smart phones these days.</a:t>
            </a:r>
          </a:p>
          <a:p>
            <a:pPr algn="just">
              <a:lnSpc>
                <a:spcPct val="160000"/>
              </a:lnSpc>
            </a:pPr>
            <a:r>
              <a:rPr lang="en-US" dirty="0"/>
              <a:t> As of June„2014 there were 57,380,000 + Google Android and 4,854,000 + Apple </a:t>
            </a:r>
            <a:r>
              <a:rPr lang="en-US" dirty="0" err="1"/>
              <a:t>ios</a:t>
            </a:r>
            <a:r>
              <a:rPr lang="en-US" dirty="0"/>
              <a:t> users in India (</a:t>
            </a:r>
            <a:r>
              <a:rPr lang="en-US" dirty="0" err="1"/>
              <a:t>Webenza</a:t>
            </a:r>
            <a:r>
              <a:rPr lang="en-US" dirty="0"/>
              <a:t> Survey, 2014). The Ministry of Agriculture, Govt. of India, started various schemes in the interests of the farmers for mobile phones. </a:t>
            </a:r>
          </a:p>
          <a:p>
            <a:pPr algn="just">
              <a:lnSpc>
                <a:spcPct val="160000"/>
              </a:lnSpc>
            </a:pPr>
            <a:r>
              <a:rPr lang="en-US" dirty="0"/>
              <a:t>The emergence of new wireless and satellite-based solutions is positioning the developing countries to take the advantage of the benefits to be derived from ICT applications. Mobile or smart phones are becoming an essential device for all types of users irrespective of the age group. </a:t>
            </a:r>
            <a:endParaRPr lang="en-IN" dirty="0"/>
          </a:p>
        </p:txBody>
      </p:sp>
    </p:spTree>
    <p:extLst>
      <p:ext uri="{BB962C8B-B14F-4D97-AF65-F5344CB8AC3E}">
        <p14:creationId xmlns:p14="http://schemas.microsoft.com/office/powerpoint/2010/main" val="2443123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30D54-D32F-5F90-7886-5AFB8FD9B99E}"/>
              </a:ext>
            </a:extLst>
          </p:cNvPr>
          <p:cNvSpPr>
            <a:spLocks noGrp="1"/>
          </p:cNvSpPr>
          <p:nvPr>
            <p:ph type="title"/>
          </p:nvPr>
        </p:nvSpPr>
        <p:spPr>
          <a:xfrm>
            <a:off x="33098" y="0"/>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2964328C-0D2C-283A-6245-11BB741CB242}"/>
              </a:ext>
            </a:extLst>
          </p:cNvPr>
          <p:cNvSpPr>
            <a:spLocks noGrp="1"/>
          </p:cNvSpPr>
          <p:nvPr>
            <p:ph idx="1"/>
          </p:nvPr>
        </p:nvSpPr>
        <p:spPr>
          <a:xfrm>
            <a:off x="230524" y="862447"/>
            <a:ext cx="9578494" cy="5870862"/>
          </a:xfrm>
        </p:spPr>
        <p:txBody>
          <a:bodyPr>
            <a:normAutofit fontScale="85000" lnSpcReduction="20000"/>
          </a:bodyPr>
          <a:lstStyle/>
          <a:p>
            <a:pPr algn="just">
              <a:lnSpc>
                <a:spcPct val="160000"/>
              </a:lnSpc>
            </a:pPr>
            <a:r>
              <a:rPr lang="en-IN" sz="2100" b="1" dirty="0"/>
              <a:t>Digital Divide :</a:t>
            </a:r>
            <a:r>
              <a:rPr lang="en-US" sz="2100" dirty="0"/>
              <a:t>Farmers in rural or remote areas may lack access to reliable internet or smartphones, limiting the app's effectiveness.</a:t>
            </a:r>
          </a:p>
          <a:p>
            <a:pPr algn="just">
              <a:lnSpc>
                <a:spcPct val="160000"/>
              </a:lnSpc>
            </a:pPr>
            <a:r>
              <a:rPr lang="en-US" sz="2100" b="1" dirty="0"/>
              <a:t>Data Security and Privacy </a:t>
            </a:r>
            <a:r>
              <a:rPr lang="en-US" sz="2100" b="1" dirty="0" err="1"/>
              <a:t>Concerns:</a:t>
            </a:r>
            <a:r>
              <a:rPr lang="en-US" sz="2100" dirty="0" err="1"/>
              <a:t>The</a:t>
            </a:r>
            <a:r>
              <a:rPr lang="en-US" sz="2100" dirty="0"/>
              <a:t> collection of sensitive data such as personal information, financial data, and farm-related details could make farmers vulnerable to data breaches or misuse.</a:t>
            </a:r>
          </a:p>
          <a:p>
            <a:pPr algn="just">
              <a:lnSpc>
                <a:spcPct val="160000"/>
              </a:lnSpc>
            </a:pPr>
            <a:r>
              <a:rPr lang="en-US" sz="2100" b="1" dirty="0"/>
              <a:t>Overdependence on Technology :</a:t>
            </a:r>
            <a:r>
              <a:rPr lang="en-US" sz="2100" dirty="0"/>
              <a:t>If farmers rely heavily on the app for important decisions, it could be problematic if the app crashes, experiences technical issues, or becomes unavailable.</a:t>
            </a:r>
          </a:p>
          <a:p>
            <a:pPr algn="just">
              <a:lnSpc>
                <a:spcPct val="160000"/>
              </a:lnSpc>
            </a:pPr>
            <a:r>
              <a:rPr lang="en-US" sz="2100" b="1" dirty="0"/>
              <a:t>Limited Localized Support :</a:t>
            </a:r>
            <a:r>
              <a:rPr lang="en-US" sz="2100" dirty="0"/>
              <a:t>Government schemes and crop management guidelines vary by region, and the app may not provide adequate localized information or support for specific areas.</a:t>
            </a:r>
          </a:p>
          <a:p>
            <a:pPr algn="just">
              <a:lnSpc>
                <a:spcPct val="160000"/>
              </a:lnSpc>
            </a:pPr>
            <a:r>
              <a:rPr lang="en-US" sz="2100" b="1" dirty="0"/>
              <a:t>Initial Costs and Maintenance :</a:t>
            </a:r>
            <a:r>
              <a:rPr lang="en-US" sz="2100" dirty="0"/>
              <a:t>The development and maintenance of the app require funding, including costs for server hosting, updates, and security.</a:t>
            </a:r>
          </a:p>
          <a:p>
            <a:pPr algn="just">
              <a:lnSpc>
                <a:spcPct val="150000"/>
              </a:lnSpc>
            </a:pPr>
            <a:endParaRPr lang="en-US" dirty="0"/>
          </a:p>
          <a:p>
            <a:endParaRPr lang="en-US" dirty="0"/>
          </a:p>
          <a:p>
            <a:endParaRPr lang="en-IN" dirty="0"/>
          </a:p>
        </p:txBody>
      </p:sp>
    </p:spTree>
    <p:extLst>
      <p:ext uri="{BB962C8B-B14F-4D97-AF65-F5344CB8AC3E}">
        <p14:creationId xmlns:p14="http://schemas.microsoft.com/office/powerpoint/2010/main" val="817096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CA8E3-815B-7AF1-12B7-DE828F99F6A4}"/>
              </a:ext>
            </a:extLst>
          </p:cNvPr>
          <p:cNvSpPr>
            <a:spLocks noGrp="1"/>
          </p:cNvSpPr>
          <p:nvPr>
            <p:ph type="title"/>
          </p:nvPr>
        </p:nvSpPr>
        <p:spPr>
          <a:xfrm>
            <a:off x="188961"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63866FA4-482D-8D68-99E1-A8F6B8B4C0C8}"/>
              </a:ext>
            </a:extLst>
          </p:cNvPr>
          <p:cNvSpPr>
            <a:spLocks noGrp="1"/>
          </p:cNvSpPr>
          <p:nvPr>
            <p:ph idx="1"/>
          </p:nvPr>
        </p:nvSpPr>
        <p:spPr>
          <a:xfrm>
            <a:off x="292870" y="816638"/>
            <a:ext cx="9422630" cy="5683827"/>
          </a:xfrm>
        </p:spPr>
        <p:txBody>
          <a:bodyPr>
            <a:noAutofit/>
          </a:bodyPr>
          <a:lstStyle/>
          <a:p>
            <a:pPr algn="just">
              <a:lnSpc>
                <a:spcPct val="150000"/>
              </a:lnSpc>
            </a:pPr>
            <a:r>
              <a:rPr lang="en-US" dirty="0"/>
              <a:t>Initially, the user has to provide the basic credential for registering into the database, after authentication the user can access the functionalities of the system. </a:t>
            </a:r>
          </a:p>
          <a:p>
            <a:pPr algn="just">
              <a:lnSpc>
                <a:spcPct val="150000"/>
              </a:lnSpc>
            </a:pPr>
            <a:r>
              <a:rPr lang="en-US" dirty="0"/>
              <a:t>For signing up the credential needed are First name, Last name, email, and phone number. After the completion of the signup process, the User has to log in through the login page with the correct email and password. </a:t>
            </a:r>
          </a:p>
          <a:p>
            <a:pPr algn="just">
              <a:lnSpc>
                <a:spcPct val="150000"/>
              </a:lnSpc>
            </a:pPr>
            <a:r>
              <a:rPr lang="en-US" dirty="0"/>
              <a:t>Later, on the home screen, there are 5 interactive buttons which are: 1. trading of crops, 2. Weather updates, 3. Crop Prediction, 4. APMC, 5. User Info. In the first module, the user can sell as well as buy various crops from the vertically scrollable list.</a:t>
            </a:r>
          </a:p>
          <a:p>
            <a:pPr algn="just">
              <a:lnSpc>
                <a:spcPct val="150000"/>
              </a:lnSpc>
            </a:pPr>
            <a:r>
              <a:rPr lang="en-US" dirty="0"/>
              <a:t> And to add crops for sale one has to mention details about the crop which include Title, description, quantity, and price The second module consists of weather updates which show the weather-related report of 7 consecutive days with min and max temperature of the present-day with humidity level.</a:t>
            </a:r>
            <a:endParaRPr lang="en-IN" dirty="0"/>
          </a:p>
        </p:txBody>
      </p:sp>
    </p:spTree>
    <p:extLst>
      <p:ext uri="{BB962C8B-B14F-4D97-AF65-F5344CB8AC3E}">
        <p14:creationId xmlns:p14="http://schemas.microsoft.com/office/powerpoint/2010/main" val="523273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22E09-DEA9-4449-7C1C-C4A4E163E7CF}"/>
              </a:ext>
            </a:extLst>
          </p:cNvPr>
          <p:cNvSpPr>
            <a:spLocks noGrp="1"/>
          </p:cNvSpPr>
          <p:nvPr>
            <p:ph type="title"/>
          </p:nvPr>
        </p:nvSpPr>
        <p:spPr>
          <a:xfrm>
            <a:off x="0" y="0"/>
            <a:ext cx="8596668" cy="132080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6FB3D787-B910-0ECB-B6CF-652483291B3F}"/>
              </a:ext>
            </a:extLst>
          </p:cNvPr>
          <p:cNvSpPr>
            <a:spLocks noGrp="1"/>
          </p:cNvSpPr>
          <p:nvPr>
            <p:ph idx="1"/>
          </p:nvPr>
        </p:nvSpPr>
        <p:spPr>
          <a:xfrm>
            <a:off x="187036" y="685800"/>
            <a:ext cx="9632373" cy="6026727"/>
          </a:xfrm>
        </p:spPr>
        <p:txBody>
          <a:bodyPr>
            <a:normAutofit fontScale="70000" lnSpcReduction="20000"/>
          </a:bodyPr>
          <a:lstStyle/>
          <a:p>
            <a:pPr algn="just">
              <a:lnSpc>
                <a:spcPct val="170000"/>
              </a:lnSpc>
            </a:pPr>
            <a:r>
              <a:rPr lang="en-US" sz="2600" b="1" dirty="0"/>
              <a:t>Efficient Management of Government Schemes :</a:t>
            </a:r>
            <a:r>
              <a:rPr lang="en-US" sz="2600" dirty="0"/>
              <a:t>The app can streamline the process of applying for and managing government-aided schemes, such as subsidies, loans, and insurance programs.</a:t>
            </a:r>
          </a:p>
          <a:p>
            <a:pPr algn="just">
              <a:lnSpc>
                <a:spcPct val="170000"/>
              </a:lnSpc>
            </a:pPr>
            <a:r>
              <a:rPr lang="en-US" sz="2600" b="1" dirty="0"/>
              <a:t>Real-time Crop and Weather Information :</a:t>
            </a:r>
            <a:r>
              <a:rPr lang="en-US" sz="2600" dirty="0"/>
              <a:t>The app can provide farmers with up-to-date information on weather forecasts, pest outbreaks, crop health, and market prices.</a:t>
            </a:r>
          </a:p>
          <a:p>
            <a:pPr algn="just">
              <a:lnSpc>
                <a:spcPct val="170000"/>
              </a:lnSpc>
            </a:pPr>
            <a:r>
              <a:rPr lang="en-US" sz="2600" b="1" dirty="0"/>
              <a:t>Improved Access to Agricultural Knowledge :</a:t>
            </a:r>
            <a:r>
              <a:rPr lang="en-US" sz="2600" dirty="0"/>
              <a:t>The app can include educational content on best agricultural practices, crop rotation, soil management, pest control, and sustainable farming.</a:t>
            </a:r>
          </a:p>
          <a:p>
            <a:pPr algn="just">
              <a:lnSpc>
                <a:spcPct val="170000"/>
              </a:lnSpc>
            </a:pPr>
            <a:r>
              <a:rPr lang="en-US" sz="2600" b="1" dirty="0"/>
              <a:t>Enhanced Transparency and Accountability :</a:t>
            </a:r>
            <a:r>
              <a:rPr lang="en-US" sz="2600" dirty="0"/>
              <a:t>The app can enable governments and agencies to track the disbursement of subsidies, grants, and loans, offering better oversight.</a:t>
            </a:r>
          </a:p>
          <a:p>
            <a:pPr algn="just">
              <a:lnSpc>
                <a:spcPct val="170000"/>
              </a:lnSpc>
            </a:pPr>
            <a:r>
              <a:rPr lang="en-US" sz="2600" b="1" dirty="0"/>
              <a:t>Better Data Collection and Analysis :</a:t>
            </a:r>
            <a:r>
              <a:rPr lang="en-US" sz="2600" dirty="0"/>
              <a:t>The app can gather data from farmers about crop yields, challenges faced, inputs used, and financial records.</a:t>
            </a:r>
          </a:p>
          <a:p>
            <a:endParaRPr lang="en-US" dirty="0"/>
          </a:p>
          <a:p>
            <a:endParaRPr lang="en-US" dirty="0"/>
          </a:p>
          <a:p>
            <a:endParaRPr lang="en-US" dirty="0"/>
          </a:p>
          <a:p>
            <a:endParaRPr lang="en-IN" dirty="0"/>
          </a:p>
        </p:txBody>
      </p:sp>
    </p:spTree>
    <p:extLst>
      <p:ext uri="{BB962C8B-B14F-4D97-AF65-F5344CB8AC3E}">
        <p14:creationId xmlns:p14="http://schemas.microsoft.com/office/powerpoint/2010/main" val="354091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8C046-63BC-A530-3ACE-0EA30B428273}"/>
              </a:ext>
            </a:extLst>
          </p:cNvPr>
          <p:cNvSpPr>
            <a:spLocks noGrp="1"/>
          </p:cNvSpPr>
          <p:nvPr>
            <p:ph type="title"/>
          </p:nvPr>
        </p:nvSpPr>
        <p:spPr>
          <a:xfrm>
            <a:off x="0" y="0"/>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191199A7-DD5A-C3A8-BF25-D097C690D6B0}"/>
              </a:ext>
            </a:extLst>
          </p:cNvPr>
          <p:cNvSpPr>
            <a:spLocks noGrp="1"/>
          </p:cNvSpPr>
          <p:nvPr>
            <p:ph idx="1"/>
          </p:nvPr>
        </p:nvSpPr>
        <p:spPr>
          <a:xfrm>
            <a:off x="168180" y="629227"/>
            <a:ext cx="9484975" cy="6062519"/>
          </a:xfrm>
        </p:spPr>
        <p:txBody>
          <a:bodyPr>
            <a:noAutofit/>
          </a:bodyPr>
          <a:lstStyle/>
          <a:p>
            <a:pPr algn="just">
              <a:lnSpc>
                <a:spcPct val="150000"/>
              </a:lnSpc>
            </a:pPr>
            <a:r>
              <a:rPr lang="en-US" dirty="0"/>
              <a:t>In India, most of the population is dependent on farming for survival. Agriculture is the main sector in India where development is required in this digital era. There are many cases where farmers are illiterate or we can say ignorant about the cultivation of crops to maximize their harvest which is suitable for the land.</a:t>
            </a:r>
          </a:p>
          <a:p>
            <a:pPr algn="just">
              <a:lnSpc>
                <a:spcPct val="150000"/>
              </a:lnSpc>
            </a:pPr>
            <a:r>
              <a:rPr lang="en-US" dirty="0"/>
              <a:t> Various agricultural news, government schemes and subsidies, agricultural research and experiments, and newly developed techniques and methods are still not known by the farmers.</a:t>
            </a:r>
          </a:p>
          <a:p>
            <a:pPr algn="just">
              <a:lnSpc>
                <a:spcPct val="150000"/>
              </a:lnSpc>
            </a:pPr>
            <a:r>
              <a:rPr lang="en-US" dirty="0"/>
              <a:t> To design an Android-based application that will allow farmers to trade and predict crops, and on the other hand provide beneficial information regarding weather, news, and prices of the current market to the user. </a:t>
            </a:r>
          </a:p>
          <a:p>
            <a:pPr algn="just">
              <a:lnSpc>
                <a:spcPct val="150000"/>
              </a:lnSpc>
            </a:pPr>
            <a:r>
              <a:rPr lang="en-US" dirty="0"/>
              <a:t>Farmers have been confronting the aftermath of selling their food crops in the marketplace due to intermediate individuals, who got profit by setting low prices while buying from farmers and later selling the same at a higher price to the customers.</a:t>
            </a:r>
            <a:endParaRPr lang="en-IN" dirty="0"/>
          </a:p>
        </p:txBody>
      </p:sp>
    </p:spTree>
    <p:extLst>
      <p:ext uri="{BB962C8B-B14F-4D97-AF65-F5344CB8AC3E}">
        <p14:creationId xmlns:p14="http://schemas.microsoft.com/office/powerpoint/2010/main" val="2658191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DCA58-4A3F-58F9-4151-C3679BE1DD53}"/>
              </a:ext>
            </a:extLst>
          </p:cNvPr>
          <p:cNvSpPr>
            <a:spLocks noGrp="1"/>
          </p:cNvSpPr>
          <p:nvPr>
            <p:ph idx="4294967295"/>
          </p:nvPr>
        </p:nvSpPr>
        <p:spPr>
          <a:xfrm>
            <a:off x="197427" y="269443"/>
            <a:ext cx="9351818" cy="6120966"/>
          </a:xfrm>
        </p:spPr>
        <p:txBody>
          <a:bodyPr>
            <a:normAutofit fontScale="70000" lnSpcReduction="20000"/>
          </a:bodyPr>
          <a:lstStyle/>
          <a:p>
            <a:pPr algn="just">
              <a:lnSpc>
                <a:spcPct val="170000"/>
              </a:lnSpc>
            </a:pPr>
            <a:r>
              <a:rPr lang="en-US" sz="2600" dirty="0"/>
              <a:t> The overshadowed face of the market relies on capitalizing on farmers. The middlemen make a profit out of the farmer’s hard work, which is one of the reasons why farmers aren’t economically growing.</a:t>
            </a:r>
          </a:p>
          <a:p>
            <a:pPr algn="just">
              <a:lnSpc>
                <a:spcPct val="170000"/>
              </a:lnSpc>
            </a:pPr>
            <a:r>
              <a:rPr lang="en-US" sz="2600" dirty="0"/>
              <a:t> Thus, there is a need to eliminate these middlemen so that the farmers can get their rightful partake. The aim is to develop an application that directly unites the farmers and the consumers by eliminating any link with middlemen. </a:t>
            </a:r>
          </a:p>
          <a:p>
            <a:pPr algn="just">
              <a:lnSpc>
                <a:spcPct val="170000"/>
              </a:lnSpc>
            </a:pPr>
            <a:r>
              <a:rPr lang="en-US" sz="2600" dirty="0"/>
              <a:t>The goal is to improve the marketing network of agricultural produce between the producers and consumers by eliminating the middlemen.</a:t>
            </a:r>
          </a:p>
          <a:p>
            <a:pPr algn="just">
              <a:lnSpc>
                <a:spcPct val="170000"/>
              </a:lnSpc>
            </a:pPr>
            <a:r>
              <a:rPr lang="en-US" sz="2600" dirty="0"/>
              <a:t>In the present day, in this world of technological advancement, people use a smartphone and the internet for completing their daily tasks like shopping, payment of bills, managing work, etc. </a:t>
            </a:r>
          </a:p>
          <a:p>
            <a:pPr algn="just">
              <a:lnSpc>
                <a:spcPct val="170000"/>
              </a:lnSpc>
            </a:pPr>
            <a:r>
              <a:rPr lang="en-US" sz="2600" dirty="0"/>
              <a:t>The crowning aim of this project is to add features to the lives of people so that the food they can purchase will be bought from farmers without a middleman.</a:t>
            </a:r>
          </a:p>
          <a:p>
            <a:pPr algn="just">
              <a:lnSpc>
                <a:spcPct val="150000"/>
              </a:lnSpc>
            </a:pPr>
            <a:endParaRPr lang="en-IN" dirty="0"/>
          </a:p>
        </p:txBody>
      </p:sp>
    </p:spTree>
    <p:extLst>
      <p:ext uri="{BB962C8B-B14F-4D97-AF65-F5344CB8AC3E}">
        <p14:creationId xmlns:p14="http://schemas.microsoft.com/office/powerpoint/2010/main" val="3852297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40ABF-221E-AA80-5260-0E8CDB9CB30D}"/>
              </a:ext>
            </a:extLst>
          </p:cNvPr>
          <p:cNvSpPr>
            <a:spLocks noGrp="1"/>
          </p:cNvSpPr>
          <p:nvPr>
            <p:ph type="title"/>
          </p:nvPr>
        </p:nvSpPr>
        <p:spPr>
          <a:xfrm>
            <a:off x="33098" y="0"/>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7CAD5773-63CA-3686-5BC3-1D2141F0042A}"/>
              </a:ext>
            </a:extLst>
          </p:cNvPr>
          <p:cNvSpPr>
            <a:spLocks noGrp="1"/>
          </p:cNvSpPr>
          <p:nvPr>
            <p:ph idx="1"/>
          </p:nvPr>
        </p:nvSpPr>
        <p:spPr>
          <a:xfrm>
            <a:off x="822807" y="840943"/>
            <a:ext cx="8596668" cy="3880773"/>
          </a:xfrm>
        </p:spPr>
        <p:txBody>
          <a:bodyPr/>
          <a:lstStyle/>
          <a:p>
            <a:pPr algn="just">
              <a:lnSpc>
                <a:spcPct val="150000"/>
              </a:lnSpc>
            </a:pPr>
            <a:r>
              <a:rPr lang="en-US" b="1" dirty="0"/>
              <a:t>Farmer Registration and Profile Management</a:t>
            </a:r>
          </a:p>
          <a:p>
            <a:pPr algn="just">
              <a:lnSpc>
                <a:spcPct val="150000"/>
              </a:lnSpc>
            </a:pPr>
            <a:r>
              <a:rPr lang="en-US" b="1" dirty="0"/>
              <a:t> Government Scheme Management</a:t>
            </a:r>
          </a:p>
          <a:p>
            <a:pPr algn="just">
              <a:lnSpc>
                <a:spcPct val="150000"/>
              </a:lnSpc>
            </a:pPr>
            <a:r>
              <a:rPr lang="en-US" b="1" dirty="0"/>
              <a:t>Crop and Farm Management</a:t>
            </a:r>
          </a:p>
          <a:p>
            <a:pPr algn="just">
              <a:lnSpc>
                <a:spcPct val="150000"/>
              </a:lnSpc>
            </a:pPr>
            <a:r>
              <a:rPr lang="en-US" b="1" dirty="0"/>
              <a:t>Weather and Climate Information</a:t>
            </a:r>
          </a:p>
          <a:p>
            <a:endParaRPr lang="en-US" b="1" dirty="0"/>
          </a:p>
          <a:p>
            <a:endParaRPr lang="en-IN" dirty="0"/>
          </a:p>
        </p:txBody>
      </p:sp>
    </p:spTree>
    <p:extLst>
      <p:ext uri="{BB962C8B-B14F-4D97-AF65-F5344CB8AC3E}">
        <p14:creationId xmlns:p14="http://schemas.microsoft.com/office/powerpoint/2010/main" val="156908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F5A7B-BFE4-FA2D-EEA6-804FE11D2A23}"/>
              </a:ext>
            </a:extLst>
          </p:cNvPr>
          <p:cNvSpPr>
            <a:spLocks noGrp="1"/>
          </p:cNvSpPr>
          <p:nvPr>
            <p:ph type="title"/>
          </p:nvPr>
        </p:nvSpPr>
        <p:spPr>
          <a:xfrm>
            <a:off x="147397" y="156238"/>
            <a:ext cx="8596668" cy="1320800"/>
          </a:xfrm>
        </p:spPr>
        <p:txBody>
          <a:bodyPr>
            <a:normAutofit fontScale="90000"/>
          </a:bodyPr>
          <a:lstStyle/>
          <a:p>
            <a:r>
              <a:rPr lang="en-US" b="1" dirty="0"/>
              <a:t>Farmer Registration and Profile Management</a:t>
            </a:r>
            <a:br>
              <a:rPr lang="en-US" b="1" dirty="0"/>
            </a:br>
            <a:endParaRPr lang="en-IN" dirty="0"/>
          </a:p>
        </p:txBody>
      </p:sp>
      <p:sp>
        <p:nvSpPr>
          <p:cNvPr id="3" name="Content Placeholder 2">
            <a:extLst>
              <a:ext uri="{FF2B5EF4-FFF2-40B4-BE49-F238E27FC236}">
                <a16:creationId xmlns:a16="http://schemas.microsoft.com/office/drawing/2014/main" id="{B312F0A4-6CBE-0B56-C436-2E6692C4E819}"/>
              </a:ext>
            </a:extLst>
          </p:cNvPr>
          <p:cNvSpPr>
            <a:spLocks noGrp="1"/>
          </p:cNvSpPr>
          <p:nvPr>
            <p:ph idx="1"/>
          </p:nvPr>
        </p:nvSpPr>
        <p:spPr>
          <a:xfrm>
            <a:off x="614988" y="1402053"/>
            <a:ext cx="8596668" cy="3880773"/>
          </a:xfrm>
        </p:spPr>
        <p:txBody>
          <a:bodyPr>
            <a:normAutofit lnSpcReduction="10000"/>
          </a:bodyPr>
          <a:lstStyle/>
          <a:p>
            <a:pPr algn="just">
              <a:lnSpc>
                <a:spcPct val="150000"/>
              </a:lnSpc>
              <a:buFont typeface="Arial" panose="020B0604020202020204" pitchFamily="34" charset="0"/>
              <a:buChar char="•"/>
            </a:pPr>
            <a:r>
              <a:rPr lang="en-US" b="1" dirty="0"/>
              <a:t>Purpose:</a:t>
            </a:r>
            <a:r>
              <a:rPr lang="en-US" dirty="0"/>
              <a:t> To register farmers and store their personal, farm, and land details.</a:t>
            </a:r>
          </a:p>
          <a:p>
            <a:pPr algn="just">
              <a:lnSpc>
                <a:spcPct val="150000"/>
              </a:lnSpc>
              <a:buFont typeface="Arial" panose="020B0604020202020204" pitchFamily="34" charset="0"/>
              <a:buChar char="•"/>
            </a:pPr>
            <a:r>
              <a:rPr lang="en-US" b="1" dirty="0"/>
              <a:t>Features:</a:t>
            </a:r>
            <a:endParaRPr lang="en-US" dirty="0"/>
          </a:p>
          <a:p>
            <a:pPr marL="742950" lvl="1" indent="-285750" algn="just">
              <a:lnSpc>
                <a:spcPct val="150000"/>
              </a:lnSpc>
              <a:buFont typeface="Arial" panose="020B0604020202020204" pitchFamily="34" charset="0"/>
              <a:buChar char="•"/>
            </a:pPr>
            <a:r>
              <a:rPr lang="en-US" sz="1800" dirty="0"/>
              <a:t>Farmers can create a digital profile with details like name, contact information, land ownership, crops cultivated, etc.</a:t>
            </a:r>
          </a:p>
          <a:p>
            <a:pPr marL="742950" lvl="1" indent="-285750" algn="just">
              <a:lnSpc>
                <a:spcPct val="150000"/>
              </a:lnSpc>
              <a:buFont typeface="Arial" panose="020B0604020202020204" pitchFamily="34" charset="0"/>
              <a:buChar char="•"/>
            </a:pPr>
            <a:r>
              <a:rPr lang="en-US" sz="1800" dirty="0"/>
              <a:t>Integration with Aadhaar (or other national identity systems) for verification.</a:t>
            </a:r>
          </a:p>
          <a:p>
            <a:pPr marL="742950" lvl="1" indent="-285750" algn="just">
              <a:lnSpc>
                <a:spcPct val="150000"/>
              </a:lnSpc>
              <a:buFont typeface="Arial" panose="020B0604020202020204" pitchFamily="34" charset="0"/>
              <a:buChar char="•"/>
            </a:pPr>
            <a:r>
              <a:rPr lang="en-US" sz="1800" dirty="0"/>
              <a:t>Manage and update farmer’s information (e.g., contact info, bank details, etc.).</a:t>
            </a:r>
          </a:p>
          <a:p>
            <a:pPr marL="0" indent="0" algn="just">
              <a:lnSpc>
                <a:spcPct val="150000"/>
              </a:lnSpc>
              <a:buNone/>
            </a:pPr>
            <a:endParaRPr lang="en-US" b="1" dirty="0"/>
          </a:p>
          <a:p>
            <a:endParaRPr lang="en-IN" dirty="0"/>
          </a:p>
        </p:txBody>
      </p:sp>
    </p:spTree>
    <p:extLst>
      <p:ext uri="{BB962C8B-B14F-4D97-AF65-F5344CB8AC3E}">
        <p14:creationId xmlns:p14="http://schemas.microsoft.com/office/powerpoint/2010/main" val="3673744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16BE-91F5-688A-7A3F-D9B47A0F7005}"/>
              </a:ext>
            </a:extLst>
          </p:cNvPr>
          <p:cNvSpPr>
            <a:spLocks noGrp="1"/>
          </p:cNvSpPr>
          <p:nvPr>
            <p:ph type="title"/>
          </p:nvPr>
        </p:nvSpPr>
        <p:spPr>
          <a:xfrm>
            <a:off x="85052" y="0"/>
            <a:ext cx="8596668" cy="1320800"/>
          </a:xfrm>
        </p:spPr>
        <p:txBody>
          <a:bodyPr/>
          <a:lstStyle/>
          <a:p>
            <a:r>
              <a:rPr lang="en-US" b="1" dirty="0"/>
              <a:t>Government Scheme Management</a:t>
            </a:r>
            <a:endParaRPr lang="en-IN" dirty="0"/>
          </a:p>
        </p:txBody>
      </p:sp>
      <p:sp>
        <p:nvSpPr>
          <p:cNvPr id="3" name="Content Placeholder 2">
            <a:extLst>
              <a:ext uri="{FF2B5EF4-FFF2-40B4-BE49-F238E27FC236}">
                <a16:creationId xmlns:a16="http://schemas.microsoft.com/office/drawing/2014/main" id="{DCAB3019-B914-7D17-0D1F-679D3758D374}"/>
              </a:ext>
            </a:extLst>
          </p:cNvPr>
          <p:cNvSpPr>
            <a:spLocks noGrp="1"/>
          </p:cNvSpPr>
          <p:nvPr>
            <p:ph idx="1"/>
          </p:nvPr>
        </p:nvSpPr>
        <p:spPr>
          <a:xfrm>
            <a:off x="872835" y="872838"/>
            <a:ext cx="8505075" cy="4326862"/>
          </a:xfrm>
        </p:spPr>
        <p:txBody>
          <a:bodyPr>
            <a:normAutofit/>
          </a:bodyPr>
          <a:lstStyle/>
          <a:p>
            <a:pPr algn="just">
              <a:lnSpc>
                <a:spcPct val="150000"/>
              </a:lnSpc>
              <a:buFont typeface="Arial" panose="020B0604020202020204" pitchFamily="34" charset="0"/>
              <a:buChar char="•"/>
            </a:pPr>
            <a:r>
              <a:rPr lang="en-US" b="1" dirty="0"/>
              <a:t>Purpose:</a:t>
            </a:r>
            <a:r>
              <a:rPr lang="en-US" dirty="0"/>
              <a:t> To manage, track, and notify farmers about available government schemes, subsidies, grants, loans, and insurance programs.</a:t>
            </a:r>
          </a:p>
          <a:p>
            <a:pPr algn="just">
              <a:lnSpc>
                <a:spcPct val="150000"/>
              </a:lnSpc>
              <a:buFont typeface="Arial" panose="020B0604020202020204" pitchFamily="34" charset="0"/>
              <a:buChar char="•"/>
            </a:pPr>
            <a:r>
              <a:rPr lang="en-US" b="1" dirty="0"/>
              <a:t>Features:</a:t>
            </a:r>
            <a:endParaRPr lang="en-US" dirty="0"/>
          </a:p>
          <a:p>
            <a:pPr marL="742950" lvl="1" indent="-285750" algn="just">
              <a:lnSpc>
                <a:spcPct val="150000"/>
              </a:lnSpc>
              <a:buFont typeface="Arial" panose="020B0604020202020204" pitchFamily="34" charset="0"/>
              <a:buChar char="•"/>
            </a:pPr>
            <a:r>
              <a:rPr lang="en-US" sz="1800" dirty="0"/>
              <a:t>Detailed information on government schemes (eligibility, application process, deadlines).</a:t>
            </a:r>
          </a:p>
          <a:p>
            <a:pPr marL="742950" lvl="1" indent="-285750" algn="just">
              <a:lnSpc>
                <a:spcPct val="150000"/>
              </a:lnSpc>
              <a:buFont typeface="Arial" panose="020B0604020202020204" pitchFamily="34" charset="0"/>
              <a:buChar char="•"/>
            </a:pPr>
            <a:r>
              <a:rPr lang="en-US" sz="1800" dirty="0"/>
              <a:t>Online application submission and tracking of scheme status.</a:t>
            </a:r>
          </a:p>
          <a:p>
            <a:pPr marL="742950" lvl="1" indent="-285750" algn="just">
              <a:lnSpc>
                <a:spcPct val="150000"/>
              </a:lnSpc>
              <a:buFont typeface="Arial" panose="020B0604020202020204" pitchFamily="34" charset="0"/>
              <a:buChar char="•"/>
            </a:pPr>
            <a:r>
              <a:rPr lang="en-US" sz="1800" dirty="0"/>
              <a:t>Notifications about new schemes, deadlines, and changes.</a:t>
            </a:r>
          </a:p>
          <a:p>
            <a:pPr marL="742950" lvl="1" indent="-285750" algn="just">
              <a:lnSpc>
                <a:spcPct val="150000"/>
              </a:lnSpc>
              <a:buFont typeface="Arial" panose="020B0604020202020204" pitchFamily="34" charset="0"/>
              <a:buChar char="•"/>
            </a:pPr>
            <a:r>
              <a:rPr lang="en-US" sz="1800" dirty="0"/>
              <a:t>Documentation submission feature (for verifying eligibility, etc.).</a:t>
            </a:r>
          </a:p>
          <a:p>
            <a:endParaRPr lang="en-IN" dirty="0"/>
          </a:p>
        </p:txBody>
      </p:sp>
    </p:spTree>
    <p:extLst>
      <p:ext uri="{BB962C8B-B14F-4D97-AF65-F5344CB8AC3E}">
        <p14:creationId xmlns:p14="http://schemas.microsoft.com/office/powerpoint/2010/main" val="1871906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B522-8C91-E05B-BCC1-51ABB201E2B7}"/>
              </a:ext>
            </a:extLst>
          </p:cNvPr>
          <p:cNvSpPr>
            <a:spLocks noGrp="1"/>
          </p:cNvSpPr>
          <p:nvPr>
            <p:ph type="title"/>
          </p:nvPr>
        </p:nvSpPr>
        <p:spPr>
          <a:xfrm>
            <a:off x="147398" y="156238"/>
            <a:ext cx="8596668" cy="1320800"/>
          </a:xfrm>
        </p:spPr>
        <p:txBody>
          <a:bodyPr/>
          <a:lstStyle/>
          <a:p>
            <a:r>
              <a:rPr lang="en-US" b="1" dirty="0"/>
              <a:t>Crop and Farm Management</a:t>
            </a:r>
            <a:br>
              <a:rPr lang="en-US" b="1" dirty="0"/>
            </a:br>
            <a:endParaRPr lang="en-IN" dirty="0"/>
          </a:p>
        </p:txBody>
      </p:sp>
      <p:sp>
        <p:nvSpPr>
          <p:cNvPr id="3" name="Content Placeholder 2">
            <a:extLst>
              <a:ext uri="{FF2B5EF4-FFF2-40B4-BE49-F238E27FC236}">
                <a16:creationId xmlns:a16="http://schemas.microsoft.com/office/drawing/2014/main" id="{34B6ACCF-A2E8-32A4-F15E-5EF59B1F9032}"/>
              </a:ext>
            </a:extLst>
          </p:cNvPr>
          <p:cNvSpPr>
            <a:spLocks noGrp="1"/>
          </p:cNvSpPr>
          <p:nvPr>
            <p:ph idx="1"/>
          </p:nvPr>
        </p:nvSpPr>
        <p:spPr>
          <a:xfrm>
            <a:off x="635771" y="1010991"/>
            <a:ext cx="9126604" cy="4836017"/>
          </a:xfrm>
        </p:spPr>
        <p:txBody>
          <a:bodyPr>
            <a:normAutofit/>
          </a:bodyPr>
          <a:lstStyle/>
          <a:p>
            <a:pPr algn="just">
              <a:lnSpc>
                <a:spcPct val="150000"/>
              </a:lnSpc>
              <a:buFont typeface="Arial" panose="020B0604020202020204" pitchFamily="34" charset="0"/>
              <a:buChar char="•"/>
            </a:pPr>
            <a:r>
              <a:rPr lang="en-US" b="1" dirty="0"/>
              <a:t>Purpose:</a:t>
            </a:r>
            <a:r>
              <a:rPr lang="en-US" dirty="0"/>
              <a:t> To help farmers manage their crops and farming activities with precision and data-driven insights.</a:t>
            </a:r>
          </a:p>
          <a:p>
            <a:pPr algn="just">
              <a:lnSpc>
                <a:spcPct val="150000"/>
              </a:lnSpc>
              <a:buFont typeface="Arial" panose="020B0604020202020204" pitchFamily="34" charset="0"/>
              <a:buChar char="•"/>
            </a:pPr>
            <a:r>
              <a:rPr lang="en-US" b="1" dirty="0"/>
              <a:t>Features:</a:t>
            </a:r>
            <a:endParaRPr lang="en-US" dirty="0"/>
          </a:p>
          <a:p>
            <a:pPr marL="742950" lvl="1" indent="-285750" algn="just">
              <a:lnSpc>
                <a:spcPct val="150000"/>
              </a:lnSpc>
              <a:buFont typeface="Arial" panose="020B0604020202020204" pitchFamily="34" charset="0"/>
              <a:buChar char="•"/>
            </a:pPr>
            <a:r>
              <a:rPr lang="en-US" sz="1800" dirty="0"/>
              <a:t>Crop planning tools (planting dates, growth stages, harvest schedules).</a:t>
            </a:r>
          </a:p>
          <a:p>
            <a:pPr marL="742950" lvl="1" indent="-285750" algn="just">
              <a:lnSpc>
                <a:spcPct val="150000"/>
              </a:lnSpc>
              <a:buFont typeface="Arial" panose="020B0604020202020204" pitchFamily="34" charset="0"/>
              <a:buChar char="•"/>
            </a:pPr>
            <a:r>
              <a:rPr lang="en-US" sz="1800" dirty="0"/>
              <a:t>Fertilizer and pesticide management.</a:t>
            </a:r>
          </a:p>
          <a:p>
            <a:pPr marL="742950" lvl="1" indent="-285750" algn="just">
              <a:lnSpc>
                <a:spcPct val="150000"/>
              </a:lnSpc>
              <a:buFont typeface="Arial" panose="020B0604020202020204" pitchFamily="34" charset="0"/>
              <a:buChar char="•"/>
            </a:pPr>
            <a:r>
              <a:rPr lang="en-US" sz="1800" dirty="0"/>
              <a:t>Farm inventory tracking (seeds, fertilizers, equipment).</a:t>
            </a:r>
          </a:p>
          <a:p>
            <a:pPr marL="742950" lvl="1" indent="-285750" algn="just">
              <a:lnSpc>
                <a:spcPct val="150000"/>
              </a:lnSpc>
              <a:buFont typeface="Arial" panose="020B0604020202020204" pitchFamily="34" charset="0"/>
              <a:buChar char="•"/>
            </a:pPr>
            <a:r>
              <a:rPr lang="en-US" sz="1800" dirty="0"/>
              <a:t>Crop rotation suggestions for better yield and soil health.</a:t>
            </a:r>
          </a:p>
          <a:p>
            <a:pPr marL="742950" lvl="1" indent="-285750" algn="just">
              <a:lnSpc>
                <a:spcPct val="150000"/>
              </a:lnSpc>
              <a:buFont typeface="Arial" panose="020B0604020202020204" pitchFamily="34" charset="0"/>
              <a:buChar char="•"/>
            </a:pPr>
            <a:r>
              <a:rPr lang="en-US" sz="1800" dirty="0"/>
              <a:t>Crop health monitoring through image uploads (AI-based or manual entry).</a:t>
            </a:r>
          </a:p>
          <a:p>
            <a:endParaRPr lang="en-IN" dirty="0"/>
          </a:p>
        </p:txBody>
      </p:sp>
    </p:spTree>
    <p:extLst>
      <p:ext uri="{BB962C8B-B14F-4D97-AF65-F5344CB8AC3E}">
        <p14:creationId xmlns:p14="http://schemas.microsoft.com/office/powerpoint/2010/main" val="1914661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1A260-A52E-6901-59BA-BC71D5F4B9EF}"/>
              </a:ext>
            </a:extLst>
          </p:cNvPr>
          <p:cNvSpPr>
            <a:spLocks noGrp="1"/>
          </p:cNvSpPr>
          <p:nvPr>
            <p:ph type="title"/>
          </p:nvPr>
        </p:nvSpPr>
        <p:spPr>
          <a:xfrm>
            <a:off x="33098" y="0"/>
            <a:ext cx="8596668" cy="1320800"/>
          </a:xfrm>
        </p:spPr>
        <p:txBody>
          <a:bodyPr/>
          <a:lstStyle/>
          <a:p>
            <a:r>
              <a:rPr lang="en-US" b="1" dirty="0"/>
              <a:t>Weather and Climate Information</a:t>
            </a:r>
            <a:br>
              <a:rPr lang="en-US" b="1" dirty="0"/>
            </a:br>
            <a:endParaRPr lang="en-IN" dirty="0"/>
          </a:p>
        </p:txBody>
      </p:sp>
      <p:sp>
        <p:nvSpPr>
          <p:cNvPr id="3" name="Content Placeholder 2">
            <a:extLst>
              <a:ext uri="{FF2B5EF4-FFF2-40B4-BE49-F238E27FC236}">
                <a16:creationId xmlns:a16="http://schemas.microsoft.com/office/drawing/2014/main" id="{DDC01F63-26F4-1235-55F8-D8890EB85B2A}"/>
              </a:ext>
            </a:extLst>
          </p:cNvPr>
          <p:cNvSpPr>
            <a:spLocks noGrp="1"/>
          </p:cNvSpPr>
          <p:nvPr>
            <p:ph idx="1"/>
          </p:nvPr>
        </p:nvSpPr>
        <p:spPr>
          <a:xfrm>
            <a:off x="885152" y="924071"/>
            <a:ext cx="8596668" cy="3880773"/>
          </a:xfrm>
        </p:spPr>
        <p:txBody>
          <a:bodyPr/>
          <a:lstStyle/>
          <a:p>
            <a:pPr algn="just">
              <a:lnSpc>
                <a:spcPct val="150000"/>
              </a:lnSpc>
              <a:buFont typeface="Arial" panose="020B0604020202020204" pitchFamily="34" charset="0"/>
              <a:buChar char="•"/>
            </a:pPr>
            <a:r>
              <a:rPr lang="en-US" b="1" dirty="0"/>
              <a:t>Purpose:</a:t>
            </a:r>
            <a:r>
              <a:rPr lang="en-US" dirty="0"/>
              <a:t> To provide real-time weather forecasts and climate data relevant to farming activities.</a:t>
            </a:r>
          </a:p>
          <a:p>
            <a:pPr algn="just">
              <a:lnSpc>
                <a:spcPct val="150000"/>
              </a:lnSpc>
              <a:buFont typeface="Arial" panose="020B0604020202020204" pitchFamily="34" charset="0"/>
              <a:buChar char="•"/>
            </a:pPr>
            <a:r>
              <a:rPr lang="en-US" b="1" dirty="0"/>
              <a:t>Features:</a:t>
            </a:r>
            <a:endParaRPr lang="en-US" dirty="0"/>
          </a:p>
          <a:p>
            <a:pPr marL="742950" lvl="1" indent="-285750" algn="just">
              <a:lnSpc>
                <a:spcPct val="150000"/>
              </a:lnSpc>
              <a:buFont typeface="Arial" panose="020B0604020202020204" pitchFamily="34" charset="0"/>
              <a:buChar char="•"/>
            </a:pPr>
            <a:r>
              <a:rPr lang="en-US" sz="1800" dirty="0"/>
              <a:t>Weather alerts (rain, frost, extreme temperatures) affecting crops.</a:t>
            </a:r>
          </a:p>
          <a:p>
            <a:pPr marL="742950" lvl="1" indent="-285750" algn="just">
              <a:lnSpc>
                <a:spcPct val="150000"/>
              </a:lnSpc>
              <a:buFont typeface="Arial" panose="020B0604020202020204" pitchFamily="34" charset="0"/>
              <a:buChar char="•"/>
            </a:pPr>
            <a:r>
              <a:rPr lang="en-US" sz="1800" dirty="0"/>
              <a:t>Long-term climate predictions (seasonal trends, monsoon forecasts).</a:t>
            </a:r>
          </a:p>
          <a:p>
            <a:pPr marL="742950" lvl="1" indent="-285750" algn="just">
              <a:lnSpc>
                <a:spcPct val="150000"/>
              </a:lnSpc>
              <a:buFont typeface="Arial" panose="020B0604020202020204" pitchFamily="34" charset="0"/>
              <a:buChar char="•"/>
            </a:pPr>
            <a:r>
              <a:rPr lang="en-US" sz="1800" dirty="0"/>
              <a:t>Pest and disease risk alerts based on weather patterns.</a:t>
            </a:r>
          </a:p>
          <a:p>
            <a:pPr marL="742950" lvl="1" indent="-285750" algn="just">
              <a:lnSpc>
                <a:spcPct val="150000"/>
              </a:lnSpc>
              <a:buFont typeface="Arial" panose="020B0604020202020204" pitchFamily="34" charset="0"/>
              <a:buChar char="•"/>
            </a:pPr>
            <a:r>
              <a:rPr lang="en-US" sz="1800" dirty="0"/>
              <a:t>Integration with weather APIs for accurate and localized forecasting.</a:t>
            </a:r>
          </a:p>
          <a:p>
            <a:endParaRPr lang="en-IN" dirty="0"/>
          </a:p>
        </p:txBody>
      </p:sp>
    </p:spTree>
    <p:extLst>
      <p:ext uri="{BB962C8B-B14F-4D97-AF65-F5344CB8AC3E}">
        <p14:creationId xmlns:p14="http://schemas.microsoft.com/office/powerpoint/2010/main" val="3089242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0A6CF-A30F-23D6-29A0-14735CEBF342}"/>
              </a:ext>
            </a:extLst>
          </p:cNvPr>
          <p:cNvSpPr>
            <a:spLocks noGrp="1"/>
          </p:cNvSpPr>
          <p:nvPr>
            <p:ph type="title"/>
          </p:nvPr>
        </p:nvSpPr>
        <p:spPr>
          <a:xfrm>
            <a:off x="0"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51B501D6-3E28-6BB5-0A7F-50E021B5CD16}"/>
              </a:ext>
            </a:extLst>
          </p:cNvPr>
          <p:cNvSpPr>
            <a:spLocks noGrp="1"/>
          </p:cNvSpPr>
          <p:nvPr>
            <p:ph idx="1"/>
          </p:nvPr>
        </p:nvSpPr>
        <p:spPr>
          <a:xfrm>
            <a:off x="666943" y="1048762"/>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89418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C7C18-155D-B040-555D-D49ED53CA60C}"/>
              </a:ext>
            </a:extLst>
          </p:cNvPr>
          <p:cNvSpPr>
            <a:spLocks noGrp="1"/>
          </p:cNvSpPr>
          <p:nvPr>
            <p:ph type="title"/>
          </p:nvPr>
        </p:nvSpPr>
        <p:spPr>
          <a:xfrm>
            <a:off x="95443" y="0"/>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37632DDF-6FCE-3267-14CD-F3857A6E0AF6}"/>
              </a:ext>
            </a:extLst>
          </p:cNvPr>
          <p:cNvSpPr>
            <a:spLocks noGrp="1"/>
          </p:cNvSpPr>
          <p:nvPr>
            <p:ph idx="1"/>
          </p:nvPr>
        </p:nvSpPr>
        <p:spPr>
          <a:xfrm>
            <a:off x="571499" y="780474"/>
            <a:ext cx="8827193" cy="4720562"/>
          </a:xfrm>
        </p:spPr>
        <p:txBody>
          <a:bodyPr>
            <a:normAutofit lnSpcReduction="10000"/>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157547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E32F3-337E-1943-7C65-2A4E6B44C133}"/>
              </a:ext>
            </a:extLst>
          </p:cNvPr>
          <p:cNvSpPr>
            <a:spLocks noGrp="1"/>
          </p:cNvSpPr>
          <p:nvPr>
            <p:ph type="title"/>
          </p:nvPr>
        </p:nvSpPr>
        <p:spPr>
          <a:xfrm>
            <a:off x="126616"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7CB40EE1-FA84-20E3-C584-D9B55C9E772D}"/>
              </a:ext>
            </a:extLst>
          </p:cNvPr>
          <p:cNvSpPr>
            <a:spLocks noGrp="1"/>
          </p:cNvSpPr>
          <p:nvPr>
            <p:ph idx="1"/>
          </p:nvPr>
        </p:nvSpPr>
        <p:spPr>
          <a:xfrm>
            <a:off x="723977" y="851333"/>
            <a:ext cx="8851129" cy="4759757"/>
          </a:xfrm>
        </p:spPr>
        <p:txBody>
          <a:bodyPr>
            <a:normAutofit fontScale="92500" lnSpcReduction="10000"/>
          </a:bodyPr>
          <a:lstStyle/>
          <a:p>
            <a:pPr algn="just">
              <a:lnSpc>
                <a:spcPct val="170000"/>
              </a:lnSpc>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756982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E5EA5-6B27-3E4F-6D25-98C54E402527}"/>
              </a:ext>
            </a:extLst>
          </p:cNvPr>
          <p:cNvSpPr>
            <a:spLocks noGrp="1"/>
          </p:cNvSpPr>
          <p:nvPr>
            <p:ph type="title"/>
          </p:nvPr>
        </p:nvSpPr>
        <p:spPr>
          <a:xfrm>
            <a:off x="105834"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3B441E6B-AE09-CB02-A910-26151D7ABE9E}"/>
              </a:ext>
            </a:extLst>
          </p:cNvPr>
          <p:cNvSpPr>
            <a:spLocks noGrp="1"/>
          </p:cNvSpPr>
          <p:nvPr>
            <p:ph idx="1"/>
          </p:nvPr>
        </p:nvSpPr>
        <p:spPr>
          <a:xfrm>
            <a:off x="677334" y="938255"/>
            <a:ext cx="8809566" cy="5233945"/>
          </a:xfrm>
        </p:spPr>
        <p:txBody>
          <a:bodyPr>
            <a:normAutofit fontScale="92500"/>
          </a:bodyPr>
          <a:lstStyle/>
          <a:p>
            <a:pPr algn="just">
              <a:lnSpc>
                <a:spcPct val="170000"/>
              </a:lnSpc>
            </a:pPr>
            <a:r>
              <a:rPr lang="en-US" sz="19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pPr>
            <a:r>
              <a:rPr lang="en-US" sz="19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pPr>
            <a:r>
              <a:rPr lang="en-US" sz="1900" dirty="0">
                <a:cs typeface="Times New Roman" panose="02020603050405020304" pitchFamily="18" charset="0"/>
              </a:rPr>
              <a:t>It provides a flexible environment for the developers which allows them to work on projects from anywhere using any device with internet access.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657638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4DA9A-E499-320D-3EE2-C6ED9B2313E1}"/>
              </a:ext>
            </a:extLst>
          </p:cNvPr>
          <p:cNvSpPr>
            <a:spLocks noGrp="1"/>
          </p:cNvSpPr>
          <p:nvPr>
            <p:ph type="title"/>
          </p:nvPr>
        </p:nvSpPr>
        <p:spPr>
          <a:xfrm>
            <a:off x="22707" y="0"/>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E1463DC5-CD2C-0950-539C-C143EC5EB5E6}"/>
              </a:ext>
            </a:extLst>
          </p:cNvPr>
          <p:cNvSpPr>
            <a:spLocks noGrp="1"/>
          </p:cNvSpPr>
          <p:nvPr>
            <p:ph idx="1"/>
          </p:nvPr>
        </p:nvSpPr>
        <p:spPr>
          <a:xfrm>
            <a:off x="843588" y="570780"/>
            <a:ext cx="8596668" cy="3880773"/>
          </a:xfrm>
        </p:spPr>
        <p:txBody>
          <a:bodyPr/>
          <a:lstStyle/>
          <a:p>
            <a:pPr algn="just">
              <a:lnSpc>
                <a:spcPct val="150000"/>
              </a:lnSpc>
              <a:buFont typeface="Arial" panose="020B0604020202020204" pitchFamily="34" charset="0"/>
              <a:buChar char="•"/>
            </a:pPr>
            <a:endParaRPr lang="en-US" sz="18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5711304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989C2-0E92-D090-7176-B1B0B2204004}"/>
              </a:ext>
            </a:extLst>
          </p:cNvPr>
          <p:cNvSpPr>
            <a:spLocks noGrp="1"/>
          </p:cNvSpPr>
          <p:nvPr>
            <p:ph type="title"/>
          </p:nvPr>
        </p:nvSpPr>
        <p:spPr>
          <a:xfrm>
            <a:off x="85052" y="177020"/>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916CB0DC-000C-9FB2-7E2D-F4DA00A92CBB}"/>
              </a:ext>
            </a:extLst>
          </p:cNvPr>
          <p:cNvSpPr>
            <a:spLocks noGrp="1"/>
          </p:cNvSpPr>
          <p:nvPr>
            <p:ph idx="1"/>
          </p:nvPr>
        </p:nvSpPr>
        <p:spPr>
          <a:xfrm>
            <a:off x="646162" y="996807"/>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331300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B7B9D-97C3-53A5-9F83-FE95BE5AFB46}"/>
              </a:ext>
            </a:extLst>
          </p:cNvPr>
          <p:cNvSpPr>
            <a:spLocks noGrp="1"/>
          </p:cNvSpPr>
          <p:nvPr>
            <p:ph type="title"/>
          </p:nvPr>
        </p:nvSpPr>
        <p:spPr>
          <a:xfrm>
            <a:off x="126616" y="0"/>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455BE188-D4DD-E75A-8801-8BA83D41088E}"/>
              </a:ext>
            </a:extLst>
          </p:cNvPr>
          <p:cNvSpPr>
            <a:spLocks noGrp="1"/>
          </p:cNvSpPr>
          <p:nvPr>
            <p:ph idx="1"/>
          </p:nvPr>
        </p:nvSpPr>
        <p:spPr>
          <a:xfrm>
            <a:off x="207818" y="613065"/>
            <a:ext cx="9590809" cy="6244935"/>
          </a:xfrm>
        </p:spPr>
        <p:txBody>
          <a:bodyPr>
            <a:noAutofit/>
          </a:bodyPr>
          <a:lstStyle/>
          <a:p>
            <a:pPr algn="just">
              <a:lnSpc>
                <a:spcPct val="150000"/>
              </a:lnSpc>
            </a:pPr>
            <a:r>
              <a:rPr lang="en-US" dirty="0"/>
              <a:t>The main objective behind this project is to make the agriculture field profitable, creating a suitable application for farmers to not only sell their products through our trading platform but also get useful information and solutions to their problems </a:t>
            </a:r>
          </a:p>
          <a:p>
            <a:pPr algn="just">
              <a:lnSpc>
                <a:spcPct val="150000"/>
              </a:lnSpc>
            </a:pPr>
            <a:r>
              <a:rPr lang="en-US" dirty="0"/>
              <a:t>To allow farmers in freedom to set the price ,To eliminate the involvement of intermediate persons in the market.  To make agriculture a profitable zone. main features: Trading of crops. </a:t>
            </a:r>
          </a:p>
          <a:p>
            <a:pPr algn="just">
              <a:lnSpc>
                <a:spcPct val="150000"/>
              </a:lnSpc>
            </a:pPr>
            <a:r>
              <a:rPr lang="en-US" dirty="0"/>
              <a:t> crop prediction.  weather updates. Crop prices (APMC) Our goal is to create an Android-based mobile application to implement online trades to buy and sell crops without the interference of middlemen.</a:t>
            </a:r>
          </a:p>
          <a:p>
            <a:pPr algn="just">
              <a:lnSpc>
                <a:spcPct val="150000"/>
              </a:lnSpc>
            </a:pPr>
            <a:r>
              <a:rPr lang="en-US" dirty="0"/>
              <a:t> Also helps farmers to predict suitable crops for their farm, with weather information and the latest agricultural district-wise crop prices. Our application provides a solution for buyers and sellers from different geographical locations to come together on a single platform and to host and participate in auctions at ease. </a:t>
            </a:r>
            <a:endParaRPr lang="en-IN" dirty="0"/>
          </a:p>
        </p:txBody>
      </p:sp>
    </p:spTree>
    <p:extLst>
      <p:ext uri="{BB962C8B-B14F-4D97-AF65-F5344CB8AC3E}">
        <p14:creationId xmlns:p14="http://schemas.microsoft.com/office/powerpoint/2010/main" val="408010344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30</TotalTime>
  <Words>2359</Words>
  <Application>Microsoft Office PowerPoint</Application>
  <PresentationFormat>Widescreen</PresentationFormat>
  <Paragraphs>111</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Times New Roman</vt:lpstr>
      <vt:lpstr>Trebuchet MS</vt:lpstr>
      <vt:lpstr>Wingdings 3</vt:lpstr>
      <vt:lpstr>Facet</vt:lpstr>
      <vt:lpstr>Agro web App: Manage Famers Govt Aided Scheme And Crop Information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Farmer Registration and Profile Management </vt:lpstr>
      <vt:lpstr>Government Scheme Management</vt:lpstr>
      <vt:lpstr>Crop and Farm Management </vt:lpstr>
      <vt:lpstr>Weather and Climate Information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2025-01-02T11:58:11Z</dcterms:created>
  <dcterms:modified xsi:type="dcterms:W3CDTF">2025-01-02T12:28:21Z</dcterms:modified>
</cp:coreProperties>
</file>