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8"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4806758-A45E-4708-A95D-DD4DF16B136C}" type="datetimeFigureOut">
              <a:rPr lang="en-IN" smtClean="0"/>
              <a:t>30-12-2024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110743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806758-A45E-4708-A95D-DD4DF16B136C}" type="datetimeFigureOut">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4289294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4806758-A45E-4708-A95D-DD4DF16B136C}" type="datetimeFigureOut">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3439816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2998928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806758-A45E-4708-A95D-DD4DF16B136C}" type="datetimeFigureOut">
              <a:rPr lang="en-IN" smtClean="0"/>
              <a:t>30-12-2024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958418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4806758-A45E-4708-A95D-DD4DF16B136C}" type="datetimeFigureOut">
              <a:rPr lang="en-IN" smtClean="0"/>
              <a:t>30-12-2024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2861727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806758-A45E-4708-A95D-DD4DF16B136C}" type="datetimeFigureOut">
              <a:rPr lang="en-IN" smtClean="0"/>
              <a:t>30-12-2024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1676340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3837576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3098941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1488544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773572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562069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806758-A45E-4708-A95D-DD4DF16B136C}" type="datetimeFigureOut">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5597117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4806758-A45E-4708-A95D-DD4DF16B136C}" type="datetimeFigureOut">
              <a:rPr lang="en-IN" smtClean="0"/>
              <a:t>30-12-2024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21546106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4806758-A45E-4708-A95D-DD4DF16B136C}" type="datetimeFigureOut">
              <a:rPr lang="en-IN" smtClean="0"/>
              <a:t>30-12-2024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3499911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806758-A45E-4708-A95D-DD4DF16B136C}" type="datetimeFigureOut">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3277750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806758-A45E-4708-A95D-DD4DF16B136C}" type="datetimeFigureOut">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7415D8-5041-4475-A435-96042805A840}" type="slidenum">
              <a:rPr lang="en-IN" smtClean="0"/>
              <a:t>‹#›</a:t>
            </a:fld>
            <a:endParaRPr lang="en-IN"/>
          </a:p>
        </p:txBody>
      </p:sp>
    </p:spTree>
    <p:extLst>
      <p:ext uri="{BB962C8B-B14F-4D97-AF65-F5344CB8AC3E}">
        <p14:creationId xmlns:p14="http://schemas.microsoft.com/office/powerpoint/2010/main" val="2912739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94806758-A45E-4708-A95D-DD4DF16B136C}" type="datetimeFigureOut">
              <a:rPr lang="en-IN" smtClean="0"/>
              <a:t>30-12-2024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47415D8-5041-4475-A435-96042805A840}" type="slidenum">
              <a:rPr lang="en-IN" smtClean="0"/>
              <a:t>‹#›</a:t>
            </a:fld>
            <a:endParaRPr lang="en-IN"/>
          </a:p>
        </p:txBody>
      </p:sp>
    </p:spTree>
    <p:extLst>
      <p:ext uri="{BB962C8B-B14F-4D97-AF65-F5344CB8AC3E}">
        <p14:creationId xmlns:p14="http://schemas.microsoft.com/office/powerpoint/2010/main" val="324649328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57D2AEB-B45F-82DB-3E84-F3E596016418}"/>
              </a:ext>
            </a:extLst>
          </p:cNvPr>
          <p:cNvSpPr>
            <a:spLocks noGrp="1"/>
          </p:cNvSpPr>
          <p:nvPr>
            <p:ph type="title"/>
          </p:nvPr>
        </p:nvSpPr>
        <p:spPr>
          <a:xfrm>
            <a:off x="1350327" y="2704784"/>
            <a:ext cx="10571998" cy="970450"/>
          </a:xfrm>
        </p:spPr>
        <p:txBody>
          <a:bodyPr/>
          <a:lstStyle/>
          <a:p>
            <a:r>
              <a:rPr lang="en-US" sz="2800" dirty="0"/>
              <a:t>Agriculture Equipment Rental Management System</a:t>
            </a:r>
            <a:endParaRPr lang="en-IN" sz="2800" dirty="0"/>
          </a:p>
        </p:txBody>
      </p:sp>
    </p:spTree>
    <p:extLst>
      <p:ext uri="{BB962C8B-B14F-4D97-AF65-F5344CB8AC3E}">
        <p14:creationId xmlns:p14="http://schemas.microsoft.com/office/powerpoint/2010/main" val="209621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38DEA-EAD5-4F03-A874-5042259A88D1}"/>
              </a:ext>
            </a:extLst>
          </p:cNvPr>
          <p:cNvSpPr>
            <a:spLocks noGrp="1"/>
          </p:cNvSpPr>
          <p:nvPr>
            <p:ph type="title"/>
          </p:nvPr>
        </p:nvSpPr>
        <p:spPr>
          <a:xfrm>
            <a:off x="0" y="-93140"/>
            <a:ext cx="10571998" cy="970450"/>
          </a:xfrm>
        </p:spPr>
        <p:txBody>
          <a:bodyPr/>
          <a:lstStyle/>
          <a:p>
            <a:r>
              <a:rPr lang="en-US" sz="4000" b="1" dirty="0"/>
              <a:t>Abstract</a:t>
            </a:r>
            <a:endParaRPr lang="en-IN" dirty="0"/>
          </a:p>
        </p:txBody>
      </p:sp>
      <p:sp>
        <p:nvSpPr>
          <p:cNvPr id="3" name="Content Placeholder 2">
            <a:extLst>
              <a:ext uri="{FF2B5EF4-FFF2-40B4-BE49-F238E27FC236}">
                <a16:creationId xmlns:a16="http://schemas.microsoft.com/office/drawing/2014/main" id="{1B5F7824-7AF1-D140-739B-BF7A10C3C31A}"/>
              </a:ext>
            </a:extLst>
          </p:cNvPr>
          <p:cNvSpPr>
            <a:spLocks noGrp="1"/>
          </p:cNvSpPr>
          <p:nvPr>
            <p:ph idx="1"/>
          </p:nvPr>
        </p:nvSpPr>
        <p:spPr>
          <a:xfrm>
            <a:off x="723900" y="877310"/>
            <a:ext cx="10744199" cy="5876781"/>
          </a:xfrm>
        </p:spPr>
        <p:txBody>
          <a:bodyPr>
            <a:noAutofit/>
          </a:bodyPr>
          <a:lstStyle/>
          <a:p>
            <a:pPr algn="just">
              <a:lnSpc>
                <a:spcPct val="170000"/>
              </a:lnSpc>
            </a:pPr>
            <a:r>
              <a:rPr lang="en-US" sz="1800" dirty="0"/>
              <a:t>Agriculture forms the backbone of Indian economy and there is always a need of supporting and improving it . As a part of which some of Indian NGO's are with an initiative of supporting the farmers by facilitating them with the modern agricultural equipment's on rental basis .Modern agricultural equipment's make farmers work more efficient and easy. </a:t>
            </a:r>
          </a:p>
          <a:p>
            <a:pPr algn="just">
              <a:lnSpc>
                <a:spcPct val="170000"/>
              </a:lnSpc>
            </a:pPr>
            <a:r>
              <a:rPr lang="en-US" sz="1800" dirty="0"/>
              <a:t>As a part of which there are some organizations that are set up to help those farmers who are in need of such equipment's ,where the organization owns the equipment's and rent those on request of farmers at liable amounts. </a:t>
            </a:r>
          </a:p>
          <a:p>
            <a:pPr algn="just">
              <a:lnSpc>
                <a:spcPct val="170000"/>
              </a:lnSpc>
            </a:pPr>
            <a:r>
              <a:rPr lang="en-US" sz="1800" dirty="0"/>
              <a:t>At present, farmers need to travel to a place to borrow all the essential needs, which is a tiresome and not a cost effective work. So a smart digital farming is listed as the highest ranking technology opportunity in the latest Global Opportunity report in terms of its expected positive impact on society. </a:t>
            </a:r>
          </a:p>
        </p:txBody>
      </p:sp>
    </p:spTree>
    <p:extLst>
      <p:ext uri="{BB962C8B-B14F-4D97-AF65-F5344CB8AC3E}">
        <p14:creationId xmlns:p14="http://schemas.microsoft.com/office/powerpoint/2010/main" val="1921267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CE3191-F533-7918-0819-672B01E947A1}"/>
              </a:ext>
            </a:extLst>
          </p:cNvPr>
          <p:cNvSpPr>
            <a:spLocks noGrp="1"/>
          </p:cNvSpPr>
          <p:nvPr>
            <p:ph idx="4294967295"/>
          </p:nvPr>
        </p:nvSpPr>
        <p:spPr>
          <a:xfrm>
            <a:off x="608156" y="443635"/>
            <a:ext cx="10233025" cy="4351338"/>
          </a:xfrm>
        </p:spPr>
        <p:txBody>
          <a:bodyPr/>
          <a:lstStyle/>
          <a:p>
            <a:pPr algn="just">
              <a:lnSpc>
                <a:spcPct val="150000"/>
              </a:lnSpc>
            </a:pPr>
            <a:r>
              <a:rPr lang="en-US" sz="1800" dirty="0"/>
              <a:t>This paper is on digitizing the process of renting the agricultural </a:t>
            </a:r>
            <a:r>
              <a:rPr lang="en-US" sz="1800" dirty="0" err="1"/>
              <a:t>equipements</a:t>
            </a:r>
            <a:r>
              <a:rPr lang="en-US" sz="1800" dirty="0"/>
              <a:t> by the farmers .We aim at developing an application that farmers can use to get their </a:t>
            </a:r>
            <a:r>
              <a:rPr lang="en-US" sz="1800" dirty="0" err="1"/>
              <a:t>equipments</a:t>
            </a:r>
            <a:r>
              <a:rPr lang="en-US" sz="1800" dirty="0"/>
              <a:t> on rent and also check the availability and renting .</a:t>
            </a:r>
          </a:p>
          <a:p>
            <a:pPr algn="just">
              <a:lnSpc>
                <a:spcPct val="150000"/>
              </a:lnSpc>
            </a:pPr>
            <a:r>
              <a:rPr lang="en-US" sz="1800" dirty="0"/>
              <a:t>We also allow them to book the </a:t>
            </a:r>
            <a:r>
              <a:rPr lang="en-US" sz="1800" dirty="0" err="1"/>
              <a:t>equipments</a:t>
            </a:r>
            <a:r>
              <a:rPr lang="en-US" sz="1800" dirty="0"/>
              <a:t> in advance .It also helps us to get the track of </a:t>
            </a:r>
            <a:r>
              <a:rPr lang="en-US" sz="1800" dirty="0" err="1"/>
              <a:t>equipments</a:t>
            </a:r>
            <a:r>
              <a:rPr lang="en-US" sz="1800" dirty="0"/>
              <a:t> that are on rent .We also aim at developing analytic for the state heads to make better availability of </a:t>
            </a:r>
            <a:r>
              <a:rPr lang="en-US" sz="1800" dirty="0" err="1"/>
              <a:t>equipments</a:t>
            </a:r>
            <a:r>
              <a:rPr lang="en-US" sz="1800" dirty="0"/>
              <a:t> and to keep track of the </a:t>
            </a:r>
            <a:r>
              <a:rPr lang="en-US" sz="1800" dirty="0" err="1"/>
              <a:t>equipments</a:t>
            </a:r>
            <a:r>
              <a:rPr lang="en-US" sz="1800" dirty="0"/>
              <a:t> as well, which could help in providing better support for farmers.</a:t>
            </a:r>
            <a:endParaRPr lang="en-IN" sz="1800" dirty="0"/>
          </a:p>
          <a:p>
            <a:endParaRPr lang="en-IN" dirty="0"/>
          </a:p>
        </p:txBody>
      </p:sp>
    </p:spTree>
    <p:extLst>
      <p:ext uri="{BB962C8B-B14F-4D97-AF65-F5344CB8AC3E}">
        <p14:creationId xmlns:p14="http://schemas.microsoft.com/office/powerpoint/2010/main" val="1175906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5B7A1-CC12-5F90-2FC4-2D9680B0E364}"/>
              </a:ext>
            </a:extLst>
          </p:cNvPr>
          <p:cNvSpPr>
            <a:spLocks noGrp="1"/>
          </p:cNvSpPr>
          <p:nvPr>
            <p:ph type="title"/>
          </p:nvPr>
        </p:nvSpPr>
        <p:spPr>
          <a:xfrm>
            <a:off x="0" y="-272474"/>
            <a:ext cx="10515600" cy="1325563"/>
          </a:xfrm>
        </p:spPr>
        <p:txBody>
          <a:bodyPr>
            <a:normAutofit/>
          </a:bodyPr>
          <a:lstStyle/>
          <a:p>
            <a:r>
              <a:rPr lang="en-US" sz="4000" b="1" dirty="0"/>
              <a:t>Objective</a:t>
            </a:r>
            <a:endParaRPr lang="en-IN" sz="4000" dirty="0"/>
          </a:p>
        </p:txBody>
      </p:sp>
      <p:sp>
        <p:nvSpPr>
          <p:cNvPr id="3" name="Content Placeholder 2">
            <a:extLst>
              <a:ext uri="{FF2B5EF4-FFF2-40B4-BE49-F238E27FC236}">
                <a16:creationId xmlns:a16="http://schemas.microsoft.com/office/drawing/2014/main" id="{562FF8F8-58D4-D467-FDE8-20EBC71A231A}"/>
              </a:ext>
            </a:extLst>
          </p:cNvPr>
          <p:cNvSpPr>
            <a:spLocks noGrp="1"/>
          </p:cNvSpPr>
          <p:nvPr>
            <p:ph idx="1"/>
          </p:nvPr>
        </p:nvSpPr>
        <p:spPr>
          <a:xfrm>
            <a:off x="953746" y="1053089"/>
            <a:ext cx="9977490" cy="4751821"/>
          </a:xfrm>
        </p:spPr>
        <p:txBody>
          <a:bodyPr>
            <a:normAutofit/>
          </a:bodyPr>
          <a:lstStyle/>
          <a:p>
            <a:pPr algn="just">
              <a:lnSpc>
                <a:spcPct val="150000"/>
              </a:lnSpc>
            </a:pPr>
            <a:r>
              <a:rPr lang="en-US" sz="1800" dirty="0"/>
              <a:t>The objectives this paper is: </a:t>
            </a:r>
          </a:p>
          <a:p>
            <a:pPr algn="just">
              <a:lnSpc>
                <a:spcPct val="150000"/>
              </a:lnSpc>
            </a:pPr>
            <a:r>
              <a:rPr lang="en-US" sz="1800" dirty="0"/>
              <a:t>We aim at developing an application that farmers can use to get their equipment's on rent and also check the availability It reduces the cost of visiting the nodal </a:t>
            </a:r>
            <a:r>
              <a:rPr lang="en-US" sz="1800" dirty="0" err="1"/>
              <a:t>centres</a:t>
            </a:r>
            <a:r>
              <a:rPr lang="en-US" sz="1800" dirty="0"/>
              <a:t> to check the availability and renting. </a:t>
            </a:r>
          </a:p>
          <a:p>
            <a:pPr algn="just">
              <a:lnSpc>
                <a:spcPct val="150000"/>
              </a:lnSpc>
            </a:pPr>
            <a:r>
              <a:rPr lang="en-US" sz="1800" dirty="0"/>
              <a:t> We also allow them to book the equipment's in advance. </a:t>
            </a:r>
          </a:p>
          <a:p>
            <a:pPr algn="just">
              <a:lnSpc>
                <a:spcPct val="150000"/>
              </a:lnSpc>
            </a:pPr>
            <a:r>
              <a:rPr lang="en-US" sz="1800" dirty="0"/>
              <a:t>It also helps us to get the track of equipment's that are on rent</a:t>
            </a:r>
          </a:p>
          <a:p>
            <a:pPr algn="just">
              <a:lnSpc>
                <a:spcPct val="150000"/>
              </a:lnSpc>
            </a:pPr>
            <a:r>
              <a:rPr lang="en-US" sz="1800" dirty="0"/>
              <a:t> We also aim at developing analytic for the state heads to make better availability of equipment's an to keep track of the equipment's as well which could help in providing better support for farmers.</a:t>
            </a:r>
            <a:endParaRPr lang="en-IN" sz="1800" dirty="0"/>
          </a:p>
        </p:txBody>
      </p:sp>
    </p:spTree>
    <p:extLst>
      <p:ext uri="{BB962C8B-B14F-4D97-AF65-F5344CB8AC3E}">
        <p14:creationId xmlns:p14="http://schemas.microsoft.com/office/powerpoint/2010/main" val="3279448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EFDCC-F8F9-4C9B-5ECB-2E6E5A04CE37}"/>
              </a:ext>
            </a:extLst>
          </p:cNvPr>
          <p:cNvSpPr>
            <a:spLocks noGrp="1"/>
          </p:cNvSpPr>
          <p:nvPr>
            <p:ph type="title"/>
          </p:nvPr>
        </p:nvSpPr>
        <p:spPr>
          <a:xfrm>
            <a:off x="79663" y="-81684"/>
            <a:ext cx="10515600" cy="1325563"/>
          </a:xfrm>
        </p:spPr>
        <p:txBody>
          <a:bodyPr>
            <a:normAutofit/>
          </a:bodyPr>
          <a:lstStyle/>
          <a:p>
            <a:r>
              <a:rPr lang="en-US" sz="4000" b="1" dirty="0"/>
              <a:t>Existing System</a:t>
            </a:r>
            <a:endParaRPr lang="en-IN" sz="4000" dirty="0"/>
          </a:p>
        </p:txBody>
      </p:sp>
      <p:sp>
        <p:nvSpPr>
          <p:cNvPr id="3" name="Content Placeholder 2">
            <a:extLst>
              <a:ext uri="{FF2B5EF4-FFF2-40B4-BE49-F238E27FC236}">
                <a16:creationId xmlns:a16="http://schemas.microsoft.com/office/drawing/2014/main" id="{06D61ABA-15BE-13B0-6B96-9DE89C818F45}"/>
              </a:ext>
            </a:extLst>
          </p:cNvPr>
          <p:cNvSpPr>
            <a:spLocks noGrp="1"/>
          </p:cNvSpPr>
          <p:nvPr>
            <p:ph idx="1"/>
          </p:nvPr>
        </p:nvSpPr>
        <p:spPr>
          <a:xfrm>
            <a:off x="675409" y="1036061"/>
            <a:ext cx="11055927" cy="5292003"/>
          </a:xfrm>
        </p:spPr>
        <p:txBody>
          <a:bodyPr>
            <a:normAutofit/>
          </a:bodyPr>
          <a:lstStyle/>
          <a:p>
            <a:pPr algn="just">
              <a:lnSpc>
                <a:spcPct val="150000"/>
              </a:lnSpc>
            </a:pPr>
            <a:r>
              <a:rPr lang="en-US" sz="1800" dirty="0"/>
              <a:t>These systems often include user-friendly interfaces for both farmers and rental businesses, enabling efficient management of equipment availability, reservations, billing, and payments.</a:t>
            </a:r>
          </a:p>
          <a:p>
            <a:pPr algn="just">
              <a:lnSpc>
                <a:spcPct val="150000"/>
              </a:lnSpc>
            </a:pPr>
            <a:r>
              <a:rPr lang="en-US" sz="1800" dirty="0"/>
              <a:t> Key features include equipment categorization, maintenance tracking, rental scheduling, and delivery logistics, often supported by automated reminders and real-time updates. </a:t>
            </a:r>
          </a:p>
          <a:p>
            <a:pPr algn="just">
              <a:lnSpc>
                <a:spcPct val="150000"/>
              </a:lnSpc>
            </a:pPr>
            <a:r>
              <a:rPr lang="en-US" sz="1800" dirty="0"/>
              <a:t>Additionally, many systems offer mobile apps and web portals, making it easy for farmers to book machinery on the go, while rental businesses can track usage, handle maintenance, and generate financial reports. </a:t>
            </a:r>
          </a:p>
          <a:p>
            <a:pPr algn="just">
              <a:lnSpc>
                <a:spcPct val="150000"/>
              </a:lnSpc>
            </a:pPr>
            <a:r>
              <a:rPr lang="en-US" sz="1800" dirty="0"/>
              <a:t>This streamlined approach enhances productivity, reduces downtime, and ensures equipment is well-maintained and accessible. Some existing systems even integrate with insurance services to provide coverage for rented equipment, reducing risk for both parties.</a:t>
            </a:r>
          </a:p>
          <a:p>
            <a:pPr algn="just">
              <a:lnSpc>
                <a:spcPct val="150000"/>
              </a:lnSpc>
            </a:pPr>
            <a:r>
              <a:rPr lang="en-US" sz="1800" dirty="0"/>
              <a:t> Overall, these systems have become integral to modernizing agricultural operations, making high-tech equipment accessible to small and large-scale farmers alike.</a:t>
            </a:r>
            <a:endParaRPr lang="en-IN" sz="1800" dirty="0"/>
          </a:p>
        </p:txBody>
      </p:sp>
    </p:spTree>
    <p:extLst>
      <p:ext uri="{BB962C8B-B14F-4D97-AF65-F5344CB8AC3E}">
        <p14:creationId xmlns:p14="http://schemas.microsoft.com/office/powerpoint/2010/main" val="254184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D4B77-DA9D-ED1D-1075-7A3657F2423E}"/>
              </a:ext>
            </a:extLst>
          </p:cNvPr>
          <p:cNvSpPr>
            <a:spLocks noGrp="1"/>
          </p:cNvSpPr>
          <p:nvPr>
            <p:ph type="title"/>
          </p:nvPr>
        </p:nvSpPr>
        <p:spPr>
          <a:xfrm>
            <a:off x="51954" y="-144030"/>
            <a:ext cx="11260282" cy="1325563"/>
          </a:xfrm>
        </p:spPr>
        <p:txBody>
          <a:bodyPr>
            <a:normAutofit/>
          </a:bodyPr>
          <a:lstStyle/>
          <a:p>
            <a:r>
              <a:rPr lang="en-US" sz="4000" b="1" dirty="0"/>
              <a:t>Disadvantage</a:t>
            </a:r>
            <a:endParaRPr lang="en-IN" sz="4000" dirty="0"/>
          </a:p>
        </p:txBody>
      </p:sp>
      <p:sp>
        <p:nvSpPr>
          <p:cNvPr id="3" name="Content Placeholder 2">
            <a:extLst>
              <a:ext uri="{FF2B5EF4-FFF2-40B4-BE49-F238E27FC236}">
                <a16:creationId xmlns:a16="http://schemas.microsoft.com/office/drawing/2014/main" id="{03A83823-A658-3D26-0631-6E34B25693CE}"/>
              </a:ext>
            </a:extLst>
          </p:cNvPr>
          <p:cNvSpPr>
            <a:spLocks noGrp="1"/>
          </p:cNvSpPr>
          <p:nvPr>
            <p:ph idx="1"/>
          </p:nvPr>
        </p:nvSpPr>
        <p:spPr>
          <a:xfrm>
            <a:off x="689263" y="914398"/>
            <a:ext cx="10813473" cy="5611091"/>
          </a:xfrm>
        </p:spPr>
        <p:txBody>
          <a:bodyPr>
            <a:normAutofit/>
          </a:bodyPr>
          <a:lstStyle/>
          <a:p>
            <a:pPr algn="just">
              <a:lnSpc>
                <a:spcPct val="150000"/>
              </a:lnSpc>
            </a:pPr>
            <a:r>
              <a:rPr lang="en-US" sz="1800" b="1" dirty="0"/>
              <a:t>High Initial Investment</a:t>
            </a:r>
            <a:r>
              <a:rPr lang="en-US" sz="1800" dirty="0"/>
              <a:t>: Setting up an equipment rental system requires a significant initial investment in software, hardware, and equipment. This can be a financial burden, especially for smaller businesses or startups.</a:t>
            </a:r>
          </a:p>
          <a:p>
            <a:pPr algn="just">
              <a:lnSpc>
                <a:spcPct val="150000"/>
              </a:lnSpc>
            </a:pPr>
            <a:r>
              <a:rPr lang="en-US" sz="1800" b="1" dirty="0"/>
              <a:t>Maintenance Costs</a:t>
            </a:r>
            <a:r>
              <a:rPr lang="en-US" sz="1800" dirty="0"/>
              <a:t>: Equipment requires regular maintenance and repairs. These costs can add up, especially if the equipment is frequently rented out and undergoes heavy use. Managing and keeping track of maintenance schedules adds complexity to the system.</a:t>
            </a:r>
          </a:p>
          <a:p>
            <a:pPr algn="just">
              <a:lnSpc>
                <a:spcPct val="150000"/>
              </a:lnSpc>
            </a:pPr>
            <a:r>
              <a:rPr lang="en-US" sz="1800" b="1" dirty="0"/>
              <a:t>Risk of Damage or Misuse</a:t>
            </a:r>
            <a:r>
              <a:rPr lang="en-US" sz="1800" dirty="0"/>
              <a:t>: Rented equipment is often used by different farmers, leading to the risk of damage, misuse, or improper handling. This can result in high repair or replacement costs and possible disputes over liability.</a:t>
            </a:r>
          </a:p>
          <a:p>
            <a:pPr algn="just">
              <a:lnSpc>
                <a:spcPct val="150000"/>
              </a:lnSpc>
            </a:pPr>
            <a:r>
              <a:rPr lang="en-US" sz="1800" b="1" dirty="0"/>
              <a:t>Limited Availability</a:t>
            </a:r>
            <a:r>
              <a:rPr lang="en-US" sz="1800" dirty="0"/>
              <a:t>: In periods of high demand (e.g., during harvest season), the equipment might not be available when needed. Farmers may face delays in their work if they cannot access the equipment they need on time.</a:t>
            </a:r>
            <a:endParaRPr lang="en-IN" sz="1800" dirty="0"/>
          </a:p>
        </p:txBody>
      </p:sp>
    </p:spTree>
    <p:extLst>
      <p:ext uri="{BB962C8B-B14F-4D97-AF65-F5344CB8AC3E}">
        <p14:creationId xmlns:p14="http://schemas.microsoft.com/office/powerpoint/2010/main" val="2548215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EED4-F915-029E-FF76-3A493F2AB8EE}"/>
              </a:ext>
            </a:extLst>
          </p:cNvPr>
          <p:cNvSpPr>
            <a:spLocks noGrp="1"/>
          </p:cNvSpPr>
          <p:nvPr>
            <p:ph type="title"/>
          </p:nvPr>
        </p:nvSpPr>
        <p:spPr>
          <a:xfrm>
            <a:off x="0" y="-92075"/>
            <a:ext cx="10515600" cy="1325563"/>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F1707478-D9ED-453F-E4B8-1C75C6132A76}"/>
              </a:ext>
            </a:extLst>
          </p:cNvPr>
          <p:cNvSpPr>
            <a:spLocks noGrp="1"/>
          </p:cNvSpPr>
          <p:nvPr>
            <p:ph idx="1"/>
          </p:nvPr>
        </p:nvSpPr>
        <p:spPr>
          <a:xfrm>
            <a:off x="632113" y="935182"/>
            <a:ext cx="10683587" cy="5725391"/>
          </a:xfrm>
        </p:spPr>
        <p:txBody>
          <a:bodyPr>
            <a:normAutofit/>
          </a:bodyPr>
          <a:lstStyle/>
          <a:p>
            <a:pPr algn="just">
              <a:lnSpc>
                <a:spcPct val="150000"/>
              </a:lnSpc>
            </a:pPr>
            <a:r>
              <a:rPr lang="en-US" sz="1800" dirty="0"/>
              <a:t>Farmer login to the application using the username and Password He / She can view the list of machineries ordered in a particular area. They can perform the analytics and sanction the machineries based on the requirements The server at that point reacts by sending information over to the browser. </a:t>
            </a:r>
          </a:p>
          <a:p>
            <a:pPr algn="just">
              <a:lnSpc>
                <a:spcPct val="150000"/>
              </a:lnSpc>
            </a:pPr>
            <a:r>
              <a:rPr lang="en-US" sz="1800" dirty="0"/>
              <a:t>After that activity, the program executes those queries to the client. Presently, the client gets the chance to connect with the site. Obviously, these activities are executed inside a matter of seconds. </a:t>
            </a:r>
          </a:p>
          <a:p>
            <a:pPr algn="just">
              <a:lnSpc>
                <a:spcPct val="150000"/>
              </a:lnSpc>
            </a:pPr>
            <a:r>
              <a:rPr lang="en-US" sz="1800" dirty="0"/>
              <a:t>Application engineering is a lot of advancements and models for the improvement of completely organized portable projects dependent on industry and merchant explicit gauges. As you build up the design of your application, you likewise consider programs that deal with remote gadgets, for example, cell phones and tablets.</a:t>
            </a:r>
          </a:p>
          <a:p>
            <a:pPr algn="just">
              <a:lnSpc>
                <a:spcPct val="150000"/>
              </a:lnSpc>
            </a:pPr>
            <a:r>
              <a:rPr lang="en-US" sz="1800" dirty="0"/>
              <a:t> Mobile app architecture design usually consists of multiple layers, including: Presentation Layer - contains UI components as well as the components processing them. Business Layer - composed of workflows, business entities and components. Data layer - comprises data utilities, data access components and service agents.</a:t>
            </a:r>
            <a:endParaRPr lang="en-IN" sz="1800" dirty="0"/>
          </a:p>
        </p:txBody>
      </p:sp>
    </p:spTree>
    <p:extLst>
      <p:ext uri="{BB962C8B-B14F-4D97-AF65-F5344CB8AC3E}">
        <p14:creationId xmlns:p14="http://schemas.microsoft.com/office/powerpoint/2010/main" val="2179085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FD9DE-61C0-6D4E-D518-1525E30C87B7}"/>
              </a:ext>
            </a:extLst>
          </p:cNvPr>
          <p:cNvSpPr>
            <a:spLocks noGrp="1"/>
          </p:cNvSpPr>
          <p:nvPr>
            <p:ph type="title"/>
          </p:nvPr>
        </p:nvSpPr>
        <p:spPr>
          <a:xfrm>
            <a:off x="0" y="-133638"/>
            <a:ext cx="10515600" cy="1325563"/>
          </a:xfrm>
        </p:spPr>
        <p:txBody>
          <a:bodyPr>
            <a:normAutofit/>
          </a:bodyPr>
          <a:lstStyle/>
          <a:p>
            <a:r>
              <a:rPr lang="en-US" sz="4000" b="1" dirty="0"/>
              <a:t>Advantage</a:t>
            </a:r>
            <a:endParaRPr lang="en-IN" sz="4000" dirty="0"/>
          </a:p>
        </p:txBody>
      </p:sp>
      <p:sp>
        <p:nvSpPr>
          <p:cNvPr id="3" name="Content Placeholder 2">
            <a:extLst>
              <a:ext uri="{FF2B5EF4-FFF2-40B4-BE49-F238E27FC236}">
                <a16:creationId xmlns:a16="http://schemas.microsoft.com/office/drawing/2014/main" id="{8AF4A2ED-739F-017D-57FE-D68BE05EECCA}"/>
              </a:ext>
            </a:extLst>
          </p:cNvPr>
          <p:cNvSpPr>
            <a:spLocks noGrp="1"/>
          </p:cNvSpPr>
          <p:nvPr>
            <p:ph idx="1"/>
          </p:nvPr>
        </p:nvSpPr>
        <p:spPr>
          <a:xfrm>
            <a:off x="689263" y="1070263"/>
            <a:ext cx="10813473" cy="5501554"/>
          </a:xfrm>
        </p:spPr>
        <p:txBody>
          <a:bodyPr>
            <a:normAutofit/>
          </a:bodyPr>
          <a:lstStyle/>
          <a:p>
            <a:pPr algn="just">
              <a:lnSpc>
                <a:spcPct val="150000"/>
              </a:lnSpc>
            </a:pPr>
            <a:r>
              <a:rPr lang="en-US" sz="1800" b="1" dirty="0"/>
              <a:t>Reduced Capital Investment</a:t>
            </a:r>
            <a:r>
              <a:rPr lang="en-US" sz="1800" dirty="0"/>
              <a:t>: Farmers don’t need to invest in expensive agricultural equipment, which can be out of reach for small-scale farmers. Instead, they can rent equipment only when needed, allowing them to access high-quality machinery without the large upfront costs.</a:t>
            </a:r>
          </a:p>
          <a:p>
            <a:pPr algn="just">
              <a:lnSpc>
                <a:spcPct val="150000"/>
              </a:lnSpc>
            </a:pPr>
            <a:r>
              <a:rPr lang="en-US" sz="1800" dirty="0"/>
              <a:t>Farmers can access the latest, most efficient machinery and technology without needing to keep up with the rapidly advancing agricultural sector. This helps them boost productivity and optimize their farming practices with tools they might not otherwise afford.</a:t>
            </a:r>
          </a:p>
          <a:p>
            <a:pPr algn="just">
              <a:lnSpc>
                <a:spcPct val="150000"/>
              </a:lnSpc>
            </a:pPr>
            <a:r>
              <a:rPr lang="en-US" sz="1800" b="1" dirty="0"/>
              <a:t>Seasonal Demand</a:t>
            </a:r>
            <a:r>
              <a:rPr lang="en-US" sz="1800" dirty="0"/>
              <a:t>: Farmers can rent equipment according to the specific season or task (e.g., planting, harvesting), avoiding the need to buy equipment that would be idle during off-seasons.</a:t>
            </a:r>
          </a:p>
          <a:p>
            <a:pPr algn="just">
              <a:lnSpc>
                <a:spcPct val="150000"/>
              </a:lnSpc>
            </a:pPr>
            <a:r>
              <a:rPr lang="en-US" sz="1800" b="1" dirty="0"/>
              <a:t>Increased Productivity :</a:t>
            </a:r>
            <a:r>
              <a:rPr lang="en-US" sz="1800" dirty="0"/>
              <a:t>By renting high-quality, modern equipment, farmers can increase the efficiency of their operations, completing tasks faster and more accurately. This leads to increased productivity and potentially higher crop yields.</a:t>
            </a:r>
          </a:p>
          <a:p>
            <a:endParaRPr lang="en-IN" dirty="0"/>
          </a:p>
        </p:txBody>
      </p:sp>
    </p:spTree>
    <p:extLst>
      <p:ext uri="{BB962C8B-B14F-4D97-AF65-F5344CB8AC3E}">
        <p14:creationId xmlns:p14="http://schemas.microsoft.com/office/powerpoint/2010/main" val="3088027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C6AA9-5D7C-4935-715A-6AEC678A8886}"/>
              </a:ext>
            </a:extLst>
          </p:cNvPr>
          <p:cNvSpPr>
            <a:spLocks noGrp="1"/>
          </p:cNvSpPr>
          <p:nvPr>
            <p:ph type="title"/>
          </p:nvPr>
        </p:nvSpPr>
        <p:spPr>
          <a:xfrm>
            <a:off x="0" y="-112857"/>
            <a:ext cx="10515600" cy="1325563"/>
          </a:xfrm>
        </p:spPr>
        <p:txBody>
          <a:bodyPr>
            <a:normAutofit/>
          </a:bodyPr>
          <a:lstStyle/>
          <a:p>
            <a:r>
              <a:rPr lang="en-US" sz="4000" b="1" dirty="0"/>
              <a:t>Introduction</a:t>
            </a:r>
            <a:endParaRPr lang="en-IN" sz="4000" dirty="0"/>
          </a:p>
        </p:txBody>
      </p:sp>
      <p:sp>
        <p:nvSpPr>
          <p:cNvPr id="3" name="Content Placeholder 2">
            <a:extLst>
              <a:ext uri="{FF2B5EF4-FFF2-40B4-BE49-F238E27FC236}">
                <a16:creationId xmlns:a16="http://schemas.microsoft.com/office/drawing/2014/main" id="{2A247F28-AD61-AAB6-3C76-C67645E9ACC2}"/>
              </a:ext>
            </a:extLst>
          </p:cNvPr>
          <p:cNvSpPr>
            <a:spLocks noGrp="1"/>
          </p:cNvSpPr>
          <p:nvPr>
            <p:ph idx="1"/>
          </p:nvPr>
        </p:nvSpPr>
        <p:spPr>
          <a:xfrm>
            <a:off x="651164" y="1007918"/>
            <a:ext cx="10515600" cy="6473535"/>
          </a:xfrm>
        </p:spPr>
        <p:txBody>
          <a:bodyPr>
            <a:normAutofit/>
          </a:bodyPr>
          <a:lstStyle/>
          <a:p>
            <a:pPr algn="just">
              <a:lnSpc>
                <a:spcPct val="150000"/>
              </a:lnSpc>
            </a:pPr>
            <a:r>
              <a:rPr lang="en-US" sz="1800" dirty="0"/>
              <a:t>Modern agricultural equipment's make farmers work more efficient and easy .As a part of which there are some organizations that are set up to help those farmers who are in need of such equipment's, where the organization owns the equipment's and rent those on request of farmers at liable amounts .</a:t>
            </a:r>
          </a:p>
          <a:p>
            <a:pPr algn="just">
              <a:lnSpc>
                <a:spcPct val="150000"/>
              </a:lnSpc>
            </a:pPr>
            <a:r>
              <a:rPr lang="en-US" sz="1800" dirty="0"/>
              <a:t>At present, farmers need to travel to a place to borrow all the essential needs, which is a tiresome and not a cost effective work. </a:t>
            </a:r>
          </a:p>
          <a:p>
            <a:pPr algn="just">
              <a:lnSpc>
                <a:spcPct val="150000"/>
              </a:lnSpc>
            </a:pPr>
            <a:r>
              <a:rPr lang="en-US" sz="1800" dirty="0"/>
              <a:t>So a smart digital farming is listed as the highest ranking technology opportunity in the latest Global Opportunity report in terms of its expected positive impact on society .Agriculture yet forms the backbone of Indian economy and there is always a need of supporting and improving it. </a:t>
            </a:r>
          </a:p>
          <a:p>
            <a:pPr algn="just">
              <a:lnSpc>
                <a:spcPct val="150000"/>
              </a:lnSpc>
            </a:pPr>
            <a:r>
              <a:rPr lang="en-US" sz="1800" dirty="0"/>
              <a:t>As a part of which some of Indian NGO's are with an initiative of supporting the farmers by facilitating them with the modern agricultural equipment's on rental basis .</a:t>
            </a:r>
          </a:p>
          <a:p>
            <a:pPr algn="just">
              <a:lnSpc>
                <a:spcPct val="150000"/>
              </a:lnSpc>
            </a:pPr>
            <a:r>
              <a:rPr lang="en-US" sz="1800" dirty="0"/>
              <a:t>We aim at developing an application that farmers can use to get their </a:t>
            </a:r>
            <a:r>
              <a:rPr lang="en-US" sz="1800" dirty="0" err="1"/>
              <a:t>equipments</a:t>
            </a:r>
            <a:r>
              <a:rPr lang="en-US" sz="1800" dirty="0"/>
              <a:t> on rent and also check the availability and renting. </a:t>
            </a:r>
            <a:endParaRPr lang="en-IN" sz="1800" dirty="0"/>
          </a:p>
        </p:txBody>
      </p:sp>
    </p:spTree>
    <p:extLst>
      <p:ext uri="{BB962C8B-B14F-4D97-AF65-F5344CB8AC3E}">
        <p14:creationId xmlns:p14="http://schemas.microsoft.com/office/powerpoint/2010/main" val="967242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8CAFEC-578A-B20D-67A5-13CCA58911F1}"/>
              </a:ext>
            </a:extLst>
          </p:cNvPr>
          <p:cNvSpPr>
            <a:spLocks noGrp="1"/>
          </p:cNvSpPr>
          <p:nvPr>
            <p:ph idx="4294967295"/>
          </p:nvPr>
        </p:nvSpPr>
        <p:spPr>
          <a:xfrm>
            <a:off x="462684" y="277378"/>
            <a:ext cx="10977707" cy="5874039"/>
          </a:xfrm>
        </p:spPr>
        <p:txBody>
          <a:bodyPr>
            <a:normAutofit/>
          </a:bodyPr>
          <a:lstStyle/>
          <a:p>
            <a:pPr algn="just">
              <a:lnSpc>
                <a:spcPct val="150000"/>
              </a:lnSpc>
            </a:pPr>
            <a:r>
              <a:rPr lang="en-US" sz="1800" dirty="0"/>
              <a:t>The weak purchasing power of agricultural machinery is China’s current condition, and the cost of large agricultural machinery is very high. Due to the small size of farmland and strong seasonal characteristics of crops in China, it </a:t>
            </a:r>
            <a:r>
              <a:rPr lang="en-US" sz="1800" dirty="0" err="1"/>
              <a:t>isdifficult</a:t>
            </a:r>
            <a:r>
              <a:rPr lang="en-US" sz="1800" dirty="0"/>
              <a:t> for farmers who have bought agricultural machinery in a short time to make profits.</a:t>
            </a:r>
          </a:p>
          <a:p>
            <a:pPr algn="just">
              <a:lnSpc>
                <a:spcPct val="150000"/>
              </a:lnSpc>
            </a:pPr>
            <a:r>
              <a:rPr lang="en-US" sz="1800" dirty="0"/>
              <a:t> Agricultural machinery idles for a long time, which is a waste of resources. In addition, the function of Chinese agricultural machinery is singular, and many different types of agricultural machinery are needed in the production of a crop.</a:t>
            </a:r>
          </a:p>
          <a:p>
            <a:pPr algn="just">
              <a:lnSpc>
                <a:spcPct val="150000"/>
              </a:lnSpc>
            </a:pPr>
            <a:r>
              <a:rPr lang="en-US" sz="1800" dirty="0"/>
              <a:t> The role of a single type of agricultural machinery is extremely limited, so farmers are extremely unwise to buy large agricultural machinery. </a:t>
            </a:r>
            <a:r>
              <a:rPr lang="en-US" sz="1800" dirty="0" err="1"/>
              <a:t>Agriculturalmachinery</a:t>
            </a:r>
            <a:r>
              <a:rPr lang="en-US" sz="1800" dirty="0"/>
              <a:t> rental is a new service form that can lighten the burden of buying agricultural machinery. </a:t>
            </a:r>
          </a:p>
          <a:p>
            <a:pPr algn="just">
              <a:lnSpc>
                <a:spcPct val="150000"/>
              </a:lnSpc>
            </a:pPr>
            <a:r>
              <a:rPr lang="en-US" sz="1800" dirty="0"/>
              <a:t>This service improves the utilization rate of agricultural machinery and promotes the development of the agricultural economy. </a:t>
            </a:r>
            <a:r>
              <a:rPr lang="en-US" sz="1800" dirty="0" err="1"/>
              <a:t>However,most</a:t>
            </a:r>
            <a:r>
              <a:rPr lang="en-US" sz="1800" dirty="0"/>
              <a:t> agricultural machinery rental companies are still in the stage of immediate deployment Staff only considers the time sequence when the agricultural. </a:t>
            </a:r>
            <a:endParaRPr lang="en-IN" sz="1800" dirty="0"/>
          </a:p>
        </p:txBody>
      </p:sp>
    </p:spTree>
    <p:extLst>
      <p:ext uri="{BB962C8B-B14F-4D97-AF65-F5344CB8AC3E}">
        <p14:creationId xmlns:p14="http://schemas.microsoft.com/office/powerpoint/2010/main" val="1340265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24051-E395-FCA9-8FDE-5C54ABA4C7F8}"/>
              </a:ext>
            </a:extLst>
          </p:cNvPr>
          <p:cNvSpPr>
            <a:spLocks noGrp="1"/>
          </p:cNvSpPr>
          <p:nvPr>
            <p:ph type="title"/>
          </p:nvPr>
        </p:nvSpPr>
        <p:spPr>
          <a:xfrm>
            <a:off x="90055" y="-123248"/>
            <a:ext cx="10515600" cy="1325563"/>
          </a:xfrm>
        </p:spPr>
        <p:txBody>
          <a:bodyPr>
            <a:normAutofit/>
          </a:bodyPr>
          <a:lstStyle/>
          <a:p>
            <a:r>
              <a:rPr lang="en-IN" sz="4000" b="1" dirty="0"/>
              <a:t>MODULES</a:t>
            </a:r>
            <a:endParaRPr lang="en-IN" sz="4000" dirty="0"/>
          </a:p>
        </p:txBody>
      </p:sp>
      <p:sp>
        <p:nvSpPr>
          <p:cNvPr id="3" name="Content Placeholder 2">
            <a:extLst>
              <a:ext uri="{FF2B5EF4-FFF2-40B4-BE49-F238E27FC236}">
                <a16:creationId xmlns:a16="http://schemas.microsoft.com/office/drawing/2014/main" id="{911C36EB-101D-B899-7619-BC4018D73E71}"/>
              </a:ext>
            </a:extLst>
          </p:cNvPr>
          <p:cNvSpPr>
            <a:spLocks noGrp="1"/>
          </p:cNvSpPr>
          <p:nvPr>
            <p:ph idx="1"/>
          </p:nvPr>
        </p:nvSpPr>
        <p:spPr>
          <a:xfrm>
            <a:off x="1379773" y="1035916"/>
            <a:ext cx="10233800" cy="4351338"/>
          </a:xfrm>
        </p:spPr>
        <p:txBody>
          <a:bodyPr/>
          <a:lstStyle/>
          <a:p>
            <a:pPr algn="just">
              <a:lnSpc>
                <a:spcPct val="150000"/>
              </a:lnSpc>
            </a:pPr>
            <a:r>
              <a:rPr lang="en-US" sz="2400" b="1" dirty="0"/>
              <a:t>User Management Module</a:t>
            </a:r>
          </a:p>
          <a:p>
            <a:pPr algn="just">
              <a:lnSpc>
                <a:spcPct val="150000"/>
              </a:lnSpc>
            </a:pPr>
            <a:r>
              <a:rPr lang="en-US" sz="2400" b="1" dirty="0"/>
              <a:t>Equipment Management Module</a:t>
            </a:r>
          </a:p>
          <a:p>
            <a:pPr algn="just">
              <a:lnSpc>
                <a:spcPct val="150000"/>
              </a:lnSpc>
            </a:pPr>
            <a:r>
              <a:rPr lang="en-US" sz="2400" b="1" dirty="0"/>
              <a:t>Rental Management Module</a:t>
            </a:r>
          </a:p>
          <a:p>
            <a:pPr algn="just">
              <a:lnSpc>
                <a:spcPct val="150000"/>
              </a:lnSpc>
            </a:pPr>
            <a:r>
              <a:rPr lang="en-US" sz="2400" b="1" dirty="0"/>
              <a:t>Billing and Payment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983806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65BE5-7DCC-F910-8DEF-1F15E6172B6F}"/>
              </a:ext>
            </a:extLst>
          </p:cNvPr>
          <p:cNvSpPr>
            <a:spLocks noGrp="1"/>
          </p:cNvSpPr>
          <p:nvPr>
            <p:ph type="title"/>
          </p:nvPr>
        </p:nvSpPr>
        <p:spPr>
          <a:xfrm>
            <a:off x="381000" y="271607"/>
            <a:ext cx="10515600" cy="1325563"/>
          </a:xfrm>
        </p:spPr>
        <p:txBody>
          <a:bodyPr>
            <a:normAutofit fontScale="90000"/>
          </a:bodyPr>
          <a:lstStyle/>
          <a:p>
            <a:r>
              <a:rPr lang="en-US" sz="4400" b="1" dirty="0"/>
              <a:t>User Management Module</a:t>
            </a:r>
            <a:br>
              <a:rPr lang="en-US" b="1" dirty="0"/>
            </a:br>
            <a:endParaRPr lang="en-IN" dirty="0"/>
          </a:p>
        </p:txBody>
      </p:sp>
      <p:sp>
        <p:nvSpPr>
          <p:cNvPr id="3" name="Content Placeholder 2">
            <a:extLst>
              <a:ext uri="{FF2B5EF4-FFF2-40B4-BE49-F238E27FC236}">
                <a16:creationId xmlns:a16="http://schemas.microsoft.com/office/drawing/2014/main" id="{90F2DD84-AF17-0B79-B9E2-FBB0CCC2F3E2}"/>
              </a:ext>
            </a:extLst>
          </p:cNvPr>
          <p:cNvSpPr>
            <a:spLocks noGrp="1"/>
          </p:cNvSpPr>
          <p:nvPr>
            <p:ph idx="1"/>
          </p:nvPr>
        </p:nvSpPr>
        <p:spPr>
          <a:xfrm>
            <a:off x="1440873" y="1067089"/>
            <a:ext cx="9126682" cy="4294620"/>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Manages user accounts for both renters (farmers) and equipment owners (rental businesses).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dirty="0"/>
              <a:t>User registration and login (farmers, equipment owners, administrators).</a:t>
            </a:r>
          </a:p>
          <a:p>
            <a:pPr marL="742950" lvl="1" indent="-285750" algn="just">
              <a:lnSpc>
                <a:spcPct val="150000"/>
              </a:lnSpc>
              <a:buFont typeface="Arial" panose="020B0604020202020204" pitchFamily="34" charset="0"/>
              <a:buChar char="•"/>
            </a:pPr>
            <a:r>
              <a:rPr lang="en-US" sz="1800" dirty="0"/>
              <a:t>Role-based access control (admin, staff, farmer, etc.).</a:t>
            </a:r>
          </a:p>
          <a:p>
            <a:pPr marL="742950" lvl="1" indent="-285750" algn="just">
              <a:lnSpc>
                <a:spcPct val="150000"/>
              </a:lnSpc>
              <a:buFont typeface="Arial" panose="020B0604020202020204" pitchFamily="34" charset="0"/>
              <a:buChar char="•"/>
            </a:pPr>
            <a:r>
              <a:rPr lang="en-US" sz="1800" dirty="0"/>
              <a:t>User profile management.</a:t>
            </a:r>
          </a:p>
          <a:p>
            <a:pPr marL="742950" lvl="1" indent="-285750" algn="just">
              <a:lnSpc>
                <a:spcPct val="150000"/>
              </a:lnSpc>
              <a:buFont typeface="Arial" panose="020B0604020202020204" pitchFamily="34" charset="0"/>
              <a:buChar char="•"/>
            </a:pPr>
            <a:r>
              <a:rPr lang="en-US" sz="1800" dirty="0"/>
              <a:t>Contact details, payment history, and rental history tracking.</a:t>
            </a:r>
          </a:p>
          <a:p>
            <a:endParaRPr lang="en-IN" dirty="0"/>
          </a:p>
        </p:txBody>
      </p:sp>
    </p:spTree>
    <p:extLst>
      <p:ext uri="{BB962C8B-B14F-4D97-AF65-F5344CB8AC3E}">
        <p14:creationId xmlns:p14="http://schemas.microsoft.com/office/powerpoint/2010/main" val="35909447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73B63-342A-20F5-8CF1-E0CBC8CAB345}"/>
              </a:ext>
            </a:extLst>
          </p:cNvPr>
          <p:cNvSpPr>
            <a:spLocks noGrp="1"/>
          </p:cNvSpPr>
          <p:nvPr>
            <p:ph type="title"/>
          </p:nvPr>
        </p:nvSpPr>
        <p:spPr>
          <a:xfrm>
            <a:off x="214746" y="198871"/>
            <a:ext cx="10515600" cy="1325563"/>
          </a:xfrm>
        </p:spPr>
        <p:txBody>
          <a:bodyPr>
            <a:normAutofit/>
          </a:bodyPr>
          <a:lstStyle/>
          <a:p>
            <a:r>
              <a:rPr lang="en-US" sz="4000" b="1" dirty="0"/>
              <a:t>Equipment Management Module</a:t>
            </a:r>
            <a:br>
              <a:rPr lang="en-US" sz="4000" b="1" dirty="0"/>
            </a:br>
            <a:endParaRPr lang="en-IN" sz="4000" dirty="0"/>
          </a:p>
        </p:txBody>
      </p:sp>
      <p:sp>
        <p:nvSpPr>
          <p:cNvPr id="3" name="Content Placeholder 2">
            <a:extLst>
              <a:ext uri="{FF2B5EF4-FFF2-40B4-BE49-F238E27FC236}">
                <a16:creationId xmlns:a16="http://schemas.microsoft.com/office/drawing/2014/main" id="{BF3A84E8-9448-B400-8248-72B23D05789D}"/>
              </a:ext>
            </a:extLst>
          </p:cNvPr>
          <p:cNvSpPr>
            <a:spLocks noGrp="1"/>
          </p:cNvSpPr>
          <p:nvPr>
            <p:ph idx="1"/>
          </p:nvPr>
        </p:nvSpPr>
        <p:spPr>
          <a:xfrm>
            <a:off x="1369381" y="1150216"/>
            <a:ext cx="10233800" cy="4351338"/>
          </a:xfrm>
        </p:spPr>
        <p:txBody>
          <a:bodyPr/>
          <a:lstStyle/>
          <a:p>
            <a:pPr algn="just">
              <a:lnSpc>
                <a:spcPct val="150000"/>
              </a:lnSpc>
              <a:buFont typeface="Arial" panose="020B0604020202020204" pitchFamily="34" charset="0"/>
              <a:buChar char="•"/>
            </a:pPr>
            <a:r>
              <a:rPr lang="en-US" sz="1800" b="1" dirty="0"/>
              <a:t>Purpose</a:t>
            </a:r>
            <a:r>
              <a:rPr lang="en-US" sz="1800" dirty="0"/>
              <a:t>: Manages the inventory of agricultural equipment available for rent.</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dirty="0"/>
              <a:t>Equipment registration (name, type, model, manufacturer, specifications).</a:t>
            </a:r>
          </a:p>
          <a:p>
            <a:pPr marL="742950" lvl="1" indent="-285750" algn="just">
              <a:lnSpc>
                <a:spcPct val="150000"/>
              </a:lnSpc>
              <a:buFont typeface="Arial" panose="020B0604020202020204" pitchFamily="34" charset="0"/>
              <a:buChar char="•"/>
            </a:pPr>
            <a:r>
              <a:rPr lang="en-US" sz="1800" dirty="0"/>
              <a:t>Tracking of equipment status (available, rented, under maintenance).</a:t>
            </a:r>
          </a:p>
          <a:p>
            <a:pPr marL="742950" lvl="1" indent="-285750" algn="just">
              <a:lnSpc>
                <a:spcPct val="150000"/>
              </a:lnSpc>
              <a:buFont typeface="Arial" panose="020B0604020202020204" pitchFamily="34" charset="0"/>
              <a:buChar char="•"/>
            </a:pPr>
            <a:r>
              <a:rPr lang="en-US" sz="1800" dirty="0"/>
              <a:t>Maintenance and repair tracking.</a:t>
            </a:r>
          </a:p>
          <a:p>
            <a:pPr marL="742950" lvl="1" indent="-285750" algn="just">
              <a:lnSpc>
                <a:spcPct val="150000"/>
              </a:lnSpc>
              <a:buFont typeface="Arial" panose="020B0604020202020204" pitchFamily="34" charset="0"/>
              <a:buChar char="•"/>
            </a:pPr>
            <a:r>
              <a:rPr lang="en-US" sz="1800" dirty="0"/>
              <a:t>Set rental rates for different types of equipment.</a:t>
            </a:r>
          </a:p>
          <a:p>
            <a:pPr marL="742950" lvl="1" indent="-285750" algn="just">
              <a:lnSpc>
                <a:spcPct val="150000"/>
              </a:lnSpc>
              <a:buFont typeface="Arial" panose="020B0604020202020204" pitchFamily="34" charset="0"/>
              <a:buChar char="•"/>
            </a:pPr>
            <a:r>
              <a:rPr lang="en-US" sz="1800" dirty="0"/>
              <a:t>Equipment categorization (tractors, plows, harvesters, etc.).</a:t>
            </a:r>
          </a:p>
          <a:p>
            <a:endParaRPr lang="en-IN" dirty="0"/>
          </a:p>
        </p:txBody>
      </p:sp>
    </p:spTree>
    <p:extLst>
      <p:ext uri="{BB962C8B-B14F-4D97-AF65-F5344CB8AC3E}">
        <p14:creationId xmlns:p14="http://schemas.microsoft.com/office/powerpoint/2010/main" val="3785204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DFA42-F3CE-C462-3F51-25EED13061B5}"/>
              </a:ext>
            </a:extLst>
          </p:cNvPr>
          <p:cNvSpPr>
            <a:spLocks noGrp="1"/>
          </p:cNvSpPr>
          <p:nvPr>
            <p:ph type="title"/>
          </p:nvPr>
        </p:nvSpPr>
        <p:spPr>
          <a:xfrm>
            <a:off x="162791" y="136525"/>
            <a:ext cx="10515600" cy="1325563"/>
          </a:xfrm>
        </p:spPr>
        <p:txBody>
          <a:bodyPr>
            <a:normAutofit/>
          </a:bodyPr>
          <a:lstStyle/>
          <a:p>
            <a:r>
              <a:rPr lang="en-US" sz="4000" b="1" dirty="0"/>
              <a:t>Rental Management Module</a:t>
            </a:r>
            <a:br>
              <a:rPr lang="en-US" sz="4000" b="1" dirty="0"/>
            </a:br>
            <a:endParaRPr lang="en-IN" sz="4000" dirty="0"/>
          </a:p>
        </p:txBody>
      </p:sp>
      <p:sp>
        <p:nvSpPr>
          <p:cNvPr id="3" name="Content Placeholder 2">
            <a:extLst>
              <a:ext uri="{FF2B5EF4-FFF2-40B4-BE49-F238E27FC236}">
                <a16:creationId xmlns:a16="http://schemas.microsoft.com/office/drawing/2014/main" id="{150E0AE9-A964-54EE-608D-F5C524041EBC}"/>
              </a:ext>
            </a:extLst>
          </p:cNvPr>
          <p:cNvSpPr>
            <a:spLocks noGrp="1"/>
          </p:cNvSpPr>
          <p:nvPr>
            <p:ph idx="1"/>
          </p:nvPr>
        </p:nvSpPr>
        <p:spPr>
          <a:xfrm>
            <a:off x="1296645" y="1067088"/>
            <a:ext cx="10233800" cy="4351338"/>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Manages the entire process of renting out equipment, from booking to return.</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dirty="0"/>
              <a:t>Search and filter functionality for available equipment.</a:t>
            </a:r>
          </a:p>
          <a:p>
            <a:pPr marL="742950" lvl="1" indent="-285750" algn="just">
              <a:lnSpc>
                <a:spcPct val="150000"/>
              </a:lnSpc>
              <a:buFont typeface="Arial" panose="020B0604020202020204" pitchFamily="34" charset="0"/>
              <a:buChar char="•"/>
            </a:pPr>
            <a:r>
              <a:rPr lang="en-US" sz="1800" dirty="0"/>
              <a:t>Booking system (reserve equipment based on availability).</a:t>
            </a:r>
          </a:p>
          <a:p>
            <a:pPr marL="742950" lvl="1" indent="-285750" algn="just">
              <a:lnSpc>
                <a:spcPct val="150000"/>
              </a:lnSpc>
              <a:buFont typeface="Arial" panose="020B0604020202020204" pitchFamily="34" charset="0"/>
              <a:buChar char="•"/>
            </a:pPr>
            <a:r>
              <a:rPr lang="en-US" sz="1800" dirty="0"/>
              <a:t>Rental agreements and contracts management.</a:t>
            </a:r>
          </a:p>
          <a:p>
            <a:pPr marL="742950" lvl="1" indent="-285750" algn="just">
              <a:lnSpc>
                <a:spcPct val="150000"/>
              </a:lnSpc>
              <a:buFont typeface="Arial" panose="020B0604020202020204" pitchFamily="34" charset="0"/>
              <a:buChar char="•"/>
            </a:pPr>
            <a:r>
              <a:rPr lang="en-US" sz="1800" dirty="0"/>
              <a:t>Tracking rental dates, durations, and payment schedules.</a:t>
            </a:r>
          </a:p>
          <a:p>
            <a:pPr marL="742950" lvl="1" indent="-285750" algn="just">
              <a:lnSpc>
                <a:spcPct val="150000"/>
              </a:lnSpc>
              <a:buFont typeface="Arial" panose="020B0604020202020204" pitchFamily="34" charset="0"/>
              <a:buChar char="•"/>
            </a:pPr>
            <a:r>
              <a:rPr lang="en-US" sz="1800" dirty="0"/>
              <a:t>Automated reminders for rental expiry and equipment return.</a:t>
            </a:r>
          </a:p>
          <a:p>
            <a:pPr marL="742950" lvl="1" indent="-285750" algn="just">
              <a:lnSpc>
                <a:spcPct val="150000"/>
              </a:lnSpc>
              <a:buFont typeface="Arial" panose="020B0604020202020204" pitchFamily="34" charset="0"/>
              <a:buChar char="•"/>
            </a:pPr>
            <a:r>
              <a:rPr lang="en-US" sz="1800" dirty="0"/>
              <a:t>Late fee calculations for overdue equipment.</a:t>
            </a:r>
          </a:p>
          <a:p>
            <a:endParaRPr lang="en-IN" dirty="0"/>
          </a:p>
        </p:txBody>
      </p:sp>
    </p:spTree>
    <p:extLst>
      <p:ext uri="{BB962C8B-B14F-4D97-AF65-F5344CB8AC3E}">
        <p14:creationId xmlns:p14="http://schemas.microsoft.com/office/powerpoint/2010/main" val="2634927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0F973-23DC-B59D-11D4-3A11522D0CBC}"/>
              </a:ext>
            </a:extLst>
          </p:cNvPr>
          <p:cNvSpPr>
            <a:spLocks noGrp="1"/>
          </p:cNvSpPr>
          <p:nvPr>
            <p:ph type="title"/>
          </p:nvPr>
        </p:nvSpPr>
        <p:spPr>
          <a:xfrm>
            <a:off x="277091" y="209261"/>
            <a:ext cx="10515600" cy="1325563"/>
          </a:xfrm>
        </p:spPr>
        <p:txBody>
          <a:bodyPr>
            <a:normAutofit fontScale="90000"/>
          </a:bodyPr>
          <a:lstStyle/>
          <a:p>
            <a:r>
              <a:rPr lang="en-US" sz="4400" b="1" dirty="0"/>
              <a:t>Billing and Payment Module</a:t>
            </a:r>
            <a:br>
              <a:rPr lang="en-US" b="1" dirty="0"/>
            </a:br>
            <a:endParaRPr lang="en-IN" dirty="0"/>
          </a:p>
        </p:txBody>
      </p:sp>
      <p:sp>
        <p:nvSpPr>
          <p:cNvPr id="3" name="Content Placeholder 2">
            <a:extLst>
              <a:ext uri="{FF2B5EF4-FFF2-40B4-BE49-F238E27FC236}">
                <a16:creationId xmlns:a16="http://schemas.microsoft.com/office/drawing/2014/main" id="{ACA0A9B5-3DC4-959C-38BA-72A8D6407A7A}"/>
              </a:ext>
            </a:extLst>
          </p:cNvPr>
          <p:cNvSpPr>
            <a:spLocks noGrp="1"/>
          </p:cNvSpPr>
          <p:nvPr>
            <p:ph idx="1"/>
          </p:nvPr>
        </p:nvSpPr>
        <p:spPr>
          <a:xfrm>
            <a:off x="1483682" y="1067089"/>
            <a:ext cx="10233800" cy="4351338"/>
          </a:xfrm>
        </p:spPr>
        <p:txBody>
          <a:bodyPr/>
          <a:lstStyle/>
          <a:p>
            <a:pPr algn="just">
              <a:lnSpc>
                <a:spcPct val="150000"/>
              </a:lnSpc>
              <a:buFont typeface="Arial" panose="020B0604020202020204" pitchFamily="34" charset="0"/>
              <a:buChar char="•"/>
            </a:pPr>
            <a:r>
              <a:rPr lang="en-US" sz="1800" b="1" dirty="0"/>
              <a:t>Purpose</a:t>
            </a:r>
            <a:r>
              <a:rPr lang="en-US" sz="1800" dirty="0"/>
              <a:t>: Handles all financial transactions associated with rentals.</a:t>
            </a:r>
          </a:p>
          <a:p>
            <a:pPr algn="just">
              <a:lnSpc>
                <a:spcPct val="150000"/>
              </a:lnSpc>
              <a:buFont typeface="Arial" panose="020B0604020202020204" pitchFamily="34" charset="0"/>
              <a:buChar char="•"/>
            </a:pPr>
            <a:r>
              <a:rPr lang="en-US" sz="1800" b="1" dirty="0"/>
              <a:t>Key Features</a:t>
            </a:r>
            <a:r>
              <a:rPr lang="en-US" sz="1800" dirty="0"/>
              <a:t>:</a:t>
            </a:r>
          </a:p>
          <a:p>
            <a:pPr marL="742950" lvl="1" indent="-285750" algn="just">
              <a:lnSpc>
                <a:spcPct val="150000"/>
              </a:lnSpc>
              <a:buFont typeface="Arial" panose="020B0604020202020204" pitchFamily="34" charset="0"/>
              <a:buChar char="•"/>
            </a:pPr>
            <a:r>
              <a:rPr lang="en-US" sz="1800" dirty="0"/>
              <a:t>Invoice generation for rentals (based on hourly, daily, or seasonal rates).</a:t>
            </a:r>
          </a:p>
          <a:p>
            <a:pPr marL="742950" lvl="1" indent="-285750" algn="just">
              <a:lnSpc>
                <a:spcPct val="150000"/>
              </a:lnSpc>
              <a:buFont typeface="Arial" panose="020B0604020202020204" pitchFamily="34" charset="0"/>
              <a:buChar char="•"/>
            </a:pPr>
            <a:r>
              <a:rPr lang="en-US" sz="1800" dirty="0"/>
              <a:t>Integration with payment gateways (credit/debit cards, digital wallets, bank transfers).</a:t>
            </a:r>
          </a:p>
          <a:p>
            <a:pPr marL="742950" lvl="1" indent="-285750" algn="just">
              <a:lnSpc>
                <a:spcPct val="150000"/>
              </a:lnSpc>
              <a:buFont typeface="Arial" panose="020B0604020202020204" pitchFamily="34" charset="0"/>
              <a:buChar char="•"/>
            </a:pPr>
            <a:r>
              <a:rPr lang="en-US" sz="1800" dirty="0"/>
              <a:t>Payment tracking and history.</a:t>
            </a:r>
          </a:p>
          <a:p>
            <a:pPr marL="742950" lvl="1" indent="-285750" algn="just">
              <a:lnSpc>
                <a:spcPct val="150000"/>
              </a:lnSpc>
              <a:buFont typeface="Arial" panose="020B0604020202020204" pitchFamily="34" charset="0"/>
              <a:buChar char="•"/>
            </a:pPr>
            <a:r>
              <a:rPr lang="en-US" sz="1800" dirty="0"/>
              <a:t>Refunds and adjustments for overpayments or damages.</a:t>
            </a:r>
          </a:p>
          <a:p>
            <a:pPr marL="742950" lvl="1" indent="-285750" algn="just">
              <a:lnSpc>
                <a:spcPct val="150000"/>
              </a:lnSpc>
              <a:buFont typeface="Arial" panose="020B0604020202020204" pitchFamily="34" charset="0"/>
              <a:buChar char="•"/>
            </a:pPr>
            <a:r>
              <a:rPr lang="en-US" sz="1800" dirty="0"/>
              <a:t>Late payment penalties.</a:t>
            </a:r>
          </a:p>
          <a:p>
            <a:pPr marL="742950" lvl="1" indent="-285750" algn="just">
              <a:lnSpc>
                <a:spcPct val="150000"/>
              </a:lnSpc>
              <a:buFont typeface="Arial" panose="020B0604020202020204" pitchFamily="34" charset="0"/>
              <a:buChar char="•"/>
            </a:pPr>
            <a:r>
              <a:rPr lang="en-US" sz="1800" dirty="0"/>
              <a:t>Detailed financial reports (e.g., earnings, expenses).</a:t>
            </a:r>
          </a:p>
          <a:p>
            <a:endParaRPr lang="en-IN" dirty="0"/>
          </a:p>
        </p:txBody>
      </p:sp>
    </p:spTree>
    <p:extLst>
      <p:ext uri="{BB962C8B-B14F-4D97-AF65-F5344CB8AC3E}">
        <p14:creationId xmlns:p14="http://schemas.microsoft.com/office/powerpoint/2010/main" val="496558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BBFFA-A761-69A4-D8A0-E0DF7834B997}"/>
              </a:ext>
            </a:extLst>
          </p:cNvPr>
          <p:cNvSpPr>
            <a:spLocks noGrp="1"/>
          </p:cNvSpPr>
          <p:nvPr>
            <p:ph type="title"/>
          </p:nvPr>
        </p:nvSpPr>
        <p:spPr>
          <a:xfrm>
            <a:off x="0" y="-154420"/>
            <a:ext cx="10515600" cy="1325563"/>
          </a:xfrm>
        </p:spPr>
        <p:txBody>
          <a:bodyPr>
            <a:normAutofit/>
          </a:bodyPr>
          <a:lstStyle/>
          <a:p>
            <a:r>
              <a:rPr lang="en-IN" sz="4000" b="1" dirty="0"/>
              <a:t>Software Details</a:t>
            </a:r>
            <a:endParaRPr lang="en-IN" sz="4000" dirty="0"/>
          </a:p>
        </p:txBody>
      </p:sp>
      <p:sp>
        <p:nvSpPr>
          <p:cNvPr id="3" name="Content Placeholder 2">
            <a:extLst>
              <a:ext uri="{FF2B5EF4-FFF2-40B4-BE49-F238E27FC236}">
                <a16:creationId xmlns:a16="http://schemas.microsoft.com/office/drawing/2014/main" id="{7D71FFBF-5FDF-6999-812E-3B7892EB9646}"/>
              </a:ext>
            </a:extLst>
          </p:cNvPr>
          <p:cNvSpPr>
            <a:spLocks noGrp="1"/>
          </p:cNvSpPr>
          <p:nvPr>
            <p:ph idx="1"/>
          </p:nvPr>
        </p:nvSpPr>
        <p:spPr>
          <a:xfrm>
            <a:off x="1390163" y="963180"/>
            <a:ext cx="9031918" cy="4211493"/>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a:p>
            <a:endParaRPr lang="en-IN" dirty="0"/>
          </a:p>
        </p:txBody>
      </p:sp>
    </p:spTree>
    <p:extLst>
      <p:ext uri="{BB962C8B-B14F-4D97-AF65-F5344CB8AC3E}">
        <p14:creationId xmlns:p14="http://schemas.microsoft.com/office/powerpoint/2010/main" val="415042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F4CBF-8BAE-A05B-6303-2A34E5838BDB}"/>
              </a:ext>
            </a:extLst>
          </p:cNvPr>
          <p:cNvSpPr>
            <a:spLocks noGrp="1"/>
          </p:cNvSpPr>
          <p:nvPr>
            <p:ph type="title"/>
          </p:nvPr>
        </p:nvSpPr>
        <p:spPr>
          <a:xfrm>
            <a:off x="121227" y="-154421"/>
            <a:ext cx="10515600" cy="1325563"/>
          </a:xfrm>
        </p:spPr>
        <p:txBody>
          <a:bodyPr>
            <a:normAutofit/>
          </a:bodyPr>
          <a:lstStyle/>
          <a:p>
            <a:r>
              <a:rPr lang="en-IN" sz="4000" b="1" dirty="0"/>
              <a:t>Front End</a:t>
            </a:r>
            <a:endParaRPr lang="en-IN" sz="4000" dirty="0"/>
          </a:p>
        </p:txBody>
      </p:sp>
      <p:sp>
        <p:nvSpPr>
          <p:cNvPr id="3" name="Content Placeholder 2">
            <a:extLst>
              <a:ext uri="{FF2B5EF4-FFF2-40B4-BE49-F238E27FC236}">
                <a16:creationId xmlns:a16="http://schemas.microsoft.com/office/drawing/2014/main" id="{AE45B151-A9F0-EB9E-2DE7-5FC0DBB7AEC3}"/>
              </a:ext>
            </a:extLst>
          </p:cNvPr>
          <p:cNvSpPr>
            <a:spLocks noGrp="1"/>
          </p:cNvSpPr>
          <p:nvPr>
            <p:ph idx="1"/>
          </p:nvPr>
        </p:nvSpPr>
        <p:spPr>
          <a:xfrm>
            <a:off x="1205345" y="1046307"/>
            <a:ext cx="10065327" cy="4107584"/>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50692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AD62B-DA4B-D38F-1E96-C772CFA066C4}"/>
              </a:ext>
            </a:extLst>
          </p:cNvPr>
          <p:cNvSpPr>
            <a:spLocks noGrp="1"/>
          </p:cNvSpPr>
          <p:nvPr>
            <p:ph type="title"/>
          </p:nvPr>
        </p:nvSpPr>
        <p:spPr>
          <a:xfrm>
            <a:off x="100446" y="-154421"/>
            <a:ext cx="10515600" cy="1325563"/>
          </a:xfrm>
        </p:spPr>
        <p:txBody>
          <a:bodyPr>
            <a:normAutofit/>
          </a:bodyPr>
          <a:lstStyle/>
          <a:p>
            <a:r>
              <a:rPr lang="en-IN" sz="4000" b="1" dirty="0"/>
              <a:t>Database</a:t>
            </a:r>
            <a:endParaRPr lang="en-IN" sz="4000" dirty="0"/>
          </a:p>
        </p:txBody>
      </p:sp>
      <p:sp>
        <p:nvSpPr>
          <p:cNvPr id="3" name="Content Placeholder 2">
            <a:extLst>
              <a:ext uri="{FF2B5EF4-FFF2-40B4-BE49-F238E27FC236}">
                <a16:creationId xmlns:a16="http://schemas.microsoft.com/office/drawing/2014/main" id="{DC0CB494-D819-5456-9CA8-8DFB244B4BA3}"/>
              </a:ext>
            </a:extLst>
          </p:cNvPr>
          <p:cNvSpPr>
            <a:spLocks noGrp="1"/>
          </p:cNvSpPr>
          <p:nvPr>
            <p:ph idx="1"/>
          </p:nvPr>
        </p:nvSpPr>
        <p:spPr>
          <a:xfrm>
            <a:off x="1433946" y="997527"/>
            <a:ext cx="9182100" cy="4067608"/>
          </a:xfrm>
        </p:spPr>
        <p:txBody>
          <a:bodyPr>
            <a:normAutofit fontScale="70000" lnSpcReduction="20000"/>
          </a:bodyPr>
          <a:lstStyle/>
          <a:p>
            <a:pPr algn="just">
              <a:lnSpc>
                <a:spcPct val="160000"/>
              </a:lnSpc>
            </a:pPr>
            <a:r>
              <a:rPr lang="en-US" sz="26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26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26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198827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5C049-E94C-4BAC-D93C-696F8338E494}"/>
              </a:ext>
            </a:extLst>
          </p:cNvPr>
          <p:cNvSpPr>
            <a:spLocks noGrp="1"/>
          </p:cNvSpPr>
          <p:nvPr>
            <p:ph type="title"/>
          </p:nvPr>
        </p:nvSpPr>
        <p:spPr>
          <a:xfrm>
            <a:off x="79664" y="-154421"/>
            <a:ext cx="10515600" cy="1325563"/>
          </a:xfrm>
        </p:spPr>
        <p:txBody>
          <a:bodyPr>
            <a:normAutofit/>
          </a:bodyPr>
          <a:lstStyle/>
          <a:p>
            <a:r>
              <a:rPr lang="en-IN" sz="4000" b="1" dirty="0"/>
              <a:t>Cloud Web Server</a:t>
            </a:r>
            <a:endParaRPr lang="en-IN" sz="4000" dirty="0"/>
          </a:p>
        </p:txBody>
      </p:sp>
      <p:sp>
        <p:nvSpPr>
          <p:cNvPr id="3" name="Content Placeholder 2">
            <a:extLst>
              <a:ext uri="{FF2B5EF4-FFF2-40B4-BE49-F238E27FC236}">
                <a16:creationId xmlns:a16="http://schemas.microsoft.com/office/drawing/2014/main" id="{7DD300A1-379D-D82B-7374-5BCFF91EA6A9}"/>
              </a:ext>
            </a:extLst>
          </p:cNvPr>
          <p:cNvSpPr>
            <a:spLocks noGrp="1"/>
          </p:cNvSpPr>
          <p:nvPr>
            <p:ph idx="1"/>
          </p:nvPr>
        </p:nvSpPr>
        <p:spPr>
          <a:xfrm>
            <a:off x="1484168" y="1059874"/>
            <a:ext cx="9223664" cy="4296208"/>
          </a:xfrm>
        </p:spPr>
        <p:txBody>
          <a:bodyPr>
            <a:normAutofit fontScale="62500" lnSpcReduction="20000"/>
          </a:bodyPr>
          <a:lstStyle/>
          <a:p>
            <a:pPr algn="just">
              <a:lnSpc>
                <a:spcPct val="150000"/>
              </a:lnSpc>
            </a:pPr>
            <a:r>
              <a:rPr lang="en-US"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cs typeface="Times New Roman" panose="02020603050405020304" pitchFamily="18" charset="0"/>
              </a:rPr>
              <a:t>It provides a flexible environment for the developers which allows them to work on projects from anywhere using any device with internet access.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268801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E898C-733B-0B19-7DEA-76A2E8B457EE}"/>
              </a:ext>
            </a:extLst>
          </p:cNvPr>
          <p:cNvSpPr>
            <a:spLocks noGrp="1"/>
          </p:cNvSpPr>
          <p:nvPr>
            <p:ph type="title"/>
          </p:nvPr>
        </p:nvSpPr>
        <p:spPr>
          <a:xfrm>
            <a:off x="162791" y="0"/>
            <a:ext cx="10515600" cy="1325563"/>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7B879C58-56AB-7E51-2B8D-4C3AF5344C6F}"/>
              </a:ext>
            </a:extLst>
          </p:cNvPr>
          <p:cNvSpPr>
            <a:spLocks noGrp="1"/>
          </p:cNvSpPr>
          <p:nvPr>
            <p:ph idx="1"/>
          </p:nvPr>
        </p:nvSpPr>
        <p:spPr>
          <a:xfrm>
            <a:off x="1597982" y="1056698"/>
            <a:ext cx="10233800" cy="4351338"/>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6678933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C6CDA-6902-F927-F314-FE10D03EE44B}"/>
              </a:ext>
            </a:extLst>
          </p:cNvPr>
          <p:cNvSpPr>
            <a:spLocks noGrp="1"/>
          </p:cNvSpPr>
          <p:nvPr>
            <p:ph type="title"/>
          </p:nvPr>
        </p:nvSpPr>
        <p:spPr>
          <a:xfrm>
            <a:off x="162791" y="-123247"/>
            <a:ext cx="10515600" cy="1325563"/>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D436895D-EFE1-ED95-1560-64233D215B3B}"/>
              </a:ext>
            </a:extLst>
          </p:cNvPr>
          <p:cNvSpPr>
            <a:spLocks noGrp="1"/>
          </p:cNvSpPr>
          <p:nvPr>
            <p:ph idx="1"/>
          </p:nvPr>
        </p:nvSpPr>
        <p:spPr>
          <a:xfrm>
            <a:off x="1057654" y="973571"/>
            <a:ext cx="10233800" cy="4351338"/>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6020876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97F3B-D593-4B3B-47BB-7C78E5E43581}"/>
              </a:ext>
            </a:extLst>
          </p:cNvPr>
          <p:cNvSpPr>
            <a:spLocks noGrp="1"/>
          </p:cNvSpPr>
          <p:nvPr>
            <p:ph type="title"/>
          </p:nvPr>
        </p:nvSpPr>
        <p:spPr>
          <a:xfrm>
            <a:off x="135082" y="-137608"/>
            <a:ext cx="10515600" cy="1325563"/>
          </a:xfrm>
        </p:spPr>
        <p:txBody>
          <a:bodyPr>
            <a:normAutofit/>
          </a:bodyPr>
          <a:lstStyle/>
          <a:p>
            <a:r>
              <a:rPr lang="en-US" sz="4000" b="1" dirty="0"/>
              <a:t>CONCLUSION</a:t>
            </a:r>
            <a:endParaRPr lang="en-IN" sz="4000" dirty="0"/>
          </a:p>
        </p:txBody>
      </p:sp>
      <p:sp>
        <p:nvSpPr>
          <p:cNvPr id="3" name="Content Placeholder 2">
            <a:extLst>
              <a:ext uri="{FF2B5EF4-FFF2-40B4-BE49-F238E27FC236}">
                <a16:creationId xmlns:a16="http://schemas.microsoft.com/office/drawing/2014/main" id="{286B49DE-01D8-8024-FCCA-9C0B3FB69B4A}"/>
              </a:ext>
            </a:extLst>
          </p:cNvPr>
          <p:cNvSpPr>
            <a:spLocks noGrp="1"/>
          </p:cNvSpPr>
          <p:nvPr>
            <p:ph idx="1"/>
          </p:nvPr>
        </p:nvSpPr>
        <p:spPr>
          <a:xfrm>
            <a:off x="1117023" y="1073655"/>
            <a:ext cx="9957954" cy="4859554"/>
          </a:xfrm>
        </p:spPr>
        <p:txBody>
          <a:bodyPr>
            <a:normAutofit/>
          </a:bodyPr>
          <a:lstStyle/>
          <a:p>
            <a:pPr algn="just">
              <a:lnSpc>
                <a:spcPct val="150000"/>
              </a:lnSpc>
            </a:pPr>
            <a:r>
              <a:rPr lang="en-US" sz="1800" dirty="0"/>
              <a:t>The online administration framework for Agri-Equipment rental framework was made to guarantee the productive task and straightforward administration of a government-upheld farming hardware rental business It reduces the manual work. </a:t>
            </a:r>
          </a:p>
          <a:p>
            <a:pPr algn="just">
              <a:lnSpc>
                <a:spcPct val="150000"/>
              </a:lnSpc>
            </a:pPr>
            <a:r>
              <a:rPr lang="en-US" sz="1800" dirty="0"/>
              <a:t>It reduces the paper work, thus supporting the sustainable environment. It saves time also. Moreover, the proper documentation of whole project is also provided so that any-one can understand the project and can do the necessary changes if required. </a:t>
            </a:r>
          </a:p>
          <a:p>
            <a:pPr algn="just">
              <a:lnSpc>
                <a:spcPct val="150000"/>
              </a:lnSpc>
            </a:pPr>
            <a:r>
              <a:rPr lang="en-US" sz="1800" dirty="0"/>
              <a:t>This application can be improved in many ways and can be extended to support multiple devices. Following are some of the possible extensions: Analytics can be extended in such a way that State head can view, in which region which machinery is required and move to that location in prior. </a:t>
            </a:r>
            <a:endParaRPr lang="en-IN" sz="1800" dirty="0"/>
          </a:p>
        </p:txBody>
      </p:sp>
    </p:spTree>
    <p:extLst>
      <p:ext uri="{BB962C8B-B14F-4D97-AF65-F5344CB8AC3E}">
        <p14:creationId xmlns:p14="http://schemas.microsoft.com/office/powerpoint/2010/main" val="2150458714"/>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136</TotalTime>
  <Words>2376</Words>
  <Application>Microsoft Office PowerPoint</Application>
  <PresentationFormat>Widescreen</PresentationFormat>
  <Paragraphs>110</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Corbel</vt:lpstr>
      <vt:lpstr>Times New Roman</vt:lpstr>
      <vt:lpstr>Depth</vt:lpstr>
      <vt:lpstr>Agriculture Equipment Rental Management System</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Management Module </vt:lpstr>
      <vt:lpstr>Equipment Management Module </vt:lpstr>
      <vt:lpstr>Rental Management Module </vt:lpstr>
      <vt:lpstr>Billing and Payment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2024-12-30T14:47:41Z</dcterms:created>
  <dcterms:modified xsi:type="dcterms:W3CDTF">2024-12-30T17:03:52Z</dcterms:modified>
</cp:coreProperties>
</file>