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snapToGrid="0">
      <p:cViewPr varScale="1">
        <p:scale>
          <a:sx n="74" d="100"/>
          <a:sy n="74" d="100"/>
        </p:scale>
        <p:origin x="102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379463992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3020796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3680467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9C4405-3683-4DD8-B5E4-68A5A3B35F4F}"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1326225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9C4405-3683-4DD8-B5E4-68A5A3B35F4F}" type="datetimeFigureOut">
              <a:rPr lang="en-IN" smtClean="0"/>
              <a:t>29-12-2024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1693873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9C4405-3683-4DD8-B5E4-68A5A3B35F4F}" type="datetimeFigureOut">
              <a:rPr lang="en-IN" smtClean="0"/>
              <a:t>29-12-2024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1480527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99C4405-3683-4DD8-B5E4-68A5A3B35F4F}" type="datetimeFigureOut">
              <a:rPr lang="en-IN" smtClean="0"/>
              <a:t>29-12-2024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642693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9C4405-3683-4DD8-B5E4-68A5A3B35F4F}"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1024508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9C4405-3683-4DD8-B5E4-68A5A3B35F4F}"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2741003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9C4405-3683-4DD8-B5E4-68A5A3B35F4F}"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2247207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6717836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3167560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1230448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38585353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1149035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399864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9C4405-3683-4DD8-B5E4-68A5A3B35F4F}"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A2F98D0-1D98-4289-9669-25E06183AAF5}" type="slidenum">
              <a:rPr lang="en-IN" smtClean="0"/>
              <a:t>‹#›</a:t>
            </a:fld>
            <a:endParaRPr lang="en-IN"/>
          </a:p>
        </p:txBody>
      </p:sp>
    </p:spTree>
    <p:extLst>
      <p:ext uri="{BB962C8B-B14F-4D97-AF65-F5344CB8AC3E}">
        <p14:creationId xmlns:p14="http://schemas.microsoft.com/office/powerpoint/2010/main" val="4046719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99C4405-3683-4DD8-B5E4-68A5A3B35F4F}" type="datetimeFigureOut">
              <a:rPr lang="en-IN" smtClean="0"/>
              <a:t>29-12-2024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A2F98D0-1D98-4289-9669-25E06183AAF5}" type="slidenum">
              <a:rPr lang="en-IN" smtClean="0"/>
              <a:t>‹#›</a:t>
            </a:fld>
            <a:endParaRPr lang="en-IN"/>
          </a:p>
        </p:txBody>
      </p:sp>
    </p:spTree>
    <p:extLst>
      <p:ext uri="{BB962C8B-B14F-4D97-AF65-F5344CB8AC3E}">
        <p14:creationId xmlns:p14="http://schemas.microsoft.com/office/powerpoint/2010/main" val="935286657"/>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990F43-94CD-C158-43B7-9D615238BE9C}"/>
              </a:ext>
            </a:extLst>
          </p:cNvPr>
          <p:cNvSpPr>
            <a:spLocks noGrp="1"/>
          </p:cNvSpPr>
          <p:nvPr>
            <p:ph type="title"/>
          </p:nvPr>
        </p:nvSpPr>
        <p:spPr>
          <a:xfrm>
            <a:off x="1030287" y="2511136"/>
            <a:ext cx="10131425" cy="1456267"/>
          </a:xfrm>
        </p:spPr>
        <p:txBody>
          <a:bodyPr>
            <a:normAutofit/>
          </a:bodyPr>
          <a:lstStyle/>
          <a:p>
            <a:pPr algn="ctr"/>
            <a:r>
              <a:rPr lang="en-US" sz="3200" b="1" cap="none" dirty="0"/>
              <a:t>AGRI GROCER - ONLINE SHOPPING MULTI VENDOR AND SUBSIDY SCHEMES</a:t>
            </a:r>
            <a:endParaRPr lang="en-IN" sz="3200" b="1" cap="none" dirty="0"/>
          </a:p>
        </p:txBody>
      </p:sp>
    </p:spTree>
    <p:extLst>
      <p:ext uri="{BB962C8B-B14F-4D97-AF65-F5344CB8AC3E}">
        <p14:creationId xmlns:p14="http://schemas.microsoft.com/office/powerpoint/2010/main" val="1489277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0440B-B692-B78C-926A-2BDE9CC1DDC6}"/>
              </a:ext>
            </a:extLst>
          </p:cNvPr>
          <p:cNvSpPr>
            <a:spLocks noGrp="1"/>
          </p:cNvSpPr>
          <p:nvPr>
            <p:ph type="title"/>
          </p:nvPr>
        </p:nvSpPr>
        <p:spPr>
          <a:xfrm>
            <a:off x="0" y="-180109"/>
            <a:ext cx="10131425" cy="145626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988C9DAE-4675-9AE5-98AD-C94E98416A04}"/>
              </a:ext>
            </a:extLst>
          </p:cNvPr>
          <p:cNvSpPr>
            <a:spLocks noGrp="1"/>
          </p:cNvSpPr>
          <p:nvPr>
            <p:ph idx="1"/>
          </p:nvPr>
        </p:nvSpPr>
        <p:spPr>
          <a:xfrm>
            <a:off x="484910" y="800100"/>
            <a:ext cx="10806544" cy="5642264"/>
          </a:xfrm>
        </p:spPr>
        <p:txBody>
          <a:bodyPr>
            <a:normAutofit lnSpcReduction="10000"/>
          </a:bodyPr>
          <a:lstStyle/>
          <a:p>
            <a:pPr algn="just">
              <a:lnSpc>
                <a:spcPct val="160000"/>
              </a:lnSpc>
            </a:pPr>
            <a:r>
              <a:rPr lang="en-US" dirty="0"/>
              <a:t>As we all know that e-commerce is an emerging eld in this digital world, all are familiar and known with this technology. There are no boundaries in this eld, urban to rural all are frequently using online buying and selling operations in various aspects of their livelihood. </a:t>
            </a:r>
          </a:p>
          <a:p>
            <a:pPr algn="just">
              <a:lnSpc>
                <a:spcPct val="160000"/>
              </a:lnSpc>
            </a:pPr>
            <a:r>
              <a:rPr lang="en-US" dirty="0"/>
              <a:t>Food is one of the major needs of human beings, which is </a:t>
            </a:r>
            <a:r>
              <a:rPr lang="en-US" dirty="0" err="1"/>
              <a:t>fullled</a:t>
            </a:r>
            <a:r>
              <a:rPr lang="en-US" dirty="0"/>
              <a:t> by the farmers. Right now, the farmers are failing to get a proper price for their products. So, now we are bringing new and unique thought into action that is an ecommerce website for farmers. </a:t>
            </a:r>
          </a:p>
          <a:p>
            <a:pPr algn="just">
              <a:lnSpc>
                <a:spcPct val="160000"/>
              </a:lnSpc>
            </a:pPr>
            <a:r>
              <a:rPr lang="en-US" dirty="0"/>
              <a:t>We are trying to do a small help for farmers through this website. E-commerce is opening to have a crucial impact in the farming sector. This is an e-commerce website for farmers to ease their work in agriculture by providing a simple online platform using the latest technologies. </a:t>
            </a:r>
          </a:p>
          <a:p>
            <a:pPr algn="just">
              <a:lnSpc>
                <a:spcPct val="160000"/>
              </a:lnSpc>
            </a:pPr>
            <a:r>
              <a:rPr lang="en-US" dirty="0"/>
              <a:t>Apart from this, we are also providing information about the new techniques and latest technologies in the agricultural sector. This will supervise the farmer’s entrance to the new farming techniques and also helps in comparing the present market rate of different products. </a:t>
            </a:r>
          </a:p>
        </p:txBody>
      </p:sp>
    </p:spTree>
    <p:extLst>
      <p:ext uri="{BB962C8B-B14F-4D97-AF65-F5344CB8AC3E}">
        <p14:creationId xmlns:p14="http://schemas.microsoft.com/office/powerpoint/2010/main" val="2813178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B7B144-2025-6541-2C73-1E25788CA4B4}"/>
              </a:ext>
            </a:extLst>
          </p:cNvPr>
          <p:cNvSpPr>
            <a:spLocks noGrp="1"/>
          </p:cNvSpPr>
          <p:nvPr>
            <p:ph idx="4294967295"/>
          </p:nvPr>
        </p:nvSpPr>
        <p:spPr>
          <a:xfrm>
            <a:off x="488372" y="0"/>
            <a:ext cx="10131425" cy="3649663"/>
          </a:xfrm>
        </p:spPr>
        <p:txBody>
          <a:bodyPr/>
          <a:lstStyle/>
          <a:p>
            <a:pPr algn="just">
              <a:lnSpc>
                <a:spcPct val="150000"/>
              </a:lnSpc>
            </a:pPr>
            <a:r>
              <a:rPr lang="en-US" dirty="0"/>
              <a:t>This will help the farmers for the utilization of current technology to </a:t>
            </a:r>
            <a:r>
              <a:rPr lang="en-US" dirty="0" err="1"/>
              <a:t>nd</a:t>
            </a:r>
            <a:r>
              <a:rPr lang="en-US" dirty="0"/>
              <a:t> out the </a:t>
            </a:r>
            <a:r>
              <a:rPr lang="en-US" dirty="0" err="1"/>
              <a:t>protable</a:t>
            </a:r>
            <a:r>
              <a:rPr lang="en-US" dirty="0"/>
              <a:t> ways for income. And also it reduces the extra costs like transport and </a:t>
            </a:r>
            <a:r>
              <a:rPr lang="en-US" dirty="0" err="1"/>
              <a:t>labour</a:t>
            </a:r>
            <a:r>
              <a:rPr lang="en-US" dirty="0"/>
              <a:t> to the farmers.</a:t>
            </a:r>
          </a:p>
          <a:p>
            <a:pPr algn="just">
              <a:lnSpc>
                <a:spcPct val="150000"/>
              </a:lnSpc>
            </a:pPr>
            <a:r>
              <a:rPr lang="en-US" dirty="0"/>
              <a:t> The farmer can save time for the sake of searching for their desired seeds in the market as we are providing a single easy platform. A User-friendly interface helps the farmer to make the desired operations easily. </a:t>
            </a:r>
            <a:endParaRPr lang="en-IN" dirty="0"/>
          </a:p>
          <a:p>
            <a:endParaRPr lang="en-IN" dirty="0"/>
          </a:p>
        </p:txBody>
      </p:sp>
    </p:spTree>
    <p:extLst>
      <p:ext uri="{BB962C8B-B14F-4D97-AF65-F5344CB8AC3E}">
        <p14:creationId xmlns:p14="http://schemas.microsoft.com/office/powerpoint/2010/main" val="1707532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37428-8E58-4AC2-6457-208C32060464}"/>
              </a:ext>
            </a:extLst>
          </p:cNvPr>
          <p:cNvSpPr>
            <a:spLocks noGrp="1"/>
          </p:cNvSpPr>
          <p:nvPr>
            <p:ph type="title"/>
          </p:nvPr>
        </p:nvSpPr>
        <p:spPr>
          <a:xfrm>
            <a:off x="31174" y="-252845"/>
            <a:ext cx="10131425" cy="145626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9E92EBAB-BE08-DD35-7728-A6879534E374}"/>
              </a:ext>
            </a:extLst>
          </p:cNvPr>
          <p:cNvSpPr>
            <a:spLocks noGrp="1"/>
          </p:cNvSpPr>
          <p:nvPr>
            <p:ph idx="1"/>
          </p:nvPr>
        </p:nvSpPr>
        <p:spPr>
          <a:xfrm>
            <a:off x="820881" y="623455"/>
            <a:ext cx="9954781" cy="4980709"/>
          </a:xfrm>
        </p:spPr>
        <p:txBody>
          <a:bodyPr>
            <a:normAutofit/>
          </a:bodyPr>
          <a:lstStyle/>
          <a:p>
            <a:pPr algn="just">
              <a:lnSpc>
                <a:spcPct val="150000"/>
              </a:lnSpc>
            </a:pPr>
            <a:r>
              <a:rPr lang="en-US" dirty="0"/>
              <a:t> Create a user-friendly platform: The primary objective is to develop a </a:t>
            </a:r>
            <a:r>
              <a:rPr lang="en-US" dirty="0" err="1"/>
              <a:t>userfriendly</a:t>
            </a:r>
            <a:r>
              <a:rPr lang="en-US" dirty="0"/>
              <a:t> and intuitive platform that allows customers to easily browse, search, and purchase groceries from multiple vendors. The system should provide a seamless and hassle-free shopping experience .</a:t>
            </a:r>
          </a:p>
          <a:p>
            <a:pPr algn="just">
              <a:lnSpc>
                <a:spcPct val="150000"/>
              </a:lnSpc>
            </a:pPr>
            <a:r>
              <a:rPr lang="en-US" dirty="0"/>
              <a:t> Enable multiple vendors: The project aims to create a platform where multiple grocery vendors can register, showcase their products, and manage their inventory. Vendors should have the flexibility to update product information, set prices, and fulfill orders efficiently. </a:t>
            </a:r>
          </a:p>
          <a:p>
            <a:pPr algn="just">
              <a:lnSpc>
                <a:spcPct val="150000"/>
              </a:lnSpc>
            </a:pPr>
            <a:r>
              <a:rPr lang="en-US" dirty="0"/>
              <a:t>Enhance product variety and choice: The system intends to offer customers a wide range of grocery items from various vendors. By bringing together multiple vendors on a single platform, customers will have access to an extensive selection of products, enabling them to choose from different brands, prices, and quality. </a:t>
            </a:r>
            <a:endParaRPr lang="en-IN" dirty="0"/>
          </a:p>
        </p:txBody>
      </p:sp>
    </p:spTree>
    <p:extLst>
      <p:ext uri="{BB962C8B-B14F-4D97-AF65-F5344CB8AC3E}">
        <p14:creationId xmlns:p14="http://schemas.microsoft.com/office/powerpoint/2010/main" val="2201862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EA6F3-38A9-AF86-3071-B5BCF8BF7183}"/>
              </a:ext>
            </a:extLst>
          </p:cNvPr>
          <p:cNvSpPr>
            <a:spLocks noGrp="1"/>
          </p:cNvSpPr>
          <p:nvPr>
            <p:ph type="title"/>
          </p:nvPr>
        </p:nvSpPr>
        <p:spPr>
          <a:xfrm>
            <a:off x="0" y="-232064"/>
            <a:ext cx="10131425" cy="145626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14C8BB00-F955-B087-5045-F87B1CF0E556}"/>
              </a:ext>
            </a:extLst>
          </p:cNvPr>
          <p:cNvSpPr>
            <a:spLocks noGrp="1"/>
          </p:cNvSpPr>
          <p:nvPr>
            <p:ph idx="1"/>
          </p:nvPr>
        </p:nvSpPr>
        <p:spPr>
          <a:xfrm>
            <a:off x="822467" y="374073"/>
            <a:ext cx="10547065" cy="5902036"/>
          </a:xfrm>
        </p:spPr>
        <p:txBody>
          <a:bodyPr>
            <a:normAutofit/>
          </a:bodyPr>
          <a:lstStyle/>
          <a:p>
            <a:pPr algn="just">
              <a:lnSpc>
                <a:spcPct val="150000"/>
              </a:lnSpc>
            </a:pPr>
            <a:r>
              <a:rPr lang="en-US" dirty="0"/>
              <a:t>The existing system of a Multivendor Online Grocery Management System may vary depending on the specific platforms and solutions available in the market. However, in general, the existing system typically comprises separate online grocery platforms or marketplaces where individual vendors operate their independent online stores. </a:t>
            </a:r>
          </a:p>
          <a:p>
            <a:pPr algn="just">
              <a:lnSpc>
                <a:spcPct val="150000"/>
              </a:lnSpc>
            </a:pPr>
            <a:r>
              <a:rPr lang="en-US" dirty="0"/>
              <a:t>Customers who wish to purchase groceries online have to visit multiple websites or apps, each belonging to a different vendor, to complete their shopping. This fragmented approach results in the inconvenience of navigating through various platforms, managing multiple accounts, and making separate transactions for each vendor. </a:t>
            </a:r>
          </a:p>
          <a:p>
            <a:pPr algn="just">
              <a:lnSpc>
                <a:spcPct val="150000"/>
              </a:lnSpc>
            </a:pPr>
            <a:r>
              <a:rPr lang="en-US" dirty="0"/>
              <a:t>For vendors, managing their online storefronts involves maintaining their own websites or online shops, which can be time-consuming and require technical expertise. They also face challenges in reaching a larger customer base due to limited visibility on individual platforms.</a:t>
            </a:r>
            <a:endParaRPr lang="en-IN" dirty="0"/>
          </a:p>
        </p:txBody>
      </p:sp>
    </p:spTree>
    <p:extLst>
      <p:ext uri="{BB962C8B-B14F-4D97-AF65-F5344CB8AC3E}">
        <p14:creationId xmlns:p14="http://schemas.microsoft.com/office/powerpoint/2010/main" val="591534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93D7D-4420-DE19-A3DA-A5C3C3226D9E}"/>
              </a:ext>
            </a:extLst>
          </p:cNvPr>
          <p:cNvSpPr>
            <a:spLocks noGrp="1"/>
          </p:cNvSpPr>
          <p:nvPr>
            <p:ph type="title"/>
          </p:nvPr>
        </p:nvSpPr>
        <p:spPr>
          <a:xfrm>
            <a:off x="93519" y="-242454"/>
            <a:ext cx="10131425" cy="145626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B634F0B0-54E1-C41A-167F-C9C6735C79E1}"/>
              </a:ext>
            </a:extLst>
          </p:cNvPr>
          <p:cNvSpPr>
            <a:spLocks noGrp="1"/>
          </p:cNvSpPr>
          <p:nvPr>
            <p:ph idx="1"/>
          </p:nvPr>
        </p:nvSpPr>
        <p:spPr>
          <a:xfrm>
            <a:off x="602672" y="862444"/>
            <a:ext cx="11242964" cy="5756563"/>
          </a:xfrm>
        </p:spPr>
        <p:txBody>
          <a:bodyPr>
            <a:noAutofit/>
          </a:bodyPr>
          <a:lstStyle/>
          <a:p>
            <a:pPr algn="just">
              <a:lnSpc>
                <a:spcPct val="150000"/>
              </a:lnSpc>
            </a:pPr>
            <a:r>
              <a:rPr lang="en-US" b="1" dirty="0"/>
              <a:t>Varying Standards:</a:t>
            </a:r>
            <a:r>
              <a:rPr lang="en-US" dirty="0"/>
              <a:t> Multiple vendors can lead to inconsistent product quality, as there is no central authority controlling the standards of the goods being sold.</a:t>
            </a:r>
          </a:p>
          <a:p>
            <a:pPr algn="just">
              <a:lnSpc>
                <a:spcPct val="150000"/>
              </a:lnSpc>
            </a:pPr>
            <a:r>
              <a:rPr lang="en-US" b="1" dirty="0"/>
              <a:t>Inventory Management:</a:t>
            </a:r>
            <a:r>
              <a:rPr lang="en-US" dirty="0"/>
              <a:t> Managing inventory across multiple vendors can be complex and may result in stockouts or delays in delivery, particularly for perishable goods.</a:t>
            </a:r>
          </a:p>
          <a:p>
            <a:pPr algn="just">
              <a:lnSpc>
                <a:spcPct val="150000"/>
              </a:lnSpc>
            </a:pPr>
            <a:r>
              <a:rPr lang="en-US" b="1" dirty="0"/>
              <a:t>Corruption or Fraud:</a:t>
            </a:r>
            <a:r>
              <a:rPr lang="en-US" dirty="0"/>
              <a:t> Subsidy funds can be misused due to a lack of transparency and oversight, especially in regions with weak governance. This can lead to the subsidized goods being diverted to unintended parties or black markets.</a:t>
            </a:r>
          </a:p>
          <a:p>
            <a:pPr algn="just">
              <a:lnSpc>
                <a:spcPct val="150000"/>
              </a:lnSpc>
            </a:pPr>
            <a:r>
              <a:rPr lang="en-US" b="1" dirty="0"/>
              <a:t>Market Distortions:</a:t>
            </a:r>
            <a:r>
              <a:rPr lang="en-US" dirty="0"/>
              <a:t> Subsidies can artificially lower prices for certain agricultural goods, disrupting local markets and discouraging fair competition. This may result in long-term inefficiencies or hurt local producers who are not receiving subsidies.</a:t>
            </a:r>
          </a:p>
          <a:p>
            <a:pPr algn="just">
              <a:lnSpc>
                <a:spcPct val="150000"/>
              </a:lnSpc>
            </a:pPr>
            <a:r>
              <a:rPr lang="en-US" b="1" dirty="0"/>
              <a:t>Sensitive Data Concerns:</a:t>
            </a:r>
            <a:r>
              <a:rPr lang="en-US" dirty="0"/>
              <a:t> With the integration of subsidy schemes into an online platform, issues of data privacy and security become more significant, particularly when dealing with personal information of farmers or consumers who may not be familiar with online transactions.</a:t>
            </a:r>
          </a:p>
        </p:txBody>
      </p:sp>
    </p:spTree>
    <p:extLst>
      <p:ext uri="{BB962C8B-B14F-4D97-AF65-F5344CB8AC3E}">
        <p14:creationId xmlns:p14="http://schemas.microsoft.com/office/powerpoint/2010/main" val="2360045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9C499-02E4-4AFE-8614-AD2BD7C33ABE}"/>
              </a:ext>
            </a:extLst>
          </p:cNvPr>
          <p:cNvSpPr>
            <a:spLocks noGrp="1"/>
          </p:cNvSpPr>
          <p:nvPr>
            <p:ph type="title"/>
          </p:nvPr>
        </p:nvSpPr>
        <p:spPr>
          <a:xfrm>
            <a:off x="0" y="-200890"/>
            <a:ext cx="10131425" cy="145626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36C22C98-9094-DCB8-3007-4FD51C6BBF07}"/>
              </a:ext>
            </a:extLst>
          </p:cNvPr>
          <p:cNvSpPr>
            <a:spLocks noGrp="1"/>
          </p:cNvSpPr>
          <p:nvPr>
            <p:ph idx="1"/>
          </p:nvPr>
        </p:nvSpPr>
        <p:spPr>
          <a:xfrm>
            <a:off x="1361209" y="644237"/>
            <a:ext cx="9663835" cy="4326082"/>
          </a:xfrm>
        </p:spPr>
        <p:txBody>
          <a:bodyPr/>
          <a:lstStyle/>
          <a:p>
            <a:pPr algn="just">
              <a:lnSpc>
                <a:spcPct val="150000"/>
              </a:lnSpc>
            </a:pPr>
            <a:r>
              <a:rPr lang="en-US" dirty="0"/>
              <a:t>To overawed all these problems that is mentioned in existing system, we are evolving a solution that is, as an alternative to go in shopping mall and store, we can chase for the good using our mobile, through internet make shopping easy. </a:t>
            </a:r>
          </a:p>
          <a:p>
            <a:pPr algn="just">
              <a:lnSpc>
                <a:spcPct val="150000"/>
              </a:lnSpc>
            </a:pPr>
            <a:r>
              <a:rPr lang="en-US" dirty="0"/>
              <a:t>Delivery options are added in system that’s help for customer. We can added products also delete in cart. The best service give to customer and money on distribution accessible that’s makes a helpful system to customer. </a:t>
            </a:r>
          </a:p>
          <a:p>
            <a:pPr algn="just">
              <a:lnSpc>
                <a:spcPct val="150000"/>
              </a:lnSpc>
            </a:pPr>
            <a:r>
              <a:rPr lang="en-US" dirty="0"/>
              <a:t>The duration of time taken by ultrasonic pulses to extend to the surface of the medium and back is used to control continuous level measurement.</a:t>
            </a:r>
            <a:endParaRPr lang="en-IN" dirty="0"/>
          </a:p>
        </p:txBody>
      </p:sp>
    </p:spTree>
    <p:extLst>
      <p:ext uri="{BB962C8B-B14F-4D97-AF65-F5344CB8AC3E}">
        <p14:creationId xmlns:p14="http://schemas.microsoft.com/office/powerpoint/2010/main" val="2765175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821F5-4802-F4EB-26AD-B281FA5144A6}"/>
              </a:ext>
            </a:extLst>
          </p:cNvPr>
          <p:cNvSpPr>
            <a:spLocks noGrp="1"/>
          </p:cNvSpPr>
          <p:nvPr>
            <p:ph type="title"/>
          </p:nvPr>
        </p:nvSpPr>
        <p:spPr>
          <a:xfrm>
            <a:off x="51956" y="-284018"/>
            <a:ext cx="10131425" cy="1456267"/>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686F95BC-85CF-2FBA-0567-B06DBAC1ADBF}"/>
              </a:ext>
            </a:extLst>
          </p:cNvPr>
          <p:cNvSpPr>
            <a:spLocks noGrp="1"/>
          </p:cNvSpPr>
          <p:nvPr>
            <p:ph idx="1"/>
          </p:nvPr>
        </p:nvSpPr>
        <p:spPr>
          <a:xfrm>
            <a:off x="716974" y="831275"/>
            <a:ext cx="10609409" cy="5623022"/>
          </a:xfrm>
        </p:spPr>
        <p:txBody>
          <a:bodyPr>
            <a:noAutofit/>
          </a:bodyPr>
          <a:lstStyle/>
          <a:p>
            <a:pPr algn="just">
              <a:lnSpc>
                <a:spcPct val="150000"/>
              </a:lnSpc>
            </a:pPr>
            <a:r>
              <a:rPr lang="en-US" b="1" dirty="0"/>
              <a:t>Diverse Offerings:</a:t>
            </a:r>
            <a:r>
              <a:rPr lang="en-US" dirty="0"/>
              <a:t> A multi-vendor platform allows consumers to access a wider range of agricultural products from various sellers. This increases product diversity, including regional specialties, organic products, and different types of produce.</a:t>
            </a:r>
          </a:p>
          <a:p>
            <a:pPr algn="just">
              <a:lnSpc>
                <a:spcPct val="150000"/>
              </a:lnSpc>
            </a:pPr>
            <a:r>
              <a:rPr lang="en-US" b="1" dirty="0"/>
              <a:t>24/7 Accessibility:</a:t>
            </a:r>
            <a:r>
              <a:rPr lang="en-US" dirty="0"/>
              <a:t> Online platforms are available round-the-clock, providing farmers, consumers, and vendors with the convenience to shop, sell, and access services anytime.</a:t>
            </a:r>
          </a:p>
          <a:p>
            <a:pPr algn="just">
              <a:lnSpc>
                <a:spcPct val="150000"/>
              </a:lnSpc>
            </a:pPr>
            <a:r>
              <a:rPr lang="en-US" b="1" dirty="0"/>
              <a:t>Affordable Inputs for Farmers:</a:t>
            </a:r>
            <a:r>
              <a:rPr lang="en-US" dirty="0"/>
              <a:t> Subsidies on agricultural inputs like seeds, fertilizers, pesticides, and equipment can significantly lower farmers' costs, improving their profitability and productivity.</a:t>
            </a:r>
          </a:p>
          <a:p>
            <a:pPr algn="just">
              <a:lnSpc>
                <a:spcPct val="150000"/>
              </a:lnSpc>
            </a:pPr>
            <a:r>
              <a:rPr lang="en-US" b="1" dirty="0"/>
              <a:t>Promotion of Eco-Friendly Practices:</a:t>
            </a:r>
            <a:r>
              <a:rPr lang="en-US" dirty="0"/>
              <a:t> Subsidies can be directed toward promoting sustainable farming practices, such as organic farming, water-efficient irrigation systems, or the use of renewable energy for agricultural operations.</a:t>
            </a:r>
          </a:p>
          <a:p>
            <a:pPr algn="just">
              <a:lnSpc>
                <a:spcPct val="150000"/>
              </a:lnSpc>
            </a:pPr>
            <a:r>
              <a:rPr lang="en-US" b="1" dirty="0"/>
              <a:t>Supply Chain Optimization:</a:t>
            </a:r>
            <a:r>
              <a:rPr lang="en-US" dirty="0"/>
              <a:t> With subsidies incentivizing the production of specific agricultural goods, an online platform can streamline the supply chain, ensuring that products reach consumers more efficiently and at lower costs</a:t>
            </a:r>
            <a:endParaRPr lang="en-IN" dirty="0"/>
          </a:p>
        </p:txBody>
      </p:sp>
    </p:spTree>
    <p:extLst>
      <p:ext uri="{BB962C8B-B14F-4D97-AF65-F5344CB8AC3E}">
        <p14:creationId xmlns:p14="http://schemas.microsoft.com/office/powerpoint/2010/main" val="947712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A539B-E6EB-5E99-AAD2-BC6BF938313D}"/>
              </a:ext>
            </a:extLst>
          </p:cNvPr>
          <p:cNvSpPr>
            <a:spLocks noGrp="1"/>
          </p:cNvSpPr>
          <p:nvPr>
            <p:ph type="title"/>
          </p:nvPr>
        </p:nvSpPr>
        <p:spPr>
          <a:xfrm>
            <a:off x="41565" y="-304800"/>
            <a:ext cx="10131425" cy="145626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F38F682B-9DF0-9EF2-05DA-6E0C001605B9}"/>
              </a:ext>
            </a:extLst>
          </p:cNvPr>
          <p:cNvSpPr>
            <a:spLocks noGrp="1"/>
          </p:cNvSpPr>
          <p:nvPr>
            <p:ph idx="1"/>
          </p:nvPr>
        </p:nvSpPr>
        <p:spPr>
          <a:xfrm>
            <a:off x="484764" y="862446"/>
            <a:ext cx="11028363" cy="5746171"/>
          </a:xfrm>
        </p:spPr>
        <p:txBody>
          <a:bodyPr>
            <a:noAutofit/>
          </a:bodyPr>
          <a:lstStyle/>
          <a:p>
            <a:pPr algn="just">
              <a:lnSpc>
                <a:spcPct val="150000"/>
              </a:lnSpc>
            </a:pPr>
            <a:r>
              <a:rPr lang="en-US" dirty="0"/>
              <a:t>In India, agriculture is the largest dependent sector. As we all know, farmers are struggling to meet their needs. There comes a thought to use software technologies to help farmers with our hands-on project. We are utilizing the latest tech simple to integrate agricultural efforts. Farmers are able to get knowledge of cultivation techniques. </a:t>
            </a:r>
          </a:p>
          <a:p>
            <a:pPr algn="just">
              <a:lnSpc>
                <a:spcPct val="150000"/>
              </a:lnSpc>
            </a:pPr>
            <a:r>
              <a:rPr lang="en-US" dirty="0"/>
              <a:t>A simple user-friendly interface easily helps users to get into our website. Fortunate and very responsive which enables it to work effectively on any type of device. The website functions are in different languages like Hindi, English and some regional languages. The farmers who grow crops according to the season, after harvesting the crops they pack them and contact the vendor regarding the stock availability. </a:t>
            </a:r>
          </a:p>
          <a:p>
            <a:pPr algn="just">
              <a:lnSpc>
                <a:spcPct val="150000"/>
              </a:lnSpc>
            </a:pPr>
            <a:r>
              <a:rPr lang="en-US" dirty="0"/>
              <a:t>The wholesale vendor asks for the price, the farmer tells the price at which he can trade at. The vendor who is striving for his </a:t>
            </a:r>
            <a:r>
              <a:rPr lang="en-US" dirty="0" err="1"/>
              <a:t>prots</a:t>
            </a:r>
            <a:r>
              <a:rPr lang="en-US" dirty="0"/>
              <a:t> negotiates with the farmer regarding the price the needy farmer </a:t>
            </a:r>
            <a:r>
              <a:rPr lang="en-US" dirty="0" err="1"/>
              <a:t>sacricing</a:t>
            </a:r>
            <a:r>
              <a:rPr lang="en-US" dirty="0"/>
              <a:t> their </a:t>
            </a:r>
            <a:r>
              <a:rPr lang="en-US" dirty="0" err="1"/>
              <a:t>prots</a:t>
            </a:r>
            <a:r>
              <a:rPr lang="en-US" dirty="0"/>
              <a:t> generally accept the price told by the vendor.</a:t>
            </a:r>
          </a:p>
          <a:p>
            <a:pPr algn="just">
              <a:lnSpc>
                <a:spcPct val="150000"/>
              </a:lnSpc>
            </a:pPr>
            <a:r>
              <a:rPr lang="en-US" dirty="0"/>
              <a:t> Due to </a:t>
            </a:r>
            <a:r>
              <a:rPr lang="en-US" dirty="0" err="1"/>
              <a:t>nancial</a:t>
            </a:r>
            <a:r>
              <a:rPr lang="en-US" dirty="0"/>
              <a:t> conditions and the unavailability of vendors, the farmer will sell their products at low prices demanded by the market. </a:t>
            </a:r>
          </a:p>
        </p:txBody>
      </p:sp>
    </p:spTree>
    <p:extLst>
      <p:ext uri="{BB962C8B-B14F-4D97-AF65-F5344CB8AC3E}">
        <p14:creationId xmlns:p14="http://schemas.microsoft.com/office/powerpoint/2010/main" val="263809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3664C4-EFBF-88E3-4BC4-34BB12B15CD0}"/>
              </a:ext>
            </a:extLst>
          </p:cNvPr>
          <p:cNvSpPr>
            <a:spLocks noGrp="1"/>
          </p:cNvSpPr>
          <p:nvPr>
            <p:ph idx="4294967295"/>
          </p:nvPr>
        </p:nvSpPr>
        <p:spPr>
          <a:xfrm>
            <a:off x="384465" y="363683"/>
            <a:ext cx="11035146" cy="6577444"/>
          </a:xfrm>
        </p:spPr>
        <p:txBody>
          <a:bodyPr>
            <a:normAutofit fontScale="85000" lnSpcReduction="10000"/>
          </a:bodyPr>
          <a:lstStyle/>
          <a:p>
            <a:pPr algn="just">
              <a:lnSpc>
                <a:spcPct val="170000"/>
              </a:lnSpc>
            </a:pPr>
            <a:r>
              <a:rPr lang="en-US" sz="2100" dirty="0"/>
              <a:t>Farmers grew their crop since there are various other problems such as soil infertility, weather changes, seed defects etc. So they expect some </a:t>
            </a:r>
            <a:r>
              <a:rPr lang="en-US" sz="2100" dirty="0" err="1"/>
              <a:t>prots</a:t>
            </a:r>
            <a:r>
              <a:rPr lang="en-US" sz="2100" dirty="0"/>
              <a:t> for their products. Due to wholesale vendors and their marketing strategies farmers are not getting their required </a:t>
            </a:r>
            <a:r>
              <a:rPr lang="en-US" sz="2100" dirty="0" err="1"/>
              <a:t>prots</a:t>
            </a:r>
            <a:r>
              <a:rPr lang="en-US" sz="2100" dirty="0"/>
              <a:t>. The wholesale vendors after buying the crop from farmers at their quoted price, sell it to retail vendors.</a:t>
            </a:r>
          </a:p>
          <a:p>
            <a:pPr algn="just">
              <a:lnSpc>
                <a:spcPct val="170000"/>
              </a:lnSpc>
            </a:pPr>
            <a:r>
              <a:rPr lang="en-US" sz="2100" dirty="0"/>
              <a:t> Then the retailer vendors sell it to end customers. Here the intermediate vendors are getting enough </a:t>
            </a:r>
            <a:r>
              <a:rPr lang="en-US" sz="2100" dirty="0" err="1"/>
              <a:t>prots</a:t>
            </a:r>
            <a:r>
              <a:rPr lang="en-US" sz="2100" dirty="0"/>
              <a:t> for their selling. Farmers only lose their </a:t>
            </a:r>
            <a:r>
              <a:rPr lang="en-US" sz="2100" dirty="0" err="1"/>
              <a:t>prots</a:t>
            </a:r>
            <a:r>
              <a:rPr lang="en-US" sz="2100" dirty="0"/>
              <a:t> even though the most hard work is theirs. Technology is the driving force in every sector. </a:t>
            </a:r>
          </a:p>
          <a:p>
            <a:pPr algn="just">
              <a:lnSpc>
                <a:spcPct val="170000"/>
              </a:lnSpc>
            </a:pPr>
            <a:r>
              <a:rPr lang="en-US" sz="2100" dirty="0"/>
              <a:t>We use this technology to drive the farmers into a </a:t>
            </a:r>
            <a:r>
              <a:rPr lang="en-US" sz="2100" dirty="0" err="1"/>
              <a:t>protable</a:t>
            </a:r>
            <a:r>
              <a:rPr lang="en-US" sz="2100" dirty="0"/>
              <a:t> way. Here we are introducing the multivendor E-commerce business for farmers to do their business. It will help farmers by giving an opportunity to sell their products easier on our digital platform. </a:t>
            </a:r>
          </a:p>
          <a:p>
            <a:pPr algn="just">
              <a:lnSpc>
                <a:spcPct val="170000"/>
              </a:lnSpc>
            </a:pPr>
            <a:r>
              <a:rPr lang="en-US" sz="2100" dirty="0"/>
              <a:t>Our main aim is to develop Page 3/6 farmers by using the new technology and making their business more </a:t>
            </a:r>
            <a:r>
              <a:rPr lang="en-US" sz="2100" dirty="0" err="1"/>
              <a:t>ecient</a:t>
            </a:r>
            <a:r>
              <a:rPr lang="en-US" sz="2100" dirty="0"/>
              <a:t> and also it is used to speed up their marketing process. It will be helpful for farmers to generate </a:t>
            </a:r>
            <a:r>
              <a:rPr lang="en-US" sz="2100" dirty="0" err="1"/>
              <a:t>protable</a:t>
            </a:r>
            <a:r>
              <a:rPr lang="en-US" sz="2100" dirty="0"/>
              <a:t> income. It will disconnect the connection with intermediate vendors that helps to save some money. </a:t>
            </a:r>
            <a:endParaRPr lang="en-IN" sz="2100" dirty="0"/>
          </a:p>
          <a:p>
            <a:endParaRPr lang="en-IN" dirty="0"/>
          </a:p>
        </p:txBody>
      </p:sp>
    </p:spTree>
    <p:extLst>
      <p:ext uri="{BB962C8B-B14F-4D97-AF65-F5344CB8AC3E}">
        <p14:creationId xmlns:p14="http://schemas.microsoft.com/office/powerpoint/2010/main" val="3103933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C2B5F-9303-63A2-A8C7-9AB61C203357}"/>
              </a:ext>
            </a:extLst>
          </p:cNvPr>
          <p:cNvSpPr>
            <a:spLocks noGrp="1"/>
          </p:cNvSpPr>
          <p:nvPr>
            <p:ph type="title"/>
          </p:nvPr>
        </p:nvSpPr>
        <p:spPr>
          <a:xfrm>
            <a:off x="0" y="-284018"/>
            <a:ext cx="10131425" cy="1456267"/>
          </a:xfrm>
        </p:spPr>
        <p:txBody>
          <a:bodyPr/>
          <a:lstStyle/>
          <a:p>
            <a:r>
              <a:rPr lang="en-IN" dirty="0"/>
              <a:t>MODULES</a:t>
            </a:r>
          </a:p>
        </p:txBody>
      </p:sp>
      <p:sp>
        <p:nvSpPr>
          <p:cNvPr id="3" name="Content Placeholder 2">
            <a:extLst>
              <a:ext uri="{FF2B5EF4-FFF2-40B4-BE49-F238E27FC236}">
                <a16:creationId xmlns:a16="http://schemas.microsoft.com/office/drawing/2014/main" id="{1B036BDE-156D-4B85-7BFA-64F1174A54A5}"/>
              </a:ext>
            </a:extLst>
          </p:cNvPr>
          <p:cNvSpPr>
            <a:spLocks noGrp="1"/>
          </p:cNvSpPr>
          <p:nvPr>
            <p:ph idx="1"/>
          </p:nvPr>
        </p:nvSpPr>
        <p:spPr>
          <a:xfrm>
            <a:off x="1030287" y="749685"/>
            <a:ext cx="10131425" cy="3649133"/>
          </a:xfrm>
        </p:spPr>
        <p:txBody>
          <a:bodyPr>
            <a:normAutofit/>
          </a:bodyPr>
          <a:lstStyle/>
          <a:p>
            <a:pPr algn="just">
              <a:lnSpc>
                <a:spcPct val="150000"/>
              </a:lnSpc>
            </a:pPr>
            <a:r>
              <a:rPr lang="en-US" sz="2000" b="1" dirty="0"/>
              <a:t>Vendor Management Module</a:t>
            </a:r>
          </a:p>
          <a:p>
            <a:pPr algn="just">
              <a:lnSpc>
                <a:spcPct val="150000"/>
              </a:lnSpc>
            </a:pPr>
            <a:r>
              <a:rPr lang="en-US" sz="2000" b="1" dirty="0"/>
              <a:t>Product Listing &amp; Inventory Management Module</a:t>
            </a:r>
          </a:p>
          <a:p>
            <a:pPr algn="just">
              <a:lnSpc>
                <a:spcPct val="150000"/>
              </a:lnSpc>
            </a:pPr>
            <a:r>
              <a:rPr lang="en-US" sz="2000" b="1" dirty="0"/>
              <a:t>Subsidy Management Module</a:t>
            </a:r>
          </a:p>
          <a:p>
            <a:pPr algn="just">
              <a:lnSpc>
                <a:spcPct val="150000"/>
              </a:lnSpc>
            </a:pPr>
            <a:r>
              <a:rPr lang="en-US" sz="2000" b="1" dirty="0"/>
              <a:t>Payment and Transaction Module</a:t>
            </a:r>
          </a:p>
          <a:p>
            <a:endParaRPr lang="en-IN" dirty="0"/>
          </a:p>
        </p:txBody>
      </p:sp>
    </p:spTree>
    <p:extLst>
      <p:ext uri="{BB962C8B-B14F-4D97-AF65-F5344CB8AC3E}">
        <p14:creationId xmlns:p14="http://schemas.microsoft.com/office/powerpoint/2010/main" val="4014079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C830D-9609-6F39-2121-3E525C73A960}"/>
              </a:ext>
            </a:extLst>
          </p:cNvPr>
          <p:cNvSpPr>
            <a:spLocks noGrp="1"/>
          </p:cNvSpPr>
          <p:nvPr>
            <p:ph type="title"/>
          </p:nvPr>
        </p:nvSpPr>
        <p:spPr>
          <a:xfrm>
            <a:off x="197428" y="48491"/>
            <a:ext cx="10131425" cy="1456267"/>
          </a:xfrm>
        </p:spPr>
        <p:txBody>
          <a:bodyPr/>
          <a:lstStyle/>
          <a:p>
            <a:r>
              <a:rPr lang="en-US" b="1" dirty="0"/>
              <a:t>Vendor Management Module</a:t>
            </a:r>
            <a:br>
              <a:rPr lang="en-US" b="1" dirty="0"/>
            </a:br>
            <a:endParaRPr lang="en-IN" dirty="0"/>
          </a:p>
        </p:txBody>
      </p:sp>
      <p:sp>
        <p:nvSpPr>
          <p:cNvPr id="3" name="Content Placeholder 2">
            <a:extLst>
              <a:ext uri="{FF2B5EF4-FFF2-40B4-BE49-F238E27FC236}">
                <a16:creationId xmlns:a16="http://schemas.microsoft.com/office/drawing/2014/main" id="{0CCDCD19-1C33-7D1E-3E88-BF3C05E04EB7}"/>
              </a:ext>
            </a:extLst>
          </p:cNvPr>
          <p:cNvSpPr>
            <a:spLocks noGrp="1"/>
          </p:cNvSpPr>
          <p:nvPr>
            <p:ph idx="1"/>
          </p:nvPr>
        </p:nvSpPr>
        <p:spPr>
          <a:xfrm>
            <a:off x="633847" y="924791"/>
            <a:ext cx="11076708" cy="5933209"/>
          </a:xfrm>
        </p:spPr>
        <p:txBody>
          <a:bodyPr>
            <a:normAutofit fontScale="92500" lnSpcReduction="20000"/>
          </a:bodyPr>
          <a:lstStyle/>
          <a:p>
            <a:pPr algn="just">
              <a:lnSpc>
                <a:spcPct val="170000"/>
              </a:lnSpc>
            </a:pPr>
            <a:r>
              <a:rPr lang="en-US" sz="1900" dirty="0"/>
              <a:t>This module is crucial for managing multiple vendors who are selling agricultural products through the online platform.</a:t>
            </a:r>
          </a:p>
          <a:p>
            <a:pPr algn="just">
              <a:lnSpc>
                <a:spcPct val="170000"/>
              </a:lnSpc>
            </a:pPr>
            <a:r>
              <a:rPr lang="en-US" sz="1900" b="1" dirty="0"/>
              <a:t>Key Features:</a:t>
            </a:r>
          </a:p>
          <a:p>
            <a:pPr algn="just">
              <a:lnSpc>
                <a:spcPct val="170000"/>
              </a:lnSpc>
              <a:buFont typeface="Arial" panose="020B0604020202020204" pitchFamily="34" charset="0"/>
              <a:buChar char="•"/>
            </a:pPr>
            <a:r>
              <a:rPr lang="en-US" sz="1900" b="1" dirty="0"/>
              <a:t>Vendor Registration &amp; Profile Management:</a:t>
            </a:r>
            <a:r>
              <a:rPr lang="en-US" sz="1900" dirty="0"/>
              <a:t> Vendors can sign up, create profiles, and list their products with details (product type, price, quantity, quality certifications, etc.).</a:t>
            </a:r>
          </a:p>
          <a:p>
            <a:pPr algn="just">
              <a:lnSpc>
                <a:spcPct val="170000"/>
              </a:lnSpc>
              <a:buFont typeface="Arial" panose="020B0604020202020204" pitchFamily="34" charset="0"/>
              <a:buChar char="•"/>
            </a:pPr>
            <a:r>
              <a:rPr lang="en-US" sz="1900" b="1" dirty="0"/>
              <a:t>Product Catalog Management:</a:t>
            </a:r>
            <a:r>
              <a:rPr lang="en-US" sz="1900" dirty="0"/>
              <a:t> Vendors can add, update, or remove their products from the platform, including details about prices, availability, and packaging.</a:t>
            </a:r>
          </a:p>
          <a:p>
            <a:pPr algn="just">
              <a:lnSpc>
                <a:spcPct val="170000"/>
              </a:lnSpc>
              <a:buFont typeface="Arial" panose="020B0604020202020204" pitchFamily="34" charset="0"/>
              <a:buChar char="•"/>
            </a:pPr>
            <a:r>
              <a:rPr lang="en-US" sz="1900" b="1" dirty="0"/>
              <a:t>Order Management:</a:t>
            </a:r>
            <a:r>
              <a:rPr lang="en-US" sz="1900" dirty="0"/>
              <a:t> Vendors can track orders placed by customers, manage shipping logistics, and confirm order deliveries.</a:t>
            </a:r>
          </a:p>
          <a:p>
            <a:pPr algn="just">
              <a:lnSpc>
                <a:spcPct val="170000"/>
              </a:lnSpc>
              <a:buFont typeface="Arial" panose="020B0604020202020204" pitchFamily="34" charset="0"/>
              <a:buChar char="•"/>
            </a:pPr>
            <a:r>
              <a:rPr lang="en-US" sz="1900" b="1" dirty="0"/>
              <a:t>Rating and Feedback:</a:t>
            </a:r>
            <a:r>
              <a:rPr lang="en-US" sz="1900" dirty="0"/>
              <a:t> Customers can rate and leave feedback for each vendor, which helps improve transparency and ensures accountability.</a:t>
            </a:r>
          </a:p>
          <a:p>
            <a:pPr algn="just">
              <a:lnSpc>
                <a:spcPct val="170000"/>
              </a:lnSpc>
              <a:buFont typeface="Arial" panose="020B0604020202020204" pitchFamily="34" charset="0"/>
              <a:buChar char="•"/>
            </a:pPr>
            <a:r>
              <a:rPr lang="en-US" sz="1900" b="1" dirty="0"/>
              <a:t>Vendor Support:</a:t>
            </a:r>
            <a:r>
              <a:rPr lang="en-US" sz="1900" dirty="0"/>
              <a:t> A dedicated section for vendor queries, issue resolutions, and customer service.</a:t>
            </a:r>
          </a:p>
          <a:p>
            <a:endParaRPr lang="en-IN" dirty="0"/>
          </a:p>
        </p:txBody>
      </p:sp>
    </p:spTree>
    <p:extLst>
      <p:ext uri="{BB962C8B-B14F-4D97-AF65-F5344CB8AC3E}">
        <p14:creationId xmlns:p14="http://schemas.microsoft.com/office/powerpoint/2010/main" val="1593798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D48CC-9D22-4FE8-DAC9-B7EEAA91A970}"/>
              </a:ext>
            </a:extLst>
          </p:cNvPr>
          <p:cNvSpPr>
            <a:spLocks noGrp="1"/>
          </p:cNvSpPr>
          <p:nvPr>
            <p:ph type="title"/>
          </p:nvPr>
        </p:nvSpPr>
        <p:spPr>
          <a:xfrm>
            <a:off x="114301" y="100446"/>
            <a:ext cx="10131425" cy="1456267"/>
          </a:xfrm>
        </p:spPr>
        <p:txBody>
          <a:bodyPr>
            <a:normAutofit fontScale="90000"/>
          </a:bodyPr>
          <a:lstStyle/>
          <a:p>
            <a:r>
              <a:rPr lang="en-US" b="1" dirty="0"/>
              <a:t>Product Listing &amp; Inventory Management Module</a:t>
            </a:r>
            <a:br>
              <a:rPr lang="en-US" b="1" dirty="0"/>
            </a:br>
            <a:endParaRPr lang="en-IN" dirty="0"/>
          </a:p>
        </p:txBody>
      </p:sp>
      <p:sp>
        <p:nvSpPr>
          <p:cNvPr id="3" name="Content Placeholder 2">
            <a:extLst>
              <a:ext uri="{FF2B5EF4-FFF2-40B4-BE49-F238E27FC236}">
                <a16:creationId xmlns:a16="http://schemas.microsoft.com/office/drawing/2014/main" id="{C6D3BC0A-E213-D7E4-E9EC-B9F881567D28}"/>
              </a:ext>
            </a:extLst>
          </p:cNvPr>
          <p:cNvSpPr>
            <a:spLocks noGrp="1"/>
          </p:cNvSpPr>
          <p:nvPr>
            <p:ph idx="1"/>
          </p:nvPr>
        </p:nvSpPr>
        <p:spPr>
          <a:xfrm>
            <a:off x="529937" y="1182639"/>
            <a:ext cx="10848109" cy="5510646"/>
          </a:xfrm>
        </p:spPr>
        <p:txBody>
          <a:bodyPr>
            <a:normAutofit lnSpcReduction="10000"/>
          </a:bodyPr>
          <a:lstStyle/>
          <a:p>
            <a:pPr algn="just">
              <a:lnSpc>
                <a:spcPct val="160000"/>
              </a:lnSpc>
            </a:pPr>
            <a:r>
              <a:rPr lang="en-US" dirty="0"/>
              <a:t>This module is responsible for managing the catalog of agricultural products and ensuring that product details are accurate and up-to-date.</a:t>
            </a:r>
          </a:p>
          <a:p>
            <a:pPr algn="just">
              <a:lnSpc>
                <a:spcPct val="160000"/>
              </a:lnSpc>
            </a:pPr>
            <a:r>
              <a:rPr lang="en-US" b="1" dirty="0"/>
              <a:t>Key Features:</a:t>
            </a:r>
          </a:p>
          <a:p>
            <a:pPr algn="just">
              <a:lnSpc>
                <a:spcPct val="160000"/>
              </a:lnSpc>
              <a:buFont typeface="Arial" panose="020B0604020202020204" pitchFamily="34" charset="0"/>
              <a:buChar char="•"/>
            </a:pPr>
            <a:r>
              <a:rPr lang="en-US" b="1" dirty="0"/>
              <a:t>Product Categories:</a:t>
            </a:r>
            <a:r>
              <a:rPr lang="en-US" dirty="0"/>
              <a:t> Categorizes products into different agricultural sectors such as fresh produce, seeds, fertilizers, machinery, etc.</a:t>
            </a:r>
          </a:p>
          <a:p>
            <a:pPr algn="just">
              <a:lnSpc>
                <a:spcPct val="160000"/>
              </a:lnSpc>
              <a:buFont typeface="Arial" panose="020B0604020202020204" pitchFamily="34" charset="0"/>
              <a:buChar char="•"/>
            </a:pPr>
            <a:r>
              <a:rPr lang="en-US" b="1" dirty="0"/>
              <a:t>Inventory Management:</a:t>
            </a:r>
            <a:r>
              <a:rPr lang="en-US" dirty="0"/>
              <a:t> Tracks the stock levels for each product listed on the platform and sends automatic alerts to vendors when stock is running low.</a:t>
            </a:r>
          </a:p>
          <a:p>
            <a:pPr algn="just">
              <a:lnSpc>
                <a:spcPct val="160000"/>
              </a:lnSpc>
              <a:buFont typeface="Arial" panose="020B0604020202020204" pitchFamily="34" charset="0"/>
              <a:buChar char="•"/>
            </a:pPr>
            <a:r>
              <a:rPr lang="en-US" b="1" dirty="0"/>
              <a:t>Price Management:</a:t>
            </a:r>
            <a:r>
              <a:rPr lang="en-US" dirty="0"/>
              <a:t> Allows vendors to set and update prices. Also, manages the integration of subsidy discounts, ensuring the right pricing is displayed for eligible customers.</a:t>
            </a:r>
          </a:p>
          <a:p>
            <a:pPr algn="just">
              <a:lnSpc>
                <a:spcPct val="160000"/>
              </a:lnSpc>
              <a:buFont typeface="Arial" panose="020B0604020202020204" pitchFamily="34" charset="0"/>
              <a:buChar char="•"/>
            </a:pPr>
            <a:r>
              <a:rPr lang="en-US" b="1" dirty="0"/>
              <a:t>Search and Filters:</a:t>
            </a:r>
            <a:r>
              <a:rPr lang="en-US" dirty="0"/>
              <a:t> Users can search for products by categories, price ranges, location, or product type to streamline the shopping experience.</a:t>
            </a:r>
          </a:p>
          <a:p>
            <a:endParaRPr lang="en-IN" dirty="0"/>
          </a:p>
        </p:txBody>
      </p:sp>
    </p:spTree>
    <p:extLst>
      <p:ext uri="{BB962C8B-B14F-4D97-AF65-F5344CB8AC3E}">
        <p14:creationId xmlns:p14="http://schemas.microsoft.com/office/powerpoint/2010/main" val="695209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04B6B-B7B1-980D-C389-A245A87DE945}"/>
              </a:ext>
            </a:extLst>
          </p:cNvPr>
          <p:cNvSpPr>
            <a:spLocks noGrp="1"/>
          </p:cNvSpPr>
          <p:nvPr>
            <p:ph type="title"/>
          </p:nvPr>
        </p:nvSpPr>
        <p:spPr>
          <a:xfrm>
            <a:off x="103910" y="-45027"/>
            <a:ext cx="10131425" cy="1456267"/>
          </a:xfrm>
        </p:spPr>
        <p:txBody>
          <a:bodyPr/>
          <a:lstStyle/>
          <a:p>
            <a:r>
              <a:rPr lang="en-US" b="1" dirty="0"/>
              <a:t>Subsidy Management Module</a:t>
            </a:r>
            <a:br>
              <a:rPr lang="en-US" b="1" dirty="0"/>
            </a:br>
            <a:endParaRPr lang="en-IN" dirty="0"/>
          </a:p>
        </p:txBody>
      </p:sp>
      <p:sp>
        <p:nvSpPr>
          <p:cNvPr id="3" name="Content Placeholder 2">
            <a:extLst>
              <a:ext uri="{FF2B5EF4-FFF2-40B4-BE49-F238E27FC236}">
                <a16:creationId xmlns:a16="http://schemas.microsoft.com/office/drawing/2014/main" id="{6C3C5BF4-FF15-63B7-3BDB-204B00E6A11F}"/>
              </a:ext>
            </a:extLst>
          </p:cNvPr>
          <p:cNvSpPr>
            <a:spLocks noGrp="1"/>
          </p:cNvSpPr>
          <p:nvPr>
            <p:ph idx="1"/>
          </p:nvPr>
        </p:nvSpPr>
        <p:spPr>
          <a:xfrm>
            <a:off x="387927" y="841664"/>
            <a:ext cx="11700163" cy="5891645"/>
          </a:xfrm>
        </p:spPr>
        <p:txBody>
          <a:bodyPr>
            <a:normAutofit fontScale="92500" lnSpcReduction="10000"/>
          </a:bodyPr>
          <a:lstStyle/>
          <a:p>
            <a:pPr algn="just">
              <a:lnSpc>
                <a:spcPct val="170000"/>
              </a:lnSpc>
            </a:pPr>
            <a:r>
              <a:rPr lang="en-US" sz="1900" dirty="0"/>
              <a:t>This module ensures that government or institutional subsidy schemes are properly integrated into the platform and benefit eligible farmers and consumers.</a:t>
            </a:r>
          </a:p>
          <a:p>
            <a:pPr algn="just">
              <a:lnSpc>
                <a:spcPct val="170000"/>
              </a:lnSpc>
            </a:pPr>
            <a:r>
              <a:rPr lang="en-US" sz="1900" b="1" dirty="0"/>
              <a:t>Key Features:</a:t>
            </a:r>
          </a:p>
          <a:p>
            <a:pPr algn="just">
              <a:lnSpc>
                <a:spcPct val="170000"/>
              </a:lnSpc>
              <a:buFont typeface="Arial" panose="020B0604020202020204" pitchFamily="34" charset="0"/>
              <a:buChar char="•"/>
            </a:pPr>
            <a:r>
              <a:rPr lang="en-US" sz="1900" b="1" dirty="0"/>
              <a:t>Subsidy Eligibility Check:</a:t>
            </a:r>
            <a:r>
              <a:rPr lang="en-US" sz="1900" dirty="0"/>
              <a:t> A system for verifying whether users (farmers or consumers) are eligible for subsidies based on criteria such as income, land area, crop type, etc.</a:t>
            </a:r>
          </a:p>
          <a:p>
            <a:pPr algn="just">
              <a:lnSpc>
                <a:spcPct val="170000"/>
              </a:lnSpc>
              <a:buFont typeface="Arial" panose="020B0604020202020204" pitchFamily="34" charset="0"/>
              <a:buChar char="•"/>
            </a:pPr>
            <a:r>
              <a:rPr lang="en-US" sz="1900" b="1" dirty="0"/>
              <a:t>Subsidy Application Process:</a:t>
            </a:r>
            <a:r>
              <a:rPr lang="en-US" sz="1900" dirty="0"/>
              <a:t> Allows users to apply for subsidies directly through the platform. They can submit necessary documents and receive updates on the status of their application.</a:t>
            </a:r>
          </a:p>
          <a:p>
            <a:pPr algn="just">
              <a:lnSpc>
                <a:spcPct val="170000"/>
              </a:lnSpc>
              <a:buFont typeface="Arial" panose="020B0604020202020204" pitchFamily="34" charset="0"/>
              <a:buChar char="•"/>
            </a:pPr>
            <a:r>
              <a:rPr lang="en-US" sz="1900" b="1" dirty="0"/>
              <a:t>Integration with Government Schemes:</a:t>
            </a:r>
            <a:r>
              <a:rPr lang="en-US" sz="1900" dirty="0"/>
              <a:t> Links to national or regional subsidy programs, ensuring that the platform is up-to-date with the latest available government subsidies.</a:t>
            </a:r>
          </a:p>
          <a:p>
            <a:pPr algn="just">
              <a:lnSpc>
                <a:spcPct val="170000"/>
              </a:lnSpc>
              <a:buFont typeface="Arial" panose="020B0604020202020204" pitchFamily="34" charset="0"/>
              <a:buChar char="•"/>
            </a:pPr>
            <a:r>
              <a:rPr lang="en-US" sz="1900" b="1" dirty="0"/>
              <a:t>Automated Discount Application:</a:t>
            </a:r>
            <a:r>
              <a:rPr lang="en-US" sz="1900" dirty="0"/>
              <a:t> Once eligibility is verified, the platform automatically applies applicable subsidies or discounts at checkout.</a:t>
            </a:r>
          </a:p>
          <a:p>
            <a:endParaRPr lang="en-IN" dirty="0"/>
          </a:p>
        </p:txBody>
      </p:sp>
    </p:spTree>
    <p:extLst>
      <p:ext uri="{BB962C8B-B14F-4D97-AF65-F5344CB8AC3E}">
        <p14:creationId xmlns:p14="http://schemas.microsoft.com/office/powerpoint/2010/main" val="24304060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ADAAF-5031-5DC0-5683-787A7CEAD164}"/>
              </a:ext>
            </a:extLst>
          </p:cNvPr>
          <p:cNvSpPr>
            <a:spLocks noGrp="1"/>
          </p:cNvSpPr>
          <p:nvPr>
            <p:ph type="title"/>
          </p:nvPr>
        </p:nvSpPr>
        <p:spPr>
          <a:xfrm>
            <a:off x="114301" y="0"/>
            <a:ext cx="10131425" cy="1456267"/>
          </a:xfrm>
        </p:spPr>
        <p:txBody>
          <a:bodyPr/>
          <a:lstStyle/>
          <a:p>
            <a:r>
              <a:rPr lang="en-US" b="1" dirty="0"/>
              <a:t>Payment and Transaction Module</a:t>
            </a:r>
            <a:br>
              <a:rPr lang="en-US" b="1" dirty="0"/>
            </a:br>
            <a:endParaRPr lang="en-IN" dirty="0"/>
          </a:p>
        </p:txBody>
      </p:sp>
      <p:sp>
        <p:nvSpPr>
          <p:cNvPr id="3" name="Content Placeholder 2">
            <a:extLst>
              <a:ext uri="{FF2B5EF4-FFF2-40B4-BE49-F238E27FC236}">
                <a16:creationId xmlns:a16="http://schemas.microsoft.com/office/drawing/2014/main" id="{EC71BCEA-C8E5-3D17-AF25-B05C922F2F92}"/>
              </a:ext>
            </a:extLst>
          </p:cNvPr>
          <p:cNvSpPr>
            <a:spLocks noGrp="1"/>
          </p:cNvSpPr>
          <p:nvPr>
            <p:ph idx="1"/>
          </p:nvPr>
        </p:nvSpPr>
        <p:spPr>
          <a:xfrm>
            <a:off x="581890" y="862446"/>
            <a:ext cx="10671463" cy="5527963"/>
          </a:xfrm>
        </p:spPr>
        <p:txBody>
          <a:bodyPr>
            <a:normAutofit fontScale="92500" lnSpcReduction="10000"/>
          </a:bodyPr>
          <a:lstStyle/>
          <a:p>
            <a:pPr algn="just">
              <a:lnSpc>
                <a:spcPct val="160000"/>
              </a:lnSpc>
            </a:pPr>
            <a:r>
              <a:rPr lang="en-US" sz="1900" dirty="0"/>
              <a:t>This module is essential for processing payments from customers, ensuring secure transactions, and managing financial flows between vendors and the platform.</a:t>
            </a:r>
          </a:p>
          <a:p>
            <a:pPr algn="just">
              <a:lnSpc>
                <a:spcPct val="160000"/>
              </a:lnSpc>
            </a:pPr>
            <a:r>
              <a:rPr lang="en-US" sz="1900" b="1" dirty="0"/>
              <a:t>Key Features:</a:t>
            </a:r>
          </a:p>
          <a:p>
            <a:pPr algn="just">
              <a:lnSpc>
                <a:spcPct val="160000"/>
              </a:lnSpc>
              <a:buFont typeface="Arial" panose="020B0604020202020204" pitchFamily="34" charset="0"/>
              <a:buChar char="•"/>
            </a:pPr>
            <a:r>
              <a:rPr lang="en-US" sz="1900" b="1" dirty="0"/>
              <a:t>Secure Payment Gateway Integration:</a:t>
            </a:r>
            <a:r>
              <a:rPr lang="en-US" sz="1900" dirty="0"/>
              <a:t> Supports various payment methods (credit/debit cards, mobile wallets, bank transfers) for seamless transactions.</a:t>
            </a:r>
          </a:p>
          <a:p>
            <a:pPr algn="just">
              <a:lnSpc>
                <a:spcPct val="160000"/>
              </a:lnSpc>
              <a:buFont typeface="Arial" panose="020B0604020202020204" pitchFamily="34" charset="0"/>
              <a:buChar char="•"/>
            </a:pPr>
            <a:r>
              <a:rPr lang="en-US" sz="1900" b="1" dirty="0"/>
              <a:t>Transaction History &amp; Invoices:</a:t>
            </a:r>
            <a:r>
              <a:rPr lang="en-US" sz="1900" dirty="0"/>
              <a:t> Customers and vendors can view their transaction history, including orders placed and payments received.</a:t>
            </a:r>
          </a:p>
          <a:p>
            <a:pPr algn="just">
              <a:lnSpc>
                <a:spcPct val="160000"/>
              </a:lnSpc>
              <a:buFont typeface="Arial" panose="020B0604020202020204" pitchFamily="34" charset="0"/>
              <a:buChar char="•"/>
            </a:pPr>
            <a:r>
              <a:rPr lang="en-US" sz="1900" b="1" dirty="0"/>
              <a:t>Subsidy Integration with Payments:</a:t>
            </a:r>
            <a:r>
              <a:rPr lang="en-US" sz="1900" dirty="0"/>
              <a:t> Automatically adjusts the total payment based on subsidies, ensuring accurate final charges for consumers.</a:t>
            </a:r>
          </a:p>
          <a:p>
            <a:pPr algn="just">
              <a:lnSpc>
                <a:spcPct val="160000"/>
              </a:lnSpc>
              <a:buFont typeface="Arial" panose="020B0604020202020204" pitchFamily="34" charset="0"/>
              <a:buChar char="•"/>
            </a:pPr>
            <a:r>
              <a:rPr lang="en-US" sz="1900" b="1" dirty="0"/>
              <a:t>Vendor Payouts:</a:t>
            </a:r>
            <a:r>
              <a:rPr lang="en-US" sz="1900" dirty="0"/>
              <a:t> Allows platform administrators to manage vendor payments, including regular payout schedules and commission management.</a:t>
            </a:r>
          </a:p>
          <a:p>
            <a:endParaRPr lang="en-IN" dirty="0"/>
          </a:p>
        </p:txBody>
      </p:sp>
    </p:spTree>
    <p:extLst>
      <p:ext uri="{BB962C8B-B14F-4D97-AF65-F5344CB8AC3E}">
        <p14:creationId xmlns:p14="http://schemas.microsoft.com/office/powerpoint/2010/main" val="16960836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44AB5-AD8F-E367-DDA2-A46CCEB78FD1}"/>
              </a:ext>
            </a:extLst>
          </p:cNvPr>
          <p:cNvSpPr>
            <a:spLocks noGrp="1"/>
          </p:cNvSpPr>
          <p:nvPr>
            <p:ph type="title"/>
          </p:nvPr>
        </p:nvSpPr>
        <p:spPr>
          <a:xfrm>
            <a:off x="72737" y="-138546"/>
            <a:ext cx="10131425" cy="1456267"/>
          </a:xfrm>
        </p:spPr>
        <p:txBody>
          <a:bodyPr/>
          <a:lstStyle/>
          <a:p>
            <a:r>
              <a:rPr lang="en-IN" dirty="0"/>
              <a:t>Software Details</a:t>
            </a:r>
          </a:p>
        </p:txBody>
      </p:sp>
      <p:sp>
        <p:nvSpPr>
          <p:cNvPr id="3" name="Content Placeholder 2">
            <a:extLst>
              <a:ext uri="{FF2B5EF4-FFF2-40B4-BE49-F238E27FC236}">
                <a16:creationId xmlns:a16="http://schemas.microsoft.com/office/drawing/2014/main" id="{6694C1EA-BFA8-BAD9-079A-2A0221A1845C}"/>
              </a:ext>
            </a:extLst>
          </p:cNvPr>
          <p:cNvSpPr>
            <a:spLocks noGrp="1"/>
          </p:cNvSpPr>
          <p:nvPr>
            <p:ph idx="1"/>
          </p:nvPr>
        </p:nvSpPr>
        <p:spPr>
          <a:xfrm>
            <a:off x="685801" y="642312"/>
            <a:ext cx="10048299" cy="4473479"/>
          </a:xfrm>
        </p:spPr>
        <p:txBody>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6991993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E1CB-6017-3CA0-A4AF-DBC13A0E1F45}"/>
              </a:ext>
            </a:extLst>
          </p:cNvPr>
          <p:cNvSpPr>
            <a:spLocks noGrp="1"/>
          </p:cNvSpPr>
          <p:nvPr>
            <p:ph type="title"/>
          </p:nvPr>
        </p:nvSpPr>
        <p:spPr>
          <a:xfrm>
            <a:off x="20783" y="-263236"/>
            <a:ext cx="10131425" cy="1456267"/>
          </a:xfrm>
        </p:spPr>
        <p:txBody>
          <a:bodyPr/>
          <a:lstStyle/>
          <a:p>
            <a:r>
              <a:rPr lang="en-IN" dirty="0"/>
              <a:t>Front End</a:t>
            </a:r>
          </a:p>
        </p:txBody>
      </p:sp>
      <p:sp>
        <p:nvSpPr>
          <p:cNvPr id="3" name="Content Placeholder 2">
            <a:extLst>
              <a:ext uri="{FF2B5EF4-FFF2-40B4-BE49-F238E27FC236}">
                <a16:creationId xmlns:a16="http://schemas.microsoft.com/office/drawing/2014/main" id="{19203A9C-F36F-E16F-43A6-B48D0D2553F2}"/>
              </a:ext>
            </a:extLst>
          </p:cNvPr>
          <p:cNvSpPr>
            <a:spLocks noGrp="1"/>
          </p:cNvSpPr>
          <p:nvPr>
            <p:ph idx="1"/>
          </p:nvPr>
        </p:nvSpPr>
        <p:spPr>
          <a:xfrm>
            <a:off x="1030287" y="987137"/>
            <a:ext cx="9713913" cy="4281053"/>
          </a:xfrm>
        </p:spPr>
        <p:txBody>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981351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8FC0A-7CC2-07C9-763F-D772F9361AD2}"/>
              </a:ext>
            </a:extLst>
          </p:cNvPr>
          <p:cNvSpPr>
            <a:spLocks noGrp="1"/>
          </p:cNvSpPr>
          <p:nvPr>
            <p:ph type="title"/>
          </p:nvPr>
        </p:nvSpPr>
        <p:spPr>
          <a:xfrm>
            <a:off x="1" y="-200891"/>
            <a:ext cx="10131425" cy="1456267"/>
          </a:xfrm>
        </p:spPr>
        <p:txBody>
          <a:bodyPr/>
          <a:lstStyle/>
          <a:p>
            <a:r>
              <a:rPr lang="en-IN" dirty="0"/>
              <a:t>Database</a:t>
            </a:r>
          </a:p>
        </p:txBody>
      </p:sp>
      <p:sp>
        <p:nvSpPr>
          <p:cNvPr id="3" name="Content Placeholder 2">
            <a:extLst>
              <a:ext uri="{FF2B5EF4-FFF2-40B4-BE49-F238E27FC236}">
                <a16:creationId xmlns:a16="http://schemas.microsoft.com/office/drawing/2014/main" id="{EAF6B84A-3B0F-C98D-2C97-BACB0E92EE69}"/>
              </a:ext>
            </a:extLst>
          </p:cNvPr>
          <p:cNvSpPr>
            <a:spLocks noGrp="1"/>
          </p:cNvSpPr>
          <p:nvPr>
            <p:ph idx="1"/>
          </p:nvPr>
        </p:nvSpPr>
        <p:spPr>
          <a:xfrm>
            <a:off x="883228" y="1059873"/>
            <a:ext cx="10131425" cy="3910445"/>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141403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52438-7016-8B44-3D0E-0843C3007057}"/>
              </a:ext>
            </a:extLst>
          </p:cNvPr>
          <p:cNvSpPr>
            <a:spLocks noGrp="1"/>
          </p:cNvSpPr>
          <p:nvPr>
            <p:ph type="title"/>
          </p:nvPr>
        </p:nvSpPr>
        <p:spPr>
          <a:xfrm>
            <a:off x="124692" y="-148936"/>
            <a:ext cx="10131425" cy="1456267"/>
          </a:xfrm>
        </p:spPr>
        <p:txBody>
          <a:bodyPr/>
          <a:lstStyle/>
          <a:p>
            <a:r>
              <a:rPr lang="en-IN" dirty="0"/>
              <a:t>Cloud Web Server</a:t>
            </a:r>
          </a:p>
        </p:txBody>
      </p:sp>
      <p:sp>
        <p:nvSpPr>
          <p:cNvPr id="3" name="Content Placeholder 2">
            <a:extLst>
              <a:ext uri="{FF2B5EF4-FFF2-40B4-BE49-F238E27FC236}">
                <a16:creationId xmlns:a16="http://schemas.microsoft.com/office/drawing/2014/main" id="{1F9FD7CA-BC8D-92BC-4A65-271A1FA76CA3}"/>
              </a:ext>
            </a:extLst>
          </p:cNvPr>
          <p:cNvSpPr>
            <a:spLocks noGrp="1"/>
          </p:cNvSpPr>
          <p:nvPr>
            <p:ph idx="1"/>
          </p:nvPr>
        </p:nvSpPr>
        <p:spPr>
          <a:xfrm>
            <a:off x="988723" y="976745"/>
            <a:ext cx="10214553" cy="4565073"/>
          </a:xfrm>
        </p:spPr>
        <p:txBody>
          <a:bodyPr>
            <a:normAutofit/>
          </a:bodyPr>
          <a:lstStyle/>
          <a:p>
            <a:pPr algn="just">
              <a:lnSpc>
                <a:spcPct val="150000"/>
              </a:lnSpc>
            </a:pPr>
            <a:r>
              <a:rPr lang="en-US"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cs typeface="Times New Roman" panose="02020603050405020304" pitchFamily="18" charset="0"/>
              </a:rPr>
              <a:t>It provides a flexible environment for the developers which allows them to work on projects from anywhere using any device with internet access.</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3362658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BAD9C-FD83-843D-ECE3-DEFD8B7A83E8}"/>
              </a:ext>
            </a:extLst>
          </p:cNvPr>
          <p:cNvSpPr>
            <a:spLocks noGrp="1"/>
          </p:cNvSpPr>
          <p:nvPr>
            <p:ph type="title"/>
          </p:nvPr>
        </p:nvSpPr>
        <p:spPr>
          <a:xfrm>
            <a:off x="155864" y="-117763"/>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5A75D0BF-7265-0B70-8801-E5AC3E14E5D4}"/>
              </a:ext>
            </a:extLst>
          </p:cNvPr>
          <p:cNvSpPr>
            <a:spLocks noGrp="1"/>
          </p:cNvSpPr>
          <p:nvPr>
            <p:ph idx="1"/>
          </p:nvPr>
        </p:nvSpPr>
        <p:spPr>
          <a:xfrm>
            <a:off x="1194956" y="167794"/>
            <a:ext cx="10131425" cy="364913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6403623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C2F34-CDAB-EE88-181D-8BD9751F1286}"/>
              </a:ext>
            </a:extLst>
          </p:cNvPr>
          <p:cNvSpPr>
            <a:spLocks noGrp="1"/>
          </p:cNvSpPr>
          <p:nvPr>
            <p:ph type="title"/>
          </p:nvPr>
        </p:nvSpPr>
        <p:spPr>
          <a:xfrm>
            <a:off x="103910" y="-221673"/>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20D9E8AA-17D7-6203-FE63-3F7F183F648D}"/>
              </a:ext>
            </a:extLst>
          </p:cNvPr>
          <p:cNvSpPr>
            <a:spLocks noGrp="1"/>
          </p:cNvSpPr>
          <p:nvPr>
            <p:ph idx="1"/>
          </p:nvPr>
        </p:nvSpPr>
        <p:spPr>
          <a:xfrm>
            <a:off x="1030287" y="506460"/>
            <a:ext cx="10131425" cy="364913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3623210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B0874-F3D0-4949-5A0F-2D521C21A8ED}"/>
              </a:ext>
            </a:extLst>
          </p:cNvPr>
          <p:cNvSpPr>
            <a:spLocks noGrp="1"/>
          </p:cNvSpPr>
          <p:nvPr>
            <p:ph type="title"/>
          </p:nvPr>
        </p:nvSpPr>
        <p:spPr>
          <a:xfrm>
            <a:off x="83128" y="-86591"/>
            <a:ext cx="10131425" cy="145626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A0232A41-EAEB-B657-348A-33D38A1E8DC0}"/>
              </a:ext>
            </a:extLst>
          </p:cNvPr>
          <p:cNvSpPr>
            <a:spLocks noGrp="1"/>
          </p:cNvSpPr>
          <p:nvPr>
            <p:ph idx="1"/>
          </p:nvPr>
        </p:nvSpPr>
        <p:spPr>
          <a:xfrm>
            <a:off x="561109" y="693497"/>
            <a:ext cx="10744199" cy="5696913"/>
          </a:xfrm>
        </p:spPr>
        <p:txBody>
          <a:bodyPr>
            <a:normAutofit/>
          </a:bodyPr>
          <a:lstStyle/>
          <a:p>
            <a:pPr algn="just">
              <a:lnSpc>
                <a:spcPct val="150000"/>
              </a:lnSpc>
            </a:pPr>
            <a:r>
              <a:rPr lang="en-US" dirty="0"/>
              <a:t>This analysis </a:t>
            </a:r>
            <a:r>
              <a:rPr lang="en-US" dirty="0" err="1"/>
              <a:t>conrms</a:t>
            </a:r>
            <a:r>
              <a:rPr lang="en-US" dirty="0"/>
              <a:t> that E-commerce will help the farmers in a way that they achieve some </a:t>
            </a:r>
            <a:r>
              <a:rPr lang="en-US" dirty="0" err="1"/>
              <a:t>prots</a:t>
            </a:r>
            <a:r>
              <a:rPr lang="en-US" dirty="0"/>
              <a:t> for their hard work. The Ecommerce System is needed to improve farming in rural society to make them aware of crops and their market prices.</a:t>
            </a:r>
          </a:p>
          <a:p>
            <a:pPr algn="just">
              <a:lnSpc>
                <a:spcPct val="150000"/>
              </a:lnSpc>
            </a:pPr>
            <a:r>
              <a:rPr lang="en-US" dirty="0"/>
              <a:t> This type of system is also helpful for the government to get the proper information about the crops available in their respective areas. The study we made has predicted that the development and transformation of E-commerce is a creative way of controlling and market access for smallholders. </a:t>
            </a:r>
          </a:p>
          <a:p>
            <a:pPr algn="just">
              <a:lnSpc>
                <a:spcPct val="150000"/>
              </a:lnSpc>
            </a:pPr>
            <a:r>
              <a:rPr lang="en-US" dirty="0"/>
              <a:t>We will develop a system that is easy and simple to use by every rural farmer. The project we are doing will provide maximum earnings to the farmers who do not get </a:t>
            </a:r>
            <a:r>
              <a:rPr lang="en-US" dirty="0" err="1"/>
              <a:t>prots</a:t>
            </a:r>
            <a:r>
              <a:rPr lang="en-US" dirty="0"/>
              <a:t> due to the wholesalers who quote their price for the crops.</a:t>
            </a:r>
          </a:p>
          <a:p>
            <a:pPr algn="just">
              <a:lnSpc>
                <a:spcPct val="150000"/>
              </a:lnSpc>
            </a:pPr>
            <a:r>
              <a:rPr lang="en-US" dirty="0"/>
              <a:t> All these unique technologies, advanced software solutions and network reforms will help the farmers grow more and more and we strive for a better future for farmers. </a:t>
            </a:r>
            <a:endParaRPr lang="en-IN" dirty="0"/>
          </a:p>
        </p:txBody>
      </p:sp>
    </p:spTree>
    <p:extLst>
      <p:ext uri="{BB962C8B-B14F-4D97-AF65-F5344CB8AC3E}">
        <p14:creationId xmlns:p14="http://schemas.microsoft.com/office/powerpoint/2010/main" val="17806434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28</TotalTime>
  <Words>2714</Words>
  <Application>Microsoft Office PowerPoint</Application>
  <PresentationFormat>Widescreen</PresentationFormat>
  <Paragraphs>102</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Celestial</vt:lpstr>
      <vt:lpstr>AGRI GROCER - ONLINE SHOPPING MULTI VENDOR AND SUBSIDY SCHEMES</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Vendor Management Module </vt:lpstr>
      <vt:lpstr>Product Listing &amp; Inventory Management Module </vt:lpstr>
      <vt:lpstr>Subsidy Management Module </vt:lpstr>
      <vt:lpstr>Payment and Transaction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2024-12-29T09:42:08Z</dcterms:created>
  <dcterms:modified xsi:type="dcterms:W3CDTF">2024-12-29T10:10:09Z</dcterms:modified>
</cp:coreProperties>
</file>