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02D3C2A4-76CE-4765-B0E1-20FF421A674C}" type="datetimeFigureOut">
              <a:rPr lang="en-IN" smtClean="0"/>
              <a:t>13-12-2024</a:t>
            </a:fld>
            <a:endParaRPr lang="en-IN"/>
          </a:p>
        </p:txBody>
      </p:sp>
      <p:sp>
        <p:nvSpPr>
          <p:cNvPr id="5" name="Footer Placeholder 4"/>
          <p:cNvSpPr>
            <a:spLocks noGrp="1"/>
          </p:cNvSpPr>
          <p:nvPr>
            <p:ph type="ftr" sz="quarter" idx="11"/>
          </p:nvPr>
        </p:nvSpPr>
        <p:spPr>
          <a:xfrm>
            <a:off x="1876424" y="5410201"/>
            <a:ext cx="5124886" cy="365125"/>
          </a:xfrm>
        </p:spPr>
        <p:txBody>
          <a:bodyPr/>
          <a:lstStyle/>
          <a:p>
            <a:endParaRPr lang="en-IN"/>
          </a:p>
        </p:txBody>
      </p:sp>
      <p:sp>
        <p:nvSpPr>
          <p:cNvPr id="6" name="Slide Number Placeholder 5"/>
          <p:cNvSpPr>
            <a:spLocks noGrp="1"/>
          </p:cNvSpPr>
          <p:nvPr>
            <p:ph type="sldNum" sz="quarter" idx="12"/>
          </p:nvPr>
        </p:nvSpPr>
        <p:spPr>
          <a:xfrm>
            <a:off x="9896911" y="5410199"/>
            <a:ext cx="771089" cy="365125"/>
          </a:xfrm>
        </p:spPr>
        <p:txBody>
          <a:bodyPr/>
          <a:lstStyle/>
          <a:p>
            <a:fld id="{FEE99B55-5D03-4C8F-97E0-60ADFFBF8274}" type="slidenum">
              <a:rPr lang="en-IN" smtClean="0"/>
              <a:t>‹#›</a:t>
            </a:fld>
            <a:endParaRPr lang="en-IN"/>
          </a:p>
        </p:txBody>
      </p:sp>
    </p:spTree>
    <p:extLst>
      <p:ext uri="{BB962C8B-B14F-4D97-AF65-F5344CB8AC3E}">
        <p14:creationId xmlns:p14="http://schemas.microsoft.com/office/powerpoint/2010/main" val="30067304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2D3C2A4-76CE-4765-B0E1-20FF421A674C}" type="datetimeFigureOut">
              <a:rPr lang="en-IN" smtClean="0"/>
              <a:t>13-12-2024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EE99B55-5D03-4C8F-97E0-60ADFFBF8274}" type="slidenum">
              <a:rPr lang="en-IN" smtClean="0"/>
              <a:t>‹#›</a:t>
            </a:fld>
            <a:endParaRPr lang="en-IN"/>
          </a:p>
        </p:txBody>
      </p:sp>
    </p:spTree>
    <p:extLst>
      <p:ext uri="{BB962C8B-B14F-4D97-AF65-F5344CB8AC3E}">
        <p14:creationId xmlns:p14="http://schemas.microsoft.com/office/powerpoint/2010/main" val="3720768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2D3C2A4-76CE-4765-B0E1-20FF421A674C}" type="datetimeFigureOut">
              <a:rPr lang="en-IN" smtClean="0"/>
              <a:t>13-12-2024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EE99B55-5D03-4C8F-97E0-60ADFFBF8274}" type="slidenum">
              <a:rPr lang="en-IN" smtClean="0"/>
              <a:t>‹#›</a:t>
            </a:fld>
            <a:endParaRPr lang="en-IN"/>
          </a:p>
        </p:txBody>
      </p:sp>
    </p:spTree>
    <p:extLst>
      <p:ext uri="{BB962C8B-B14F-4D97-AF65-F5344CB8AC3E}">
        <p14:creationId xmlns:p14="http://schemas.microsoft.com/office/powerpoint/2010/main" val="3474341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2D3C2A4-76CE-4765-B0E1-20FF421A674C}" type="datetimeFigureOut">
              <a:rPr lang="en-IN" smtClean="0"/>
              <a:t>13-12-2024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EE99B55-5D03-4C8F-97E0-60ADFFBF8274}" type="slidenum">
              <a:rPr lang="en-IN" smtClean="0"/>
              <a:t>‹#›</a:t>
            </a:fld>
            <a:endParaRPr lang="en-IN"/>
          </a:p>
        </p:txBody>
      </p:sp>
    </p:spTree>
    <p:extLst>
      <p:ext uri="{BB962C8B-B14F-4D97-AF65-F5344CB8AC3E}">
        <p14:creationId xmlns:p14="http://schemas.microsoft.com/office/powerpoint/2010/main" val="15869843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2D3C2A4-76CE-4765-B0E1-20FF421A674C}" type="datetimeFigureOut">
              <a:rPr lang="en-IN" smtClean="0"/>
              <a:t>13-12-2024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FEE99B55-5D03-4C8F-97E0-60ADFFBF8274}" type="slidenum">
              <a:rPr lang="en-IN" smtClean="0"/>
              <a:t>‹#›</a:t>
            </a:fld>
            <a:endParaRPr lang="en-IN"/>
          </a:p>
        </p:txBody>
      </p:sp>
    </p:spTree>
    <p:extLst>
      <p:ext uri="{BB962C8B-B14F-4D97-AF65-F5344CB8AC3E}">
        <p14:creationId xmlns:p14="http://schemas.microsoft.com/office/powerpoint/2010/main" val="297200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2D3C2A4-76CE-4765-B0E1-20FF421A674C}" type="datetimeFigureOut">
              <a:rPr lang="en-IN" smtClean="0"/>
              <a:t>13-12-2024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EE99B55-5D03-4C8F-97E0-60ADFFBF8274}" type="slidenum">
              <a:rPr lang="en-IN" smtClean="0"/>
              <a:t>‹#›</a:t>
            </a:fld>
            <a:endParaRPr lang="en-IN"/>
          </a:p>
        </p:txBody>
      </p:sp>
    </p:spTree>
    <p:extLst>
      <p:ext uri="{BB962C8B-B14F-4D97-AF65-F5344CB8AC3E}">
        <p14:creationId xmlns:p14="http://schemas.microsoft.com/office/powerpoint/2010/main" val="2106623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2D3C2A4-76CE-4765-B0E1-20FF421A674C}" type="datetimeFigureOut">
              <a:rPr lang="en-IN" smtClean="0"/>
              <a:t>13-12-2024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FEE99B55-5D03-4C8F-97E0-60ADFFBF8274}" type="slidenum">
              <a:rPr lang="en-IN" smtClean="0"/>
              <a:t>‹#›</a:t>
            </a:fld>
            <a:endParaRPr lang="en-IN"/>
          </a:p>
        </p:txBody>
      </p:sp>
    </p:spTree>
    <p:extLst>
      <p:ext uri="{BB962C8B-B14F-4D97-AF65-F5344CB8AC3E}">
        <p14:creationId xmlns:p14="http://schemas.microsoft.com/office/powerpoint/2010/main" val="14135385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2D3C2A4-76CE-4765-B0E1-20FF421A674C}" type="datetimeFigureOut">
              <a:rPr lang="en-IN" smtClean="0"/>
              <a:t>13-12-2024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EE99B55-5D03-4C8F-97E0-60ADFFBF8274}" type="slidenum">
              <a:rPr lang="en-IN" smtClean="0"/>
              <a:t>‹#›</a:t>
            </a:fld>
            <a:endParaRPr lang="en-IN"/>
          </a:p>
        </p:txBody>
      </p:sp>
    </p:spTree>
    <p:extLst>
      <p:ext uri="{BB962C8B-B14F-4D97-AF65-F5344CB8AC3E}">
        <p14:creationId xmlns:p14="http://schemas.microsoft.com/office/powerpoint/2010/main" val="15734389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2D3C2A4-76CE-4765-B0E1-20FF421A674C}" type="datetimeFigureOut">
              <a:rPr lang="en-IN" smtClean="0"/>
              <a:t>13-12-2024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EE99B55-5D03-4C8F-97E0-60ADFFBF8274}" type="slidenum">
              <a:rPr lang="en-IN" smtClean="0"/>
              <a:t>‹#›</a:t>
            </a:fld>
            <a:endParaRPr lang="en-IN"/>
          </a:p>
        </p:txBody>
      </p:sp>
    </p:spTree>
    <p:extLst>
      <p:ext uri="{BB962C8B-B14F-4D97-AF65-F5344CB8AC3E}">
        <p14:creationId xmlns:p14="http://schemas.microsoft.com/office/powerpoint/2010/main" val="26552918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2D3C2A4-76CE-4765-B0E1-20FF421A674C}" type="datetimeFigureOut">
              <a:rPr lang="en-IN" smtClean="0"/>
              <a:t>13-12-2024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EE99B55-5D03-4C8F-97E0-60ADFFBF8274}" type="slidenum">
              <a:rPr lang="en-IN" smtClean="0"/>
              <a:t>‹#›</a:t>
            </a:fld>
            <a:endParaRPr lang="en-IN"/>
          </a:p>
        </p:txBody>
      </p:sp>
    </p:spTree>
    <p:extLst>
      <p:ext uri="{BB962C8B-B14F-4D97-AF65-F5344CB8AC3E}">
        <p14:creationId xmlns:p14="http://schemas.microsoft.com/office/powerpoint/2010/main" val="27300431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2D3C2A4-76CE-4765-B0E1-20FF421A674C}" type="datetimeFigureOut">
              <a:rPr lang="en-IN" smtClean="0"/>
              <a:t>13-12-2024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EE99B55-5D03-4C8F-97E0-60ADFFBF8274}" type="slidenum">
              <a:rPr lang="en-IN" smtClean="0"/>
              <a:t>‹#›</a:t>
            </a:fld>
            <a:endParaRPr lang="en-IN"/>
          </a:p>
        </p:txBody>
      </p:sp>
    </p:spTree>
    <p:extLst>
      <p:ext uri="{BB962C8B-B14F-4D97-AF65-F5344CB8AC3E}">
        <p14:creationId xmlns:p14="http://schemas.microsoft.com/office/powerpoint/2010/main" val="37298639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2D3C2A4-76CE-4765-B0E1-20FF421A674C}" type="datetimeFigureOut">
              <a:rPr lang="en-IN" smtClean="0"/>
              <a:t>13-12-2024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EE99B55-5D03-4C8F-97E0-60ADFFBF8274}" type="slidenum">
              <a:rPr lang="en-IN" smtClean="0"/>
              <a:t>‹#›</a:t>
            </a:fld>
            <a:endParaRPr lang="en-IN"/>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1486297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2D3C2A4-76CE-4765-B0E1-20FF421A674C}" type="datetimeFigureOut">
              <a:rPr lang="en-IN" smtClean="0"/>
              <a:t>13-12-2024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EE99B55-5D03-4C8F-97E0-60ADFFBF8274}" type="slidenum">
              <a:rPr lang="en-IN" smtClean="0"/>
              <a:t>‹#›</a:t>
            </a:fld>
            <a:endParaRPr lang="en-IN"/>
          </a:p>
        </p:txBody>
      </p:sp>
    </p:spTree>
    <p:extLst>
      <p:ext uri="{BB962C8B-B14F-4D97-AF65-F5344CB8AC3E}">
        <p14:creationId xmlns:p14="http://schemas.microsoft.com/office/powerpoint/2010/main" val="18479337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2D3C2A4-76CE-4765-B0E1-20FF421A674C}" type="datetimeFigureOut">
              <a:rPr lang="en-IN" smtClean="0"/>
              <a:t>13-12-2024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EE99B55-5D03-4C8F-97E0-60ADFFBF8274}" type="slidenum">
              <a:rPr lang="en-IN" smtClean="0"/>
              <a:t>‹#›</a:t>
            </a:fld>
            <a:endParaRPr lang="en-IN"/>
          </a:p>
        </p:txBody>
      </p:sp>
    </p:spTree>
    <p:extLst>
      <p:ext uri="{BB962C8B-B14F-4D97-AF65-F5344CB8AC3E}">
        <p14:creationId xmlns:p14="http://schemas.microsoft.com/office/powerpoint/2010/main" val="41223340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2D3C2A4-76CE-4765-B0E1-20FF421A674C}" type="datetimeFigureOut">
              <a:rPr lang="en-IN" smtClean="0"/>
              <a:t>13-12-2024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EE99B55-5D03-4C8F-97E0-60ADFFBF8274}" type="slidenum">
              <a:rPr lang="en-IN" smtClean="0"/>
              <a:t>‹#›</a:t>
            </a:fld>
            <a:endParaRPr lang="en-IN"/>
          </a:p>
        </p:txBody>
      </p:sp>
    </p:spTree>
    <p:extLst>
      <p:ext uri="{BB962C8B-B14F-4D97-AF65-F5344CB8AC3E}">
        <p14:creationId xmlns:p14="http://schemas.microsoft.com/office/powerpoint/2010/main" val="38386033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2D3C2A4-76CE-4765-B0E1-20FF421A674C}" type="datetimeFigureOut">
              <a:rPr lang="en-IN" smtClean="0"/>
              <a:t>13-12-2024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EE99B55-5D03-4C8F-97E0-60ADFFBF8274}" type="slidenum">
              <a:rPr lang="en-IN" smtClean="0"/>
              <a:t>‹#›</a:t>
            </a:fld>
            <a:endParaRPr lang="en-IN"/>
          </a:p>
        </p:txBody>
      </p:sp>
    </p:spTree>
    <p:extLst>
      <p:ext uri="{BB962C8B-B14F-4D97-AF65-F5344CB8AC3E}">
        <p14:creationId xmlns:p14="http://schemas.microsoft.com/office/powerpoint/2010/main" val="29140541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2D3C2A4-76CE-4765-B0E1-20FF421A674C}" type="datetimeFigureOut">
              <a:rPr lang="en-IN" smtClean="0"/>
              <a:t>13-12-2024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EE99B55-5D03-4C8F-97E0-60ADFFBF8274}" type="slidenum">
              <a:rPr lang="en-IN" smtClean="0"/>
              <a:t>‹#›</a:t>
            </a:fld>
            <a:endParaRPr lang="en-IN"/>
          </a:p>
        </p:txBody>
      </p:sp>
    </p:spTree>
    <p:extLst>
      <p:ext uri="{BB962C8B-B14F-4D97-AF65-F5344CB8AC3E}">
        <p14:creationId xmlns:p14="http://schemas.microsoft.com/office/powerpoint/2010/main" val="1325666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02D3C2A4-76CE-4765-B0E1-20FF421A674C}" type="datetimeFigureOut">
              <a:rPr lang="en-IN" smtClean="0"/>
              <a:t>13-12-2024</a:t>
            </a:fld>
            <a:endParaRPr lang="en-IN"/>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FEE99B55-5D03-4C8F-97E0-60ADFFBF8274}" type="slidenum">
              <a:rPr lang="en-IN" smtClean="0"/>
              <a:t>‹#›</a:t>
            </a:fld>
            <a:endParaRPr lang="en-IN"/>
          </a:p>
        </p:txBody>
      </p:sp>
    </p:spTree>
    <p:extLst>
      <p:ext uri="{BB962C8B-B14F-4D97-AF65-F5344CB8AC3E}">
        <p14:creationId xmlns:p14="http://schemas.microsoft.com/office/powerpoint/2010/main" val="2892126631"/>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D5E0D66-A78B-84ED-A555-49A850B6BA09}"/>
              </a:ext>
            </a:extLst>
          </p:cNvPr>
          <p:cNvSpPr>
            <a:spLocks noGrp="1"/>
          </p:cNvSpPr>
          <p:nvPr>
            <p:ph type="title"/>
          </p:nvPr>
        </p:nvSpPr>
        <p:spPr>
          <a:xfrm>
            <a:off x="2504209" y="2573482"/>
            <a:ext cx="9875520" cy="1356360"/>
          </a:xfrm>
        </p:spPr>
        <p:txBody>
          <a:bodyPr>
            <a:normAutofit/>
          </a:bodyPr>
          <a:lstStyle/>
          <a:p>
            <a:r>
              <a:rPr lang="en-IN" sz="3600" dirty="0"/>
              <a:t>Train food order e-application</a:t>
            </a:r>
          </a:p>
        </p:txBody>
      </p:sp>
    </p:spTree>
    <p:extLst>
      <p:ext uri="{BB962C8B-B14F-4D97-AF65-F5344CB8AC3E}">
        <p14:creationId xmlns:p14="http://schemas.microsoft.com/office/powerpoint/2010/main" val="6529837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BA3513-3751-7B7D-C7AB-B8E426A4136D}"/>
              </a:ext>
            </a:extLst>
          </p:cNvPr>
          <p:cNvSpPr>
            <a:spLocks noGrp="1"/>
          </p:cNvSpPr>
          <p:nvPr>
            <p:ph type="title"/>
          </p:nvPr>
        </p:nvSpPr>
        <p:spPr>
          <a:xfrm>
            <a:off x="1018309" y="-289561"/>
            <a:ext cx="9875520" cy="1356360"/>
          </a:xfrm>
        </p:spPr>
        <p:txBody>
          <a:bodyPr>
            <a:normAutofit/>
          </a:bodyPr>
          <a:lstStyle/>
          <a:p>
            <a:r>
              <a:rPr lang="en-US" sz="3600" b="1" dirty="0"/>
              <a:t>Abstract</a:t>
            </a:r>
            <a:endParaRPr lang="en-IN" sz="3600" dirty="0"/>
          </a:p>
        </p:txBody>
      </p:sp>
      <p:sp>
        <p:nvSpPr>
          <p:cNvPr id="3" name="Content Placeholder 2">
            <a:extLst>
              <a:ext uri="{FF2B5EF4-FFF2-40B4-BE49-F238E27FC236}">
                <a16:creationId xmlns:a16="http://schemas.microsoft.com/office/drawing/2014/main" id="{5BDB5370-168F-D7E3-FFE1-AD47CD78BFFF}"/>
              </a:ext>
            </a:extLst>
          </p:cNvPr>
          <p:cNvSpPr>
            <a:spLocks noGrp="1"/>
          </p:cNvSpPr>
          <p:nvPr>
            <p:ph idx="1"/>
          </p:nvPr>
        </p:nvSpPr>
        <p:spPr>
          <a:xfrm>
            <a:off x="1134485" y="869372"/>
            <a:ext cx="10039206" cy="5458692"/>
          </a:xfrm>
        </p:spPr>
        <p:txBody>
          <a:bodyPr>
            <a:noAutofit/>
          </a:bodyPr>
          <a:lstStyle/>
          <a:p>
            <a:pPr algn="just">
              <a:lnSpc>
                <a:spcPct val="150000"/>
              </a:lnSpc>
            </a:pPr>
            <a:r>
              <a:rPr lang="en-US" sz="1800" dirty="0"/>
              <a:t>Food Order in Train application is to develop a system that offers new services online. Food Order in Train is an android application which is designed to order the food online via mobile application while traveling through a train.</a:t>
            </a:r>
          </a:p>
          <a:p>
            <a:pPr algn="just">
              <a:lnSpc>
                <a:spcPct val="150000"/>
              </a:lnSpc>
            </a:pPr>
            <a:r>
              <a:rPr lang="en-US" sz="1800" dirty="0"/>
              <a:t> While people travel the long distance through a train, the main problem they face is food. To overcome such problem, we want to develop a mobile application through which we are ordering the food online. </a:t>
            </a:r>
          </a:p>
          <a:p>
            <a:pPr algn="just">
              <a:lnSpc>
                <a:spcPct val="150000"/>
              </a:lnSpc>
            </a:pPr>
            <a:r>
              <a:rPr lang="en-US" sz="1800" dirty="0"/>
              <a:t>If the person wants to order food he/she can directly order the food from our application, So that the food is delivered directly to his/her seat and cash-on-delivery (COD) process takes place between the customer and the person who delivers the food to user from the particular train kitchen which he/she orders. </a:t>
            </a:r>
          </a:p>
          <a:p>
            <a:pPr algn="just">
              <a:lnSpc>
                <a:spcPct val="150000"/>
              </a:lnSpc>
            </a:pPr>
            <a:r>
              <a:rPr lang="en-US" sz="1800" dirty="0"/>
              <a:t>This Food Order in Train application provides more comfort for the users in ordering the food. By implementing this Food Order in Train project in the present railway system, the passengers can overcome the problems faced regarding their food needs.</a:t>
            </a:r>
            <a:endParaRPr lang="en-IN" sz="1800" dirty="0"/>
          </a:p>
        </p:txBody>
      </p:sp>
    </p:spTree>
    <p:extLst>
      <p:ext uri="{BB962C8B-B14F-4D97-AF65-F5344CB8AC3E}">
        <p14:creationId xmlns:p14="http://schemas.microsoft.com/office/powerpoint/2010/main" val="18754611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87431-11D2-F2FA-6602-C5991F81DB38}"/>
              </a:ext>
            </a:extLst>
          </p:cNvPr>
          <p:cNvSpPr>
            <a:spLocks noGrp="1"/>
          </p:cNvSpPr>
          <p:nvPr>
            <p:ph type="title"/>
          </p:nvPr>
        </p:nvSpPr>
        <p:spPr>
          <a:xfrm>
            <a:off x="1286886" y="-243928"/>
            <a:ext cx="9905998" cy="1478570"/>
          </a:xfrm>
        </p:spPr>
        <p:txBody>
          <a:bodyPr/>
          <a:lstStyle/>
          <a:p>
            <a:r>
              <a:rPr lang="en-US" b="1"/>
              <a:t>Objective</a:t>
            </a:r>
            <a:endParaRPr lang="en-IN" dirty="0"/>
          </a:p>
        </p:txBody>
      </p:sp>
      <p:sp>
        <p:nvSpPr>
          <p:cNvPr id="3" name="Content Placeholder 2">
            <a:extLst>
              <a:ext uri="{FF2B5EF4-FFF2-40B4-BE49-F238E27FC236}">
                <a16:creationId xmlns:a16="http://schemas.microsoft.com/office/drawing/2014/main" id="{A49B56C8-5058-C1D4-297D-60BF786F96F4}"/>
              </a:ext>
            </a:extLst>
          </p:cNvPr>
          <p:cNvSpPr>
            <a:spLocks noGrp="1"/>
          </p:cNvSpPr>
          <p:nvPr>
            <p:ph idx="1"/>
          </p:nvPr>
        </p:nvSpPr>
        <p:spPr>
          <a:xfrm>
            <a:off x="825646" y="789709"/>
            <a:ext cx="10729045" cy="5798127"/>
          </a:xfrm>
        </p:spPr>
        <p:txBody>
          <a:bodyPr>
            <a:noAutofit/>
          </a:bodyPr>
          <a:lstStyle/>
          <a:p>
            <a:pPr algn="just">
              <a:lnSpc>
                <a:spcPct val="150000"/>
              </a:lnSpc>
            </a:pPr>
            <a:r>
              <a:rPr lang="en-US" sz="1800" dirty="0"/>
              <a:t>The primary objective of a </a:t>
            </a:r>
            <a:r>
              <a:rPr lang="en-US" sz="1800" b="1" dirty="0"/>
              <a:t>Train Food Order E-Application</a:t>
            </a:r>
            <a:r>
              <a:rPr lang="en-US" sz="1800" dirty="0"/>
              <a:t> is to enhance the travel experience by providing passengers with a convenient, efficient, and personalized way to order food during their journey. </a:t>
            </a:r>
          </a:p>
          <a:p>
            <a:pPr algn="just">
              <a:lnSpc>
                <a:spcPct val="150000"/>
              </a:lnSpc>
            </a:pPr>
            <a:r>
              <a:rPr lang="en-US" sz="1800" dirty="0"/>
              <a:t>The application aims to eliminate the need for passengers to rely on traditional food carts or manual order-taking, offering them the ability to browse through a wide variety of menu options, customize their meals, and place orders directly from their smartphones or devices.</a:t>
            </a:r>
          </a:p>
          <a:p>
            <a:pPr algn="just">
              <a:lnSpc>
                <a:spcPct val="150000"/>
              </a:lnSpc>
            </a:pPr>
            <a:r>
              <a:rPr lang="en-US" sz="1800" dirty="0"/>
              <a:t> By integrating real-time order tracking, secure payment methods, and seamless delivery to passengers’ seats, the app strives to reduce waiting times and improve service efficiency. Furthermore, the e-application aims to ensure that passengers have access to a wide range of food choices tailored to various dietary preferences, with the flexibility to make special requests. </a:t>
            </a:r>
          </a:p>
          <a:p>
            <a:pPr algn="just">
              <a:lnSpc>
                <a:spcPct val="150000"/>
              </a:lnSpc>
            </a:pPr>
            <a:r>
              <a:rPr lang="en-US" sz="1800" dirty="0"/>
              <a:t>It also seeks to foster customer satisfaction by offering transparent pricing, promotional discounts, and easy reorder functionality. Ultimately, the goal is to streamline the food ordering process on trains, making it more accessible, user-friendly, and aligned with the needs of modern travelers, while also enabling train operators to optimize service delivery and food inventory management.</a:t>
            </a:r>
            <a:endParaRPr lang="en-IN" sz="1800" dirty="0"/>
          </a:p>
        </p:txBody>
      </p:sp>
    </p:spTree>
    <p:extLst>
      <p:ext uri="{BB962C8B-B14F-4D97-AF65-F5344CB8AC3E}">
        <p14:creationId xmlns:p14="http://schemas.microsoft.com/office/powerpoint/2010/main" val="40244804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927A0-07AB-DF01-F84D-5A75D97A59E9}"/>
              </a:ext>
            </a:extLst>
          </p:cNvPr>
          <p:cNvSpPr>
            <a:spLocks noGrp="1"/>
          </p:cNvSpPr>
          <p:nvPr>
            <p:ph type="title"/>
          </p:nvPr>
        </p:nvSpPr>
        <p:spPr>
          <a:xfrm>
            <a:off x="1141413" y="-212755"/>
            <a:ext cx="9905998" cy="1478570"/>
          </a:xfrm>
        </p:spPr>
        <p:txBody>
          <a:bodyPr/>
          <a:lstStyle/>
          <a:p>
            <a:r>
              <a:rPr lang="en-US" b="1" dirty="0"/>
              <a:t>Existing System</a:t>
            </a:r>
            <a:endParaRPr lang="en-IN" dirty="0"/>
          </a:p>
        </p:txBody>
      </p:sp>
      <p:sp>
        <p:nvSpPr>
          <p:cNvPr id="3" name="Content Placeholder 2">
            <a:extLst>
              <a:ext uri="{FF2B5EF4-FFF2-40B4-BE49-F238E27FC236}">
                <a16:creationId xmlns:a16="http://schemas.microsoft.com/office/drawing/2014/main" id="{0D5788E1-6FB7-1B3D-7362-980938480893}"/>
              </a:ext>
            </a:extLst>
          </p:cNvPr>
          <p:cNvSpPr>
            <a:spLocks noGrp="1"/>
          </p:cNvSpPr>
          <p:nvPr>
            <p:ph idx="1"/>
          </p:nvPr>
        </p:nvSpPr>
        <p:spPr>
          <a:xfrm>
            <a:off x="994063" y="789708"/>
            <a:ext cx="10203873" cy="5860473"/>
          </a:xfrm>
        </p:spPr>
        <p:txBody>
          <a:bodyPr>
            <a:noAutofit/>
          </a:bodyPr>
          <a:lstStyle/>
          <a:p>
            <a:pPr algn="just">
              <a:lnSpc>
                <a:spcPct val="150000"/>
              </a:lnSpc>
            </a:pPr>
            <a:r>
              <a:rPr lang="en-US" sz="1800" dirty="0"/>
              <a:t>The </a:t>
            </a:r>
            <a:r>
              <a:rPr lang="en-US" sz="1800" dirty="0" err="1"/>
              <a:t>The</a:t>
            </a:r>
            <a:r>
              <a:rPr lang="en-US" sz="1800" dirty="0"/>
              <a:t> reason why to choose this project is the idea behind project that is to solve problem of people which they are facing when they shift to different city. The system is not only for user but also for provider who provides food service. </a:t>
            </a:r>
          </a:p>
          <a:p>
            <a:pPr algn="just">
              <a:lnSpc>
                <a:spcPct val="150000"/>
              </a:lnSpc>
            </a:pPr>
            <a:r>
              <a:rPr lang="en-US" sz="1800" dirty="0"/>
              <a:t>This system is for making efficient communication between consumer and producer of the food system which will then leads to the ideal and effective system. The online food ordering system sets up a food menu online and customers can easily place the order as per they like. </a:t>
            </a:r>
          </a:p>
          <a:p>
            <a:pPr algn="just">
              <a:lnSpc>
                <a:spcPct val="150000"/>
              </a:lnSpc>
            </a:pPr>
            <a:r>
              <a:rPr lang="en-US" sz="1800" dirty="0"/>
              <a:t>Also, the online customers can easily track their orders. The management maintains customer’s database, and improve food delivery service. This system also provides a feedback system in which user can rate the food items.</a:t>
            </a:r>
          </a:p>
          <a:p>
            <a:pPr algn="just">
              <a:lnSpc>
                <a:spcPct val="150000"/>
              </a:lnSpc>
            </a:pPr>
            <a:r>
              <a:rPr lang="en-US" sz="1800" dirty="0"/>
              <a:t> Also, the proposed system can recommend hotels, food, based on the ratings given by the user, the hotel staff will be informed for the improvements along with the quality. The payment can be made online or cash or pay-on-delivery system. For more secured ordering separate accounts are maintained for each user by providing them an ID and a password.</a:t>
            </a:r>
            <a:endParaRPr lang="en-IN" sz="1800" dirty="0"/>
          </a:p>
        </p:txBody>
      </p:sp>
    </p:spTree>
    <p:extLst>
      <p:ext uri="{BB962C8B-B14F-4D97-AF65-F5344CB8AC3E}">
        <p14:creationId xmlns:p14="http://schemas.microsoft.com/office/powerpoint/2010/main" val="33359693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28B480-00C8-C01B-0608-36594F68D0F2}"/>
              </a:ext>
            </a:extLst>
          </p:cNvPr>
          <p:cNvSpPr>
            <a:spLocks noGrp="1"/>
          </p:cNvSpPr>
          <p:nvPr>
            <p:ph type="title"/>
          </p:nvPr>
        </p:nvSpPr>
        <p:spPr>
          <a:xfrm>
            <a:off x="1141412" y="-243927"/>
            <a:ext cx="9905998" cy="1478570"/>
          </a:xfrm>
        </p:spPr>
        <p:txBody>
          <a:bodyPr/>
          <a:lstStyle/>
          <a:p>
            <a:r>
              <a:rPr lang="en-US" b="1" dirty="0"/>
              <a:t>Disadvantage</a:t>
            </a:r>
            <a:endParaRPr lang="en-IN" dirty="0"/>
          </a:p>
        </p:txBody>
      </p:sp>
      <p:sp>
        <p:nvSpPr>
          <p:cNvPr id="3" name="Content Placeholder 2">
            <a:extLst>
              <a:ext uri="{FF2B5EF4-FFF2-40B4-BE49-F238E27FC236}">
                <a16:creationId xmlns:a16="http://schemas.microsoft.com/office/drawing/2014/main" id="{4E7A9662-AC5C-5ACE-0AB9-02AFE1EBF75B}"/>
              </a:ext>
            </a:extLst>
          </p:cNvPr>
          <p:cNvSpPr>
            <a:spLocks noGrp="1"/>
          </p:cNvSpPr>
          <p:nvPr>
            <p:ph idx="1"/>
          </p:nvPr>
        </p:nvSpPr>
        <p:spPr>
          <a:xfrm>
            <a:off x="1141411" y="893619"/>
            <a:ext cx="10340543" cy="4935682"/>
          </a:xfrm>
        </p:spPr>
        <p:txBody>
          <a:bodyPr>
            <a:normAutofit fontScale="77500" lnSpcReduction="20000"/>
          </a:bodyPr>
          <a:lstStyle/>
          <a:p>
            <a:pPr algn="just">
              <a:lnSpc>
                <a:spcPct val="170000"/>
              </a:lnSpc>
              <a:buFont typeface="Wingdings" panose="05000000000000000000" pitchFamily="2" charset="2"/>
              <a:buChar char="q"/>
            </a:pPr>
            <a:r>
              <a:rPr lang="en-US" sz="2300" b="1" dirty="0"/>
              <a:t>Internet Connectivity Issues</a:t>
            </a:r>
          </a:p>
          <a:p>
            <a:pPr algn="just">
              <a:lnSpc>
                <a:spcPct val="170000"/>
              </a:lnSpc>
              <a:buFont typeface="Arial" panose="020B0604020202020204" pitchFamily="34" charset="0"/>
              <a:buChar char="•"/>
            </a:pPr>
            <a:r>
              <a:rPr lang="en-US" sz="2300" b="1" dirty="0"/>
              <a:t>Problem</a:t>
            </a:r>
            <a:r>
              <a:rPr lang="en-US" sz="2300" dirty="0"/>
              <a:t>: Most train journeys, especially on remote routes, lack stable internet connections. This can lead to difficulties in placing or processing food orders.</a:t>
            </a:r>
          </a:p>
          <a:p>
            <a:pPr algn="just">
              <a:lnSpc>
                <a:spcPct val="170000"/>
              </a:lnSpc>
              <a:buFont typeface="Arial" panose="020B0604020202020204" pitchFamily="34" charset="0"/>
              <a:buChar char="•"/>
            </a:pPr>
            <a:r>
              <a:rPr lang="en-US" sz="2300" b="1" dirty="0"/>
              <a:t>Impact</a:t>
            </a:r>
            <a:r>
              <a:rPr lang="en-US" sz="2300" dirty="0"/>
              <a:t>: Passengers may not be able to access the e-application, leading to frustration or missed meals.</a:t>
            </a:r>
          </a:p>
          <a:p>
            <a:pPr algn="just">
              <a:lnSpc>
                <a:spcPct val="170000"/>
              </a:lnSpc>
              <a:buFont typeface="Wingdings" panose="05000000000000000000" pitchFamily="2" charset="2"/>
              <a:buChar char="q"/>
            </a:pPr>
            <a:r>
              <a:rPr lang="en-US" sz="2300" b="1" dirty="0"/>
              <a:t>Technical Glitches and App Crashes</a:t>
            </a:r>
          </a:p>
          <a:p>
            <a:pPr algn="just">
              <a:lnSpc>
                <a:spcPct val="170000"/>
              </a:lnSpc>
              <a:buFont typeface="Arial" panose="020B0604020202020204" pitchFamily="34" charset="0"/>
              <a:buChar char="•"/>
            </a:pPr>
            <a:r>
              <a:rPr lang="en-US" sz="2300" b="1" dirty="0"/>
              <a:t>Problem</a:t>
            </a:r>
            <a:r>
              <a:rPr lang="en-US" sz="2300" dirty="0"/>
              <a:t>: Like any digital system, e-applications can face bugs, crashes, or malfunctions, particularly if the app is not regularly updated or tested.</a:t>
            </a:r>
          </a:p>
          <a:p>
            <a:pPr algn="just">
              <a:lnSpc>
                <a:spcPct val="170000"/>
              </a:lnSpc>
              <a:buFont typeface="Arial" panose="020B0604020202020204" pitchFamily="34" charset="0"/>
              <a:buChar char="•"/>
            </a:pPr>
            <a:r>
              <a:rPr lang="en-US" sz="2300" b="1" dirty="0"/>
              <a:t>Impact</a:t>
            </a:r>
            <a:r>
              <a:rPr lang="en-US" sz="2300" dirty="0"/>
              <a:t>: This could result in orders being lost, incorrect deliveries, or delayed responses, frustrating passengers.</a:t>
            </a:r>
          </a:p>
          <a:p>
            <a:pPr>
              <a:buFont typeface="Arial" panose="020B0604020202020204" pitchFamily="34" charset="0"/>
              <a:buChar char="•"/>
            </a:pPr>
            <a:endParaRPr lang="en-US" dirty="0"/>
          </a:p>
          <a:p>
            <a:endParaRPr lang="en-US" dirty="0"/>
          </a:p>
          <a:p>
            <a:endParaRPr lang="en-US" dirty="0"/>
          </a:p>
          <a:p>
            <a:endParaRPr lang="en-US" dirty="0"/>
          </a:p>
          <a:p>
            <a:endParaRPr lang="en-IN" dirty="0"/>
          </a:p>
        </p:txBody>
      </p:sp>
    </p:spTree>
    <p:extLst>
      <p:ext uri="{BB962C8B-B14F-4D97-AF65-F5344CB8AC3E}">
        <p14:creationId xmlns:p14="http://schemas.microsoft.com/office/powerpoint/2010/main" val="13089566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54AD8C4-7CAE-BED5-535C-2462924AE955}"/>
              </a:ext>
            </a:extLst>
          </p:cNvPr>
          <p:cNvSpPr>
            <a:spLocks noGrp="1"/>
          </p:cNvSpPr>
          <p:nvPr>
            <p:ph idx="4294967295"/>
          </p:nvPr>
        </p:nvSpPr>
        <p:spPr>
          <a:xfrm>
            <a:off x="1028700" y="688326"/>
            <a:ext cx="10363200" cy="4486347"/>
          </a:xfrm>
        </p:spPr>
        <p:txBody>
          <a:bodyPr>
            <a:normAutofit/>
          </a:bodyPr>
          <a:lstStyle/>
          <a:p>
            <a:pPr algn="just">
              <a:buFont typeface="Wingdings" panose="05000000000000000000" pitchFamily="2" charset="2"/>
              <a:buChar char="q"/>
            </a:pPr>
            <a:r>
              <a:rPr lang="en-US" sz="1800" b="1" dirty="0"/>
              <a:t>Dependency on Smartphones</a:t>
            </a:r>
          </a:p>
          <a:p>
            <a:pPr algn="just">
              <a:buFont typeface="Arial" panose="020B0604020202020204" pitchFamily="34" charset="0"/>
              <a:buChar char="•"/>
            </a:pPr>
            <a:r>
              <a:rPr lang="en-US" sz="1800" b="1" dirty="0"/>
              <a:t>Problem</a:t>
            </a:r>
            <a:r>
              <a:rPr lang="en-US" sz="1800" dirty="0"/>
              <a:t>: The e-application requires passengers to have smartphones with internet access.</a:t>
            </a:r>
          </a:p>
          <a:p>
            <a:pPr algn="just">
              <a:buFont typeface="Arial" panose="020B0604020202020204" pitchFamily="34" charset="0"/>
              <a:buChar char="•"/>
            </a:pPr>
            <a:r>
              <a:rPr lang="en-US" sz="1800" b="1" dirty="0"/>
              <a:t>Impact</a:t>
            </a:r>
            <a:r>
              <a:rPr lang="en-US" sz="1800" dirty="0"/>
              <a:t>: Passengers without smartphones, or those who are not tech-savvy, may find it difficult to use the system, limiting accessibility.</a:t>
            </a:r>
          </a:p>
          <a:p>
            <a:pPr algn="just">
              <a:buFont typeface="Wingdings" panose="05000000000000000000" pitchFamily="2" charset="2"/>
              <a:buChar char="q"/>
            </a:pPr>
            <a:r>
              <a:rPr lang="en-US" sz="1800" b="1" dirty="0"/>
              <a:t> Limited Payment Options</a:t>
            </a:r>
          </a:p>
          <a:p>
            <a:pPr algn="just">
              <a:buFont typeface="Arial" panose="020B0604020202020204" pitchFamily="34" charset="0"/>
              <a:buChar char="•"/>
            </a:pPr>
            <a:r>
              <a:rPr lang="en-US" sz="1800" b="1" dirty="0"/>
              <a:t>Problem</a:t>
            </a:r>
            <a:r>
              <a:rPr lang="en-US" sz="1800" dirty="0"/>
              <a:t>: Some e-applications may offer limited payment options, such as only digital payments or certain apps.</a:t>
            </a:r>
          </a:p>
          <a:p>
            <a:pPr algn="just">
              <a:buFont typeface="Arial" panose="020B0604020202020204" pitchFamily="34" charset="0"/>
              <a:buChar char="•"/>
            </a:pPr>
            <a:r>
              <a:rPr lang="en-US" sz="1800" b="1" dirty="0"/>
              <a:t>Impact</a:t>
            </a:r>
            <a:r>
              <a:rPr lang="en-US" sz="1800" dirty="0"/>
              <a:t>: Passengers who prefer cash or lack access to digital payment methods may find it difficult to place orders.</a:t>
            </a:r>
          </a:p>
          <a:p>
            <a:endParaRPr lang="en-IN" dirty="0"/>
          </a:p>
        </p:txBody>
      </p:sp>
    </p:spTree>
    <p:extLst>
      <p:ext uri="{BB962C8B-B14F-4D97-AF65-F5344CB8AC3E}">
        <p14:creationId xmlns:p14="http://schemas.microsoft.com/office/powerpoint/2010/main" val="20065106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D2E261-FEB6-9641-CCBB-A4537FFC81A7}"/>
              </a:ext>
            </a:extLst>
          </p:cNvPr>
          <p:cNvSpPr>
            <a:spLocks noGrp="1"/>
          </p:cNvSpPr>
          <p:nvPr>
            <p:ph type="title"/>
          </p:nvPr>
        </p:nvSpPr>
        <p:spPr>
          <a:xfrm>
            <a:off x="1224540" y="-264709"/>
            <a:ext cx="9905998" cy="1478570"/>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A362617E-01FD-B730-35AA-0B9C5BEC07DC}"/>
              </a:ext>
            </a:extLst>
          </p:cNvPr>
          <p:cNvSpPr>
            <a:spLocks noGrp="1"/>
          </p:cNvSpPr>
          <p:nvPr>
            <p:ph idx="1"/>
          </p:nvPr>
        </p:nvSpPr>
        <p:spPr>
          <a:xfrm>
            <a:off x="872837" y="768927"/>
            <a:ext cx="10796154" cy="6089073"/>
          </a:xfrm>
        </p:spPr>
        <p:txBody>
          <a:bodyPr>
            <a:noAutofit/>
          </a:bodyPr>
          <a:lstStyle/>
          <a:p>
            <a:pPr algn="just">
              <a:lnSpc>
                <a:spcPct val="170000"/>
              </a:lnSpc>
            </a:pPr>
            <a:r>
              <a:rPr lang="en-US" sz="1800" dirty="0"/>
              <a:t>To overcome the limitations of above system, an Online Food Ordering System based on Internet of Things is proposed. It is a wireless food ordering system using web application In addition to the advantages already mentioned, food delivery aboard trains has helped local companies flourish and created more job opportunities. </a:t>
            </a:r>
          </a:p>
          <a:p>
            <a:pPr algn="just">
              <a:lnSpc>
                <a:spcPct val="170000"/>
              </a:lnSpc>
            </a:pPr>
            <a:r>
              <a:rPr lang="en-US" sz="1800" dirty="0"/>
              <a:t>The service providers work with neighborhood eateries and food carts to give them a platform to advertise their products and attract more customers. As a result, their business grows and they are able to make more money.</a:t>
            </a:r>
          </a:p>
          <a:p>
            <a:pPr algn="just">
              <a:lnSpc>
                <a:spcPct val="170000"/>
              </a:lnSpc>
            </a:pPr>
            <a:r>
              <a:rPr lang="en-US" sz="1800" dirty="0"/>
              <a:t> Additionally, the demand for delivery managers has increased as a result of food delivery in trains, opening up employment chances for numerous people. The food must be picked up from the restaurant and delivered to the train passengers by these delivery personnel. </a:t>
            </a:r>
          </a:p>
          <a:p>
            <a:pPr algn="just">
              <a:lnSpc>
                <a:spcPct val="170000"/>
              </a:lnSpc>
            </a:pPr>
            <a:r>
              <a:rPr lang="en-US" sz="1800" dirty="0"/>
              <a:t>Thus, the local economy and employment possibilities are benefited by food delivery in trains. Food distribution in trains does come with some difficulties, though. Keeping the food clean and of high quality is one of the main challenges. </a:t>
            </a:r>
            <a:endParaRPr lang="en-IN" sz="1800" dirty="0"/>
          </a:p>
        </p:txBody>
      </p:sp>
    </p:spTree>
    <p:extLst>
      <p:ext uri="{BB962C8B-B14F-4D97-AF65-F5344CB8AC3E}">
        <p14:creationId xmlns:p14="http://schemas.microsoft.com/office/powerpoint/2010/main" val="20918965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518FBA-8AAF-E20F-1315-3F4950193D5F}"/>
              </a:ext>
            </a:extLst>
          </p:cNvPr>
          <p:cNvSpPr>
            <a:spLocks noGrp="1"/>
          </p:cNvSpPr>
          <p:nvPr>
            <p:ph type="title"/>
          </p:nvPr>
        </p:nvSpPr>
        <p:spPr>
          <a:xfrm>
            <a:off x="1214149" y="-264709"/>
            <a:ext cx="9905998" cy="1478570"/>
          </a:xfrm>
        </p:spPr>
        <p:txBody>
          <a:bodyPr/>
          <a:lstStyle/>
          <a:p>
            <a:r>
              <a:rPr lang="en-US" b="1" dirty="0"/>
              <a:t>Advantage</a:t>
            </a:r>
            <a:endParaRPr lang="en-IN" dirty="0"/>
          </a:p>
        </p:txBody>
      </p:sp>
      <p:sp>
        <p:nvSpPr>
          <p:cNvPr id="3" name="Content Placeholder 2">
            <a:extLst>
              <a:ext uri="{FF2B5EF4-FFF2-40B4-BE49-F238E27FC236}">
                <a16:creationId xmlns:a16="http://schemas.microsoft.com/office/drawing/2014/main" id="{9340B212-F470-C808-0812-A860E6682F73}"/>
              </a:ext>
            </a:extLst>
          </p:cNvPr>
          <p:cNvSpPr>
            <a:spLocks noGrp="1"/>
          </p:cNvSpPr>
          <p:nvPr>
            <p:ph idx="1"/>
          </p:nvPr>
        </p:nvSpPr>
        <p:spPr>
          <a:xfrm>
            <a:off x="1141412" y="955964"/>
            <a:ext cx="10143115" cy="5299363"/>
          </a:xfrm>
        </p:spPr>
        <p:txBody>
          <a:bodyPr>
            <a:normAutofit fontScale="77500" lnSpcReduction="20000"/>
          </a:bodyPr>
          <a:lstStyle/>
          <a:p>
            <a:pPr>
              <a:lnSpc>
                <a:spcPct val="170000"/>
              </a:lnSpc>
              <a:buFont typeface="Wingdings" panose="05000000000000000000" pitchFamily="2" charset="2"/>
              <a:buChar char="q"/>
            </a:pPr>
            <a:r>
              <a:rPr lang="en-US" sz="2300" b="1" dirty="0"/>
              <a:t>Convenience and Time-Saving</a:t>
            </a:r>
          </a:p>
          <a:p>
            <a:pPr>
              <a:lnSpc>
                <a:spcPct val="170000"/>
              </a:lnSpc>
              <a:buFont typeface="Arial" panose="020B0604020202020204" pitchFamily="34" charset="0"/>
              <a:buChar char="•"/>
            </a:pPr>
            <a:r>
              <a:rPr lang="en-US" sz="2300" b="1" dirty="0"/>
              <a:t>Advantage</a:t>
            </a:r>
            <a:r>
              <a:rPr lang="en-US" sz="2300" dirty="0"/>
              <a:t>: Passengers can order food from their seats using their smartphones or other devices without needing to interact with vendors or wait for food carts to pass through the train.</a:t>
            </a:r>
          </a:p>
          <a:p>
            <a:pPr>
              <a:lnSpc>
                <a:spcPct val="170000"/>
              </a:lnSpc>
              <a:buFont typeface="Arial" panose="020B0604020202020204" pitchFamily="34" charset="0"/>
              <a:buChar char="•"/>
            </a:pPr>
            <a:r>
              <a:rPr lang="en-US" sz="2300" b="1" dirty="0"/>
              <a:t>Impact</a:t>
            </a:r>
            <a:r>
              <a:rPr lang="en-US" sz="2300" dirty="0"/>
              <a:t>: This is especially beneficial on long journeys, as passengers can plan their meals in advance, saving time and avoiding unnecessary hassle.</a:t>
            </a:r>
          </a:p>
          <a:p>
            <a:pPr>
              <a:lnSpc>
                <a:spcPct val="170000"/>
              </a:lnSpc>
              <a:buFont typeface="Wingdings" panose="05000000000000000000" pitchFamily="2" charset="2"/>
              <a:buChar char="q"/>
            </a:pPr>
            <a:r>
              <a:rPr lang="en-US" sz="2300" b="1" dirty="0"/>
              <a:t>Wide Range of Food Options</a:t>
            </a:r>
          </a:p>
          <a:p>
            <a:pPr>
              <a:lnSpc>
                <a:spcPct val="170000"/>
              </a:lnSpc>
              <a:buFont typeface="Arial" panose="020B0604020202020204" pitchFamily="34" charset="0"/>
              <a:buChar char="•"/>
            </a:pPr>
            <a:r>
              <a:rPr lang="en-US" sz="2300" b="1" dirty="0"/>
              <a:t>Advantage</a:t>
            </a:r>
            <a:r>
              <a:rPr lang="en-US" sz="2300" dirty="0"/>
              <a:t>: Many e-applications provide a variety of meal choices, including snacks, beverages, and full meals, tailored to different preferences (vegetarian, non-vegetarian, vegan, etc.).</a:t>
            </a:r>
          </a:p>
          <a:p>
            <a:pPr>
              <a:lnSpc>
                <a:spcPct val="170000"/>
              </a:lnSpc>
              <a:buFont typeface="Arial" panose="020B0604020202020204" pitchFamily="34" charset="0"/>
              <a:buChar char="•"/>
            </a:pPr>
            <a:r>
              <a:rPr lang="en-US" sz="2300" b="1" dirty="0"/>
              <a:t>Impact</a:t>
            </a:r>
            <a:r>
              <a:rPr lang="en-US" sz="2300" dirty="0"/>
              <a:t>: Passengers can enjoy more choices and personalized meal options, enhancing their overall experience.</a:t>
            </a:r>
          </a:p>
          <a:p>
            <a:pPr>
              <a:buFont typeface="Arial" panose="020B0604020202020204" pitchFamily="34" charset="0"/>
              <a:buChar char="•"/>
            </a:pPr>
            <a:endParaRPr lang="en-US" dirty="0"/>
          </a:p>
          <a:p>
            <a:endParaRPr lang="en-IN" dirty="0"/>
          </a:p>
        </p:txBody>
      </p:sp>
    </p:spTree>
    <p:extLst>
      <p:ext uri="{BB962C8B-B14F-4D97-AF65-F5344CB8AC3E}">
        <p14:creationId xmlns:p14="http://schemas.microsoft.com/office/powerpoint/2010/main" val="30181113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284ADE-ECE3-CD6E-79FA-E6AECA144A80}"/>
              </a:ext>
            </a:extLst>
          </p:cNvPr>
          <p:cNvSpPr>
            <a:spLocks noGrp="1"/>
          </p:cNvSpPr>
          <p:nvPr>
            <p:ph idx="4294967295"/>
          </p:nvPr>
        </p:nvSpPr>
        <p:spPr>
          <a:xfrm>
            <a:off x="1309253" y="384464"/>
            <a:ext cx="9157855" cy="5385955"/>
          </a:xfrm>
        </p:spPr>
        <p:txBody>
          <a:bodyPr>
            <a:normAutofit/>
          </a:bodyPr>
          <a:lstStyle/>
          <a:p>
            <a:pPr>
              <a:buFont typeface="Wingdings" panose="05000000000000000000" pitchFamily="2" charset="2"/>
              <a:buChar char="q"/>
            </a:pPr>
            <a:r>
              <a:rPr lang="en-US" sz="1900" b="1" dirty="0"/>
              <a:t>Real-Time Updates</a:t>
            </a:r>
          </a:p>
          <a:p>
            <a:pPr>
              <a:buFont typeface="Arial" panose="020B0604020202020204" pitchFamily="34" charset="0"/>
              <a:buChar char="•"/>
            </a:pPr>
            <a:r>
              <a:rPr lang="en-US" sz="1900" b="1" dirty="0"/>
              <a:t>Advantage</a:t>
            </a:r>
            <a:r>
              <a:rPr lang="en-US" sz="1900" dirty="0"/>
              <a:t>: E-applications often provide real-time tracking and updates on order status, such as estimated delivery time or preparation status.</a:t>
            </a:r>
          </a:p>
          <a:p>
            <a:pPr>
              <a:buFont typeface="Arial" panose="020B0604020202020204" pitchFamily="34" charset="0"/>
              <a:buChar char="•"/>
            </a:pPr>
            <a:r>
              <a:rPr lang="en-US" sz="1900" b="1" dirty="0"/>
              <a:t>Impact</a:t>
            </a:r>
            <a:r>
              <a:rPr lang="en-US" sz="1900" dirty="0"/>
              <a:t>: This transparency improves the overall user experience by keeping passengers informed about their orders.</a:t>
            </a:r>
          </a:p>
          <a:p>
            <a:pPr>
              <a:buFont typeface="Wingdings" panose="05000000000000000000" pitchFamily="2" charset="2"/>
              <a:buChar char="q"/>
            </a:pPr>
            <a:r>
              <a:rPr lang="en-US" sz="1900" b="1" dirty="0"/>
              <a:t> Cashless and Contactless Transactions</a:t>
            </a:r>
          </a:p>
          <a:p>
            <a:pPr>
              <a:buFont typeface="Arial" panose="020B0604020202020204" pitchFamily="34" charset="0"/>
              <a:buChar char="•"/>
            </a:pPr>
            <a:r>
              <a:rPr lang="en-US" sz="1900" b="1" dirty="0"/>
              <a:t>Advantage</a:t>
            </a:r>
            <a:r>
              <a:rPr lang="en-US" sz="1900" dirty="0"/>
              <a:t>: Payments can be made digitally via the app, reducing the need for physical cash or card exchanges.</a:t>
            </a:r>
          </a:p>
          <a:p>
            <a:pPr>
              <a:buFont typeface="Arial" panose="020B0604020202020204" pitchFamily="34" charset="0"/>
              <a:buChar char="•"/>
            </a:pPr>
            <a:r>
              <a:rPr lang="en-US" sz="1900" b="1" dirty="0"/>
              <a:t>Impact</a:t>
            </a:r>
            <a:r>
              <a:rPr lang="en-US" sz="1900" dirty="0"/>
              <a:t>: This not only speeds up the transaction process but also ensures a safer and more hygienic experience, which is particularly important in today's post-pandemic world.</a:t>
            </a:r>
          </a:p>
          <a:p>
            <a:endParaRPr lang="en-IN" dirty="0"/>
          </a:p>
        </p:txBody>
      </p:sp>
    </p:spTree>
    <p:extLst>
      <p:ext uri="{BB962C8B-B14F-4D97-AF65-F5344CB8AC3E}">
        <p14:creationId xmlns:p14="http://schemas.microsoft.com/office/powerpoint/2010/main" val="12295460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460495-0473-49E2-EA49-846CD2A44B39}"/>
              </a:ext>
            </a:extLst>
          </p:cNvPr>
          <p:cNvSpPr>
            <a:spLocks noGrp="1"/>
          </p:cNvSpPr>
          <p:nvPr>
            <p:ph type="title"/>
          </p:nvPr>
        </p:nvSpPr>
        <p:spPr>
          <a:xfrm>
            <a:off x="1141412" y="-275100"/>
            <a:ext cx="9905998" cy="1478570"/>
          </a:xfrm>
        </p:spPr>
        <p:txBody>
          <a:bodyPr/>
          <a:lstStyle/>
          <a:p>
            <a:r>
              <a:rPr lang="en-US" b="1" dirty="0"/>
              <a:t>Introduction</a:t>
            </a:r>
            <a:endParaRPr lang="en-IN" dirty="0"/>
          </a:p>
        </p:txBody>
      </p:sp>
      <p:sp>
        <p:nvSpPr>
          <p:cNvPr id="3" name="Content Placeholder 2">
            <a:extLst>
              <a:ext uri="{FF2B5EF4-FFF2-40B4-BE49-F238E27FC236}">
                <a16:creationId xmlns:a16="http://schemas.microsoft.com/office/drawing/2014/main" id="{917D33E6-4DAF-27C7-9907-3B896ACF5E1F}"/>
              </a:ext>
            </a:extLst>
          </p:cNvPr>
          <p:cNvSpPr>
            <a:spLocks noGrp="1"/>
          </p:cNvSpPr>
          <p:nvPr>
            <p:ph idx="1"/>
          </p:nvPr>
        </p:nvSpPr>
        <p:spPr>
          <a:xfrm>
            <a:off x="1141412" y="1080655"/>
            <a:ext cx="10328563" cy="5299363"/>
          </a:xfrm>
        </p:spPr>
        <p:txBody>
          <a:bodyPr>
            <a:noAutofit/>
          </a:bodyPr>
          <a:lstStyle/>
          <a:p>
            <a:pPr algn="just">
              <a:lnSpc>
                <a:spcPct val="150000"/>
              </a:lnSpc>
            </a:pPr>
            <a:r>
              <a:rPr lang="en-US" sz="1800" dirty="0"/>
              <a:t>The online food ordering system has become an essential service for train passengers in recent years, offering a convenient and hassle-free dining experience. </a:t>
            </a:r>
          </a:p>
          <a:p>
            <a:pPr algn="just">
              <a:lnSpc>
                <a:spcPct val="150000"/>
              </a:lnSpc>
            </a:pPr>
            <a:r>
              <a:rPr lang="en-US" sz="1800" dirty="0"/>
              <a:t>The system provides a food menu online, which includes a variety of options to cater to different dietary needs and preferences, such as vegetarian, non-vegetarian, gluten-free, vegan, and low-calorie meals.</a:t>
            </a:r>
          </a:p>
          <a:p>
            <a:pPr algn="just">
              <a:lnSpc>
                <a:spcPct val="150000"/>
              </a:lnSpc>
            </a:pPr>
            <a:r>
              <a:rPr lang="en-US" sz="1800" dirty="0"/>
              <a:t> Customers can easily place their orders online and track them using the system's tracking feature. The system also maintains a database of customer information to improve food delivery services. The service provider partners with local restaurants and mess facilities to offer passengers a wide range of food options, including meals, snacks, beverages, and desserts from popular food chains and local vendors.</a:t>
            </a:r>
          </a:p>
          <a:p>
            <a:pPr algn="just">
              <a:lnSpc>
                <a:spcPct val="150000"/>
              </a:lnSpc>
            </a:pPr>
            <a:r>
              <a:rPr lang="en-US" sz="1800" dirty="0"/>
              <a:t> Passengers can place their orders well in advance, ensuring that their meals are prepared and delivered on time. The food is prepared by registered restaurants and delivered in secure packaging, ensuring quality and hygiene standards are maintained.</a:t>
            </a:r>
          </a:p>
        </p:txBody>
      </p:sp>
    </p:spTree>
    <p:extLst>
      <p:ext uri="{BB962C8B-B14F-4D97-AF65-F5344CB8AC3E}">
        <p14:creationId xmlns:p14="http://schemas.microsoft.com/office/powerpoint/2010/main" val="22425067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017078-B166-2887-FD1B-06DA39875F83}"/>
              </a:ext>
            </a:extLst>
          </p:cNvPr>
          <p:cNvSpPr>
            <a:spLocks noGrp="1"/>
          </p:cNvSpPr>
          <p:nvPr>
            <p:ph idx="4294967295"/>
          </p:nvPr>
        </p:nvSpPr>
        <p:spPr>
          <a:xfrm>
            <a:off x="841664" y="534987"/>
            <a:ext cx="9892145" cy="3891539"/>
          </a:xfrm>
        </p:spPr>
        <p:txBody>
          <a:bodyPr>
            <a:normAutofit fontScale="92500" lnSpcReduction="20000"/>
          </a:bodyPr>
          <a:lstStyle/>
          <a:p>
            <a:pPr algn="just">
              <a:lnSpc>
                <a:spcPct val="150000"/>
              </a:lnSpc>
            </a:pPr>
            <a:r>
              <a:rPr lang="en-US" dirty="0"/>
              <a:t> </a:t>
            </a:r>
            <a:r>
              <a:rPr lang="en-US" sz="2100" dirty="0"/>
              <a:t>The food delivery system for trains also contributes to the local economy by partnering with local businesses. Besides food, the service provider offers other amenities such as blankets, pillows, and reading materials to make the train journey more comfortable for passengers. </a:t>
            </a:r>
          </a:p>
          <a:p>
            <a:pPr algn="just">
              <a:lnSpc>
                <a:spcPct val="150000"/>
              </a:lnSpc>
            </a:pPr>
            <a:r>
              <a:rPr lang="en-US" sz="2100" dirty="0"/>
              <a:t>Overall, the food delivery system for trains has become an indispensable service for train passengers, providing them with a comfortable and convenient dining experience while traveling.</a:t>
            </a:r>
          </a:p>
          <a:p>
            <a:pPr algn="just">
              <a:lnSpc>
                <a:spcPct val="150000"/>
              </a:lnSpc>
            </a:pPr>
            <a:r>
              <a:rPr lang="en-US" sz="2100" dirty="0"/>
              <a:t> It eliminates the need for passengers to carry their own food, especially during long journeys, and ensures that the food is delivered to their seat with minimal disruption. The service has also contributed to the growth of local businesses and improved the overall train journey experience for passengers. </a:t>
            </a:r>
            <a:endParaRPr lang="en-IN" sz="2100" dirty="0"/>
          </a:p>
          <a:p>
            <a:endParaRPr lang="en-IN" dirty="0"/>
          </a:p>
        </p:txBody>
      </p:sp>
    </p:spTree>
    <p:extLst>
      <p:ext uri="{BB962C8B-B14F-4D97-AF65-F5344CB8AC3E}">
        <p14:creationId xmlns:p14="http://schemas.microsoft.com/office/powerpoint/2010/main" val="24263236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0FDF2-7D6C-C1E2-9C07-19518C6E60FD}"/>
              </a:ext>
            </a:extLst>
          </p:cNvPr>
          <p:cNvSpPr>
            <a:spLocks noGrp="1"/>
          </p:cNvSpPr>
          <p:nvPr>
            <p:ph type="title"/>
          </p:nvPr>
        </p:nvSpPr>
        <p:spPr>
          <a:xfrm>
            <a:off x="1150216" y="-254319"/>
            <a:ext cx="9905998" cy="1478570"/>
          </a:xfrm>
        </p:spPr>
        <p:txBody>
          <a:bodyPr/>
          <a:lstStyle/>
          <a:p>
            <a:r>
              <a:rPr lang="en-IN" b="1" dirty="0"/>
              <a:t>MODULES</a:t>
            </a:r>
            <a:endParaRPr lang="en-IN" dirty="0"/>
          </a:p>
        </p:txBody>
      </p:sp>
      <p:sp>
        <p:nvSpPr>
          <p:cNvPr id="3" name="Content Placeholder 2">
            <a:extLst>
              <a:ext uri="{FF2B5EF4-FFF2-40B4-BE49-F238E27FC236}">
                <a16:creationId xmlns:a16="http://schemas.microsoft.com/office/drawing/2014/main" id="{6002C23F-2199-8C26-5554-7CB15A27DF30}"/>
              </a:ext>
            </a:extLst>
          </p:cNvPr>
          <p:cNvSpPr>
            <a:spLocks noGrp="1"/>
          </p:cNvSpPr>
          <p:nvPr>
            <p:ph idx="1"/>
          </p:nvPr>
        </p:nvSpPr>
        <p:spPr>
          <a:xfrm>
            <a:off x="1692130" y="1335087"/>
            <a:ext cx="9905999" cy="3541714"/>
          </a:xfrm>
        </p:spPr>
        <p:txBody>
          <a:bodyPr/>
          <a:lstStyle/>
          <a:p>
            <a:r>
              <a:rPr lang="en-US" b="1" dirty="0"/>
              <a:t>User Authentication and Profile Management</a:t>
            </a:r>
          </a:p>
          <a:p>
            <a:r>
              <a:rPr lang="en-IN" b="1" dirty="0"/>
              <a:t>Food Menu and Category Management</a:t>
            </a:r>
          </a:p>
          <a:p>
            <a:r>
              <a:rPr lang="en-US" b="1" dirty="0"/>
              <a:t>Order Placement and Customization</a:t>
            </a:r>
          </a:p>
          <a:p>
            <a:r>
              <a:rPr lang="en-US" b="1" dirty="0"/>
              <a:t>Real-Time Availability Check</a:t>
            </a:r>
          </a:p>
          <a:p>
            <a:endParaRPr lang="en-US" b="1" dirty="0"/>
          </a:p>
          <a:p>
            <a:endParaRPr lang="en-IN" b="1" dirty="0"/>
          </a:p>
          <a:p>
            <a:endParaRPr lang="en-US" b="1" dirty="0"/>
          </a:p>
          <a:p>
            <a:endParaRPr lang="en-IN" dirty="0"/>
          </a:p>
        </p:txBody>
      </p:sp>
    </p:spTree>
    <p:extLst>
      <p:ext uri="{BB962C8B-B14F-4D97-AF65-F5344CB8AC3E}">
        <p14:creationId xmlns:p14="http://schemas.microsoft.com/office/powerpoint/2010/main" val="21878790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7A9DC-331D-91A5-15A3-1FC35E1920BD}"/>
              </a:ext>
            </a:extLst>
          </p:cNvPr>
          <p:cNvSpPr>
            <a:spLocks noGrp="1"/>
          </p:cNvSpPr>
          <p:nvPr>
            <p:ph type="title"/>
          </p:nvPr>
        </p:nvSpPr>
        <p:spPr>
          <a:xfrm>
            <a:off x="1380404" y="0"/>
            <a:ext cx="9905998" cy="1478570"/>
          </a:xfrm>
        </p:spPr>
        <p:txBody>
          <a:bodyPr>
            <a:normAutofit fontScale="90000"/>
          </a:bodyPr>
          <a:lstStyle/>
          <a:p>
            <a:r>
              <a:rPr lang="en-US" b="1" dirty="0"/>
              <a:t>User Authentication and Profile Management</a:t>
            </a:r>
            <a:br>
              <a:rPr lang="en-US" b="1" dirty="0"/>
            </a:br>
            <a:endParaRPr lang="en-IN" dirty="0"/>
          </a:p>
        </p:txBody>
      </p:sp>
      <p:sp>
        <p:nvSpPr>
          <p:cNvPr id="3" name="Content Placeholder 2">
            <a:extLst>
              <a:ext uri="{FF2B5EF4-FFF2-40B4-BE49-F238E27FC236}">
                <a16:creationId xmlns:a16="http://schemas.microsoft.com/office/drawing/2014/main" id="{D0E8E25E-3E96-66E4-D8F6-8EF01DD44FD5}"/>
              </a:ext>
            </a:extLst>
          </p:cNvPr>
          <p:cNvSpPr>
            <a:spLocks noGrp="1"/>
          </p:cNvSpPr>
          <p:nvPr>
            <p:ph idx="1"/>
          </p:nvPr>
        </p:nvSpPr>
        <p:spPr>
          <a:xfrm>
            <a:off x="1827211" y="1263288"/>
            <a:ext cx="9905999" cy="3541714"/>
          </a:xfrm>
        </p:spPr>
        <p:txBody>
          <a:bodyPr/>
          <a:lstStyle/>
          <a:p>
            <a:pPr algn="just">
              <a:lnSpc>
                <a:spcPct val="150000"/>
              </a:lnSpc>
              <a:buFont typeface="Wingdings" panose="05000000000000000000" pitchFamily="2" charset="2"/>
              <a:buChar char="q"/>
            </a:pPr>
            <a:r>
              <a:rPr lang="en-US" sz="1800" b="1" dirty="0"/>
              <a:t>Features</a:t>
            </a:r>
            <a:r>
              <a:rPr lang="en-US" sz="1800" dirty="0"/>
              <a:t>:</a:t>
            </a:r>
          </a:p>
          <a:p>
            <a:pPr marL="742950" lvl="1" indent="-285750" algn="just">
              <a:lnSpc>
                <a:spcPct val="150000"/>
              </a:lnSpc>
              <a:buFont typeface="Arial" panose="020B0604020202020204" pitchFamily="34" charset="0"/>
              <a:buChar char="•"/>
            </a:pPr>
            <a:r>
              <a:rPr lang="en-US" sz="1800" dirty="0"/>
              <a:t>Sign-up / login options (via email, phone number, social media, etc.)</a:t>
            </a:r>
          </a:p>
          <a:p>
            <a:pPr marL="742950" lvl="1" indent="-285750" algn="just">
              <a:lnSpc>
                <a:spcPct val="150000"/>
              </a:lnSpc>
              <a:buFont typeface="Arial" panose="020B0604020202020204" pitchFamily="34" charset="0"/>
              <a:buChar char="•"/>
            </a:pPr>
            <a:r>
              <a:rPr lang="en-US" sz="1800" dirty="0"/>
              <a:t>User profile creation (name, preferences, payment methods, etc.)</a:t>
            </a:r>
          </a:p>
          <a:p>
            <a:pPr marL="742950" lvl="1" indent="-285750" algn="just">
              <a:lnSpc>
                <a:spcPct val="150000"/>
              </a:lnSpc>
              <a:buFont typeface="Arial" panose="020B0604020202020204" pitchFamily="34" charset="0"/>
              <a:buChar char="•"/>
            </a:pPr>
            <a:r>
              <a:rPr lang="en-US" sz="1800" dirty="0"/>
              <a:t>Option to update personal details and preferences</a:t>
            </a:r>
          </a:p>
          <a:p>
            <a:pPr algn="just">
              <a:lnSpc>
                <a:spcPct val="150000"/>
              </a:lnSpc>
              <a:buFont typeface="Wingdings" panose="05000000000000000000" pitchFamily="2" charset="2"/>
              <a:buChar char="q"/>
            </a:pPr>
            <a:r>
              <a:rPr lang="en-US" sz="1800" b="1" dirty="0"/>
              <a:t>Purpose</a:t>
            </a:r>
            <a:r>
              <a:rPr lang="en-US" sz="1800" dirty="0"/>
              <a:t>: Allows passengers to create accounts, save preferences, and track their order history.</a:t>
            </a:r>
          </a:p>
          <a:p>
            <a:endParaRPr lang="en-IN" dirty="0"/>
          </a:p>
        </p:txBody>
      </p:sp>
    </p:spTree>
    <p:extLst>
      <p:ext uri="{BB962C8B-B14F-4D97-AF65-F5344CB8AC3E}">
        <p14:creationId xmlns:p14="http://schemas.microsoft.com/office/powerpoint/2010/main" val="29739810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D806FA-1788-CDC9-8B19-B7BF765BAC40}"/>
              </a:ext>
            </a:extLst>
          </p:cNvPr>
          <p:cNvSpPr>
            <a:spLocks noGrp="1"/>
          </p:cNvSpPr>
          <p:nvPr>
            <p:ph type="title"/>
          </p:nvPr>
        </p:nvSpPr>
        <p:spPr>
          <a:xfrm>
            <a:off x="1318059" y="0"/>
            <a:ext cx="9905998" cy="1478570"/>
          </a:xfrm>
        </p:spPr>
        <p:txBody>
          <a:bodyPr/>
          <a:lstStyle/>
          <a:p>
            <a:r>
              <a:rPr lang="en-IN" b="1" dirty="0"/>
              <a:t>Food Menu and Category Management</a:t>
            </a:r>
            <a:br>
              <a:rPr lang="en-IN" b="1" dirty="0"/>
            </a:br>
            <a:endParaRPr lang="en-IN" dirty="0"/>
          </a:p>
        </p:txBody>
      </p:sp>
      <p:sp>
        <p:nvSpPr>
          <p:cNvPr id="3" name="Content Placeholder 2">
            <a:extLst>
              <a:ext uri="{FF2B5EF4-FFF2-40B4-BE49-F238E27FC236}">
                <a16:creationId xmlns:a16="http://schemas.microsoft.com/office/drawing/2014/main" id="{7FB42F4A-F6B1-115C-E925-EB279690BC94}"/>
              </a:ext>
            </a:extLst>
          </p:cNvPr>
          <p:cNvSpPr>
            <a:spLocks noGrp="1"/>
          </p:cNvSpPr>
          <p:nvPr>
            <p:ph idx="1"/>
          </p:nvPr>
        </p:nvSpPr>
        <p:spPr>
          <a:xfrm>
            <a:off x="1555464" y="1049482"/>
            <a:ext cx="9905998" cy="3868883"/>
          </a:xfrm>
        </p:spPr>
        <p:txBody>
          <a:bodyPr/>
          <a:lstStyle/>
          <a:p>
            <a:pPr algn="just">
              <a:lnSpc>
                <a:spcPct val="150000"/>
              </a:lnSpc>
              <a:buFont typeface="Wingdings" panose="05000000000000000000" pitchFamily="2" charset="2"/>
              <a:buChar char="q"/>
            </a:pPr>
            <a:r>
              <a:rPr lang="en-IN" sz="1800" b="1" dirty="0"/>
              <a:t>Features</a:t>
            </a:r>
            <a:r>
              <a:rPr lang="en-IN" sz="1800" dirty="0"/>
              <a:t>:</a:t>
            </a:r>
          </a:p>
          <a:p>
            <a:pPr lvl="1" algn="just">
              <a:lnSpc>
                <a:spcPct val="150000"/>
              </a:lnSpc>
            </a:pPr>
            <a:r>
              <a:rPr lang="en-IN" sz="1800" dirty="0"/>
              <a:t>Display of available food categories (e.g., snacks, main courses, beverages, etc.)</a:t>
            </a:r>
          </a:p>
          <a:p>
            <a:pPr lvl="1" algn="just">
              <a:lnSpc>
                <a:spcPct val="150000"/>
              </a:lnSpc>
            </a:pPr>
            <a:r>
              <a:rPr lang="en-IN" sz="1800" dirty="0"/>
              <a:t>Menu listing with details (ingredients, calories, allergens, etc.)</a:t>
            </a:r>
          </a:p>
          <a:p>
            <a:pPr lvl="1" algn="just">
              <a:lnSpc>
                <a:spcPct val="150000"/>
              </a:lnSpc>
            </a:pPr>
            <a:r>
              <a:rPr lang="en-IN" sz="1800" dirty="0"/>
              <a:t>Search and filter options (e.g., vegetarian, non-vegetarian, gluten-free)</a:t>
            </a:r>
          </a:p>
          <a:p>
            <a:pPr algn="just">
              <a:lnSpc>
                <a:spcPct val="150000"/>
              </a:lnSpc>
              <a:buFont typeface="Wingdings" panose="05000000000000000000" pitchFamily="2" charset="2"/>
              <a:buChar char="q"/>
            </a:pPr>
            <a:r>
              <a:rPr lang="en-IN" sz="1800" b="1" dirty="0"/>
              <a:t>Purpose</a:t>
            </a:r>
            <a:r>
              <a:rPr lang="en-IN" sz="1800" dirty="0"/>
              <a:t>: Provides passengers with a clear view of available food items, their descriptions, and nutritional information, making it easier to choose.</a:t>
            </a:r>
          </a:p>
          <a:p>
            <a:endParaRPr lang="en-IN" dirty="0"/>
          </a:p>
        </p:txBody>
      </p:sp>
    </p:spTree>
    <p:extLst>
      <p:ext uri="{BB962C8B-B14F-4D97-AF65-F5344CB8AC3E}">
        <p14:creationId xmlns:p14="http://schemas.microsoft.com/office/powerpoint/2010/main" val="35260892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AB783D-08CD-6F4C-79AF-0EBBE5FE1F02}"/>
              </a:ext>
            </a:extLst>
          </p:cNvPr>
          <p:cNvSpPr>
            <a:spLocks noGrp="1"/>
          </p:cNvSpPr>
          <p:nvPr>
            <p:ph type="title"/>
          </p:nvPr>
        </p:nvSpPr>
        <p:spPr>
          <a:xfrm>
            <a:off x="1318059" y="0"/>
            <a:ext cx="9905998" cy="1478570"/>
          </a:xfrm>
        </p:spPr>
        <p:txBody>
          <a:bodyPr/>
          <a:lstStyle/>
          <a:p>
            <a:r>
              <a:rPr lang="en-US" b="1" dirty="0"/>
              <a:t>Order Placement and Customization</a:t>
            </a:r>
            <a:br>
              <a:rPr lang="en-US" b="1" dirty="0"/>
            </a:br>
            <a:endParaRPr lang="en-IN" dirty="0"/>
          </a:p>
        </p:txBody>
      </p:sp>
      <p:sp>
        <p:nvSpPr>
          <p:cNvPr id="3" name="Content Placeholder 2">
            <a:extLst>
              <a:ext uri="{FF2B5EF4-FFF2-40B4-BE49-F238E27FC236}">
                <a16:creationId xmlns:a16="http://schemas.microsoft.com/office/drawing/2014/main" id="{EB006B53-542A-FF07-2287-59DAB4B5D2DB}"/>
              </a:ext>
            </a:extLst>
          </p:cNvPr>
          <p:cNvSpPr>
            <a:spLocks noGrp="1"/>
          </p:cNvSpPr>
          <p:nvPr>
            <p:ph idx="1"/>
          </p:nvPr>
        </p:nvSpPr>
        <p:spPr>
          <a:xfrm>
            <a:off x="1692131" y="1226127"/>
            <a:ext cx="9905998" cy="3879274"/>
          </a:xfrm>
        </p:spPr>
        <p:txBody>
          <a:bodyPr>
            <a:normAutofit/>
          </a:bodyPr>
          <a:lstStyle/>
          <a:p>
            <a:pPr algn="just">
              <a:lnSpc>
                <a:spcPct val="150000"/>
              </a:lnSpc>
              <a:buFont typeface="Wingdings" panose="05000000000000000000" pitchFamily="2" charset="2"/>
              <a:buChar char="q"/>
            </a:pPr>
            <a:r>
              <a:rPr lang="en-US" sz="1800" b="1" dirty="0"/>
              <a:t>Features</a:t>
            </a:r>
            <a:r>
              <a:rPr lang="en-US" sz="1800" dirty="0"/>
              <a:t>:</a:t>
            </a:r>
          </a:p>
          <a:p>
            <a:pPr lvl="1" algn="just">
              <a:lnSpc>
                <a:spcPct val="150000"/>
              </a:lnSpc>
            </a:pPr>
            <a:r>
              <a:rPr lang="en-US" sz="1800" dirty="0"/>
              <a:t>Select food items and customize orders (e.g., add/remove ingredients, size, spice level, etc.)</a:t>
            </a:r>
          </a:p>
          <a:p>
            <a:pPr lvl="1" algn="just">
              <a:lnSpc>
                <a:spcPct val="150000"/>
              </a:lnSpc>
            </a:pPr>
            <a:r>
              <a:rPr lang="en-US" sz="1800" dirty="0"/>
              <a:t>Option to add multiple items to the cart</a:t>
            </a:r>
          </a:p>
          <a:p>
            <a:pPr lvl="1" algn="just">
              <a:lnSpc>
                <a:spcPct val="150000"/>
              </a:lnSpc>
            </a:pPr>
            <a:r>
              <a:rPr lang="en-US" sz="1800" dirty="0"/>
              <a:t>Choose meal quantity and any side dishes or combos</a:t>
            </a:r>
          </a:p>
          <a:p>
            <a:pPr algn="just">
              <a:lnSpc>
                <a:spcPct val="150000"/>
              </a:lnSpc>
              <a:buFont typeface="Wingdings" panose="05000000000000000000" pitchFamily="2" charset="2"/>
              <a:buChar char="q"/>
            </a:pPr>
            <a:r>
              <a:rPr lang="en-US" sz="1800" b="1" dirty="0"/>
              <a:t>Purpose</a:t>
            </a:r>
            <a:r>
              <a:rPr lang="en-US" sz="1800" dirty="0"/>
              <a:t>: Enables users to select their desired meals, customize their order, and add items to the cart.</a:t>
            </a:r>
          </a:p>
          <a:p>
            <a:endParaRPr lang="en-IN" dirty="0"/>
          </a:p>
        </p:txBody>
      </p:sp>
    </p:spTree>
    <p:extLst>
      <p:ext uri="{BB962C8B-B14F-4D97-AF65-F5344CB8AC3E}">
        <p14:creationId xmlns:p14="http://schemas.microsoft.com/office/powerpoint/2010/main" val="1603241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4072B-0483-AD14-D934-080F4FAA80D1}"/>
              </a:ext>
            </a:extLst>
          </p:cNvPr>
          <p:cNvSpPr>
            <a:spLocks noGrp="1"/>
          </p:cNvSpPr>
          <p:nvPr>
            <p:ph type="title"/>
          </p:nvPr>
        </p:nvSpPr>
        <p:spPr>
          <a:xfrm>
            <a:off x="1234931" y="0"/>
            <a:ext cx="9905998" cy="1478570"/>
          </a:xfrm>
        </p:spPr>
        <p:txBody>
          <a:bodyPr/>
          <a:lstStyle/>
          <a:p>
            <a:r>
              <a:rPr lang="en-US" b="1" dirty="0"/>
              <a:t>Real-Time Availability Check</a:t>
            </a:r>
            <a:br>
              <a:rPr lang="en-US" b="1" dirty="0"/>
            </a:br>
            <a:endParaRPr lang="en-IN" dirty="0"/>
          </a:p>
        </p:txBody>
      </p:sp>
      <p:sp>
        <p:nvSpPr>
          <p:cNvPr id="3" name="Content Placeholder 2">
            <a:extLst>
              <a:ext uri="{FF2B5EF4-FFF2-40B4-BE49-F238E27FC236}">
                <a16:creationId xmlns:a16="http://schemas.microsoft.com/office/drawing/2014/main" id="{19F45028-DCED-4B39-7D8E-CD60D691C058}"/>
              </a:ext>
            </a:extLst>
          </p:cNvPr>
          <p:cNvSpPr>
            <a:spLocks noGrp="1"/>
          </p:cNvSpPr>
          <p:nvPr>
            <p:ph idx="1"/>
          </p:nvPr>
        </p:nvSpPr>
        <p:spPr>
          <a:xfrm>
            <a:off x="1671348" y="1033750"/>
            <a:ext cx="9905999" cy="3541714"/>
          </a:xfrm>
        </p:spPr>
        <p:txBody>
          <a:bodyPr/>
          <a:lstStyle/>
          <a:p>
            <a:pPr algn="just">
              <a:lnSpc>
                <a:spcPct val="150000"/>
              </a:lnSpc>
              <a:buFont typeface="Wingdings" panose="05000000000000000000" pitchFamily="2" charset="2"/>
              <a:buChar char="q"/>
            </a:pPr>
            <a:r>
              <a:rPr lang="en-US" sz="1800" b="1" dirty="0"/>
              <a:t>Features</a:t>
            </a:r>
            <a:r>
              <a:rPr lang="en-US" sz="1800" dirty="0"/>
              <a:t>:</a:t>
            </a:r>
          </a:p>
          <a:p>
            <a:pPr lvl="1" algn="just">
              <a:lnSpc>
                <a:spcPct val="150000"/>
              </a:lnSpc>
            </a:pPr>
            <a:r>
              <a:rPr lang="en-US" sz="1800" dirty="0"/>
              <a:t>Check if selected items are available based on train route, time, or stock levels</a:t>
            </a:r>
          </a:p>
          <a:p>
            <a:pPr lvl="1" algn="just">
              <a:lnSpc>
                <a:spcPct val="150000"/>
              </a:lnSpc>
            </a:pPr>
            <a:r>
              <a:rPr lang="en-US" sz="1800" dirty="0"/>
              <a:t>Notify users if any items are out of stock</a:t>
            </a:r>
          </a:p>
          <a:p>
            <a:pPr algn="just">
              <a:lnSpc>
                <a:spcPct val="150000"/>
              </a:lnSpc>
              <a:buFont typeface="Wingdings" panose="05000000000000000000" pitchFamily="2" charset="2"/>
              <a:buChar char="q"/>
            </a:pPr>
            <a:r>
              <a:rPr lang="en-US" sz="1800" b="1" dirty="0"/>
              <a:t>Purpose</a:t>
            </a:r>
            <a:r>
              <a:rPr lang="en-US" sz="1800" dirty="0"/>
              <a:t>: Ensures that passengers only order items that are available, preventing disappointments due to out-of-stock items.</a:t>
            </a:r>
          </a:p>
          <a:p>
            <a:endParaRPr lang="en-IN" dirty="0"/>
          </a:p>
        </p:txBody>
      </p:sp>
    </p:spTree>
    <p:extLst>
      <p:ext uri="{BB962C8B-B14F-4D97-AF65-F5344CB8AC3E}">
        <p14:creationId xmlns:p14="http://schemas.microsoft.com/office/powerpoint/2010/main" val="16432539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D955B3-CFA2-7E08-A8FE-CB66A14FB47C}"/>
              </a:ext>
            </a:extLst>
          </p:cNvPr>
          <p:cNvSpPr>
            <a:spLocks noGrp="1"/>
          </p:cNvSpPr>
          <p:nvPr>
            <p:ph type="title"/>
          </p:nvPr>
        </p:nvSpPr>
        <p:spPr>
          <a:xfrm>
            <a:off x="1150216" y="-233537"/>
            <a:ext cx="9905998" cy="1478570"/>
          </a:xfrm>
        </p:spPr>
        <p:txBody>
          <a:bodyPr/>
          <a:lstStyle/>
          <a:p>
            <a:r>
              <a:rPr lang="en-IN" b="1" dirty="0"/>
              <a:t>Software Details</a:t>
            </a:r>
            <a:endParaRPr lang="en-IN" dirty="0"/>
          </a:p>
        </p:txBody>
      </p:sp>
      <p:sp>
        <p:nvSpPr>
          <p:cNvPr id="3" name="Content Placeholder 2">
            <a:extLst>
              <a:ext uri="{FF2B5EF4-FFF2-40B4-BE49-F238E27FC236}">
                <a16:creationId xmlns:a16="http://schemas.microsoft.com/office/drawing/2014/main" id="{F2E1F6B7-EFD4-458F-B4A8-11AA93744C4C}"/>
              </a:ext>
            </a:extLst>
          </p:cNvPr>
          <p:cNvSpPr>
            <a:spLocks noGrp="1"/>
          </p:cNvSpPr>
          <p:nvPr>
            <p:ph idx="1"/>
          </p:nvPr>
        </p:nvSpPr>
        <p:spPr>
          <a:xfrm>
            <a:off x="1402773" y="1033751"/>
            <a:ext cx="9815657" cy="3184958"/>
          </a:xfrm>
        </p:spPr>
        <p:txBody>
          <a:bodyPr>
            <a:normAutofit lnSpcReduction="10000"/>
          </a:bodyPr>
          <a:lstStyle/>
          <a:p>
            <a:pPr algn="just">
              <a:lnSpc>
                <a:spcPct val="150000"/>
              </a:lnSpc>
            </a:pPr>
            <a:r>
              <a:rPr lang="en-US" sz="19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9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9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3533372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DAADB1-FD2B-2CED-6AC1-3165B20634C5}"/>
              </a:ext>
            </a:extLst>
          </p:cNvPr>
          <p:cNvSpPr>
            <a:spLocks noGrp="1"/>
          </p:cNvSpPr>
          <p:nvPr>
            <p:ph type="title"/>
          </p:nvPr>
        </p:nvSpPr>
        <p:spPr>
          <a:xfrm>
            <a:off x="1401185" y="-254318"/>
            <a:ext cx="9905998" cy="1478570"/>
          </a:xfrm>
        </p:spPr>
        <p:txBody>
          <a:bodyPr/>
          <a:lstStyle/>
          <a:p>
            <a:r>
              <a:rPr lang="en-IN" b="1" dirty="0"/>
              <a:t>Front End</a:t>
            </a:r>
            <a:endParaRPr lang="en-IN" dirty="0"/>
          </a:p>
        </p:txBody>
      </p:sp>
      <p:sp>
        <p:nvSpPr>
          <p:cNvPr id="3" name="Content Placeholder 2">
            <a:extLst>
              <a:ext uri="{FF2B5EF4-FFF2-40B4-BE49-F238E27FC236}">
                <a16:creationId xmlns:a16="http://schemas.microsoft.com/office/drawing/2014/main" id="{FA8496B2-E45C-7A67-ED85-1554D0860285}"/>
              </a:ext>
            </a:extLst>
          </p:cNvPr>
          <p:cNvSpPr>
            <a:spLocks noGrp="1"/>
          </p:cNvSpPr>
          <p:nvPr>
            <p:ph idx="1"/>
          </p:nvPr>
        </p:nvSpPr>
        <p:spPr>
          <a:xfrm>
            <a:off x="1525875" y="1044141"/>
            <a:ext cx="9905999" cy="3541714"/>
          </a:xfrm>
        </p:spPr>
        <p:txBody>
          <a:bodyPr>
            <a:normAutofit fontScale="70000" lnSpcReduction="20000"/>
          </a:bodyPr>
          <a:lstStyle/>
          <a:p>
            <a:pPr algn="just">
              <a:lnSpc>
                <a:spcPct val="160000"/>
              </a:lnSpc>
            </a:pPr>
            <a:r>
              <a:rPr lang="en-US" sz="26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60000"/>
              </a:lnSpc>
            </a:pPr>
            <a:r>
              <a:rPr lang="en-US" sz="26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26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4590748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A17735-1B00-6AD5-BDE2-2EDE130AAB75}"/>
              </a:ext>
            </a:extLst>
          </p:cNvPr>
          <p:cNvSpPr>
            <a:spLocks noGrp="1"/>
          </p:cNvSpPr>
          <p:nvPr>
            <p:ph type="title"/>
          </p:nvPr>
        </p:nvSpPr>
        <p:spPr>
          <a:xfrm>
            <a:off x="1297276" y="-191973"/>
            <a:ext cx="9905998" cy="1478570"/>
          </a:xfrm>
        </p:spPr>
        <p:txBody>
          <a:bodyPr/>
          <a:lstStyle/>
          <a:p>
            <a:r>
              <a:rPr lang="en-IN" b="1" dirty="0"/>
              <a:t>Database</a:t>
            </a:r>
            <a:endParaRPr lang="en-IN" dirty="0"/>
          </a:p>
        </p:txBody>
      </p:sp>
      <p:sp>
        <p:nvSpPr>
          <p:cNvPr id="3" name="Content Placeholder 2">
            <a:extLst>
              <a:ext uri="{FF2B5EF4-FFF2-40B4-BE49-F238E27FC236}">
                <a16:creationId xmlns:a16="http://schemas.microsoft.com/office/drawing/2014/main" id="{2A000D49-7C91-0DB4-8A03-6736AAC892F5}"/>
              </a:ext>
            </a:extLst>
          </p:cNvPr>
          <p:cNvSpPr>
            <a:spLocks noGrp="1"/>
          </p:cNvSpPr>
          <p:nvPr>
            <p:ph idx="1"/>
          </p:nvPr>
        </p:nvSpPr>
        <p:spPr>
          <a:xfrm>
            <a:off x="1640176" y="1023360"/>
            <a:ext cx="9905999" cy="3541714"/>
          </a:xfrm>
        </p:spPr>
        <p:txBody>
          <a:bodyPr>
            <a:normAutofit fontScale="70000" lnSpcReduction="20000"/>
          </a:bodyPr>
          <a:lstStyle/>
          <a:p>
            <a:pPr algn="just">
              <a:lnSpc>
                <a:spcPct val="160000"/>
              </a:lnSpc>
              <a:buFont typeface="Arial" panose="020B0604020202020204" pitchFamily="34" charset="0"/>
              <a:buChar char="•"/>
            </a:pPr>
            <a:r>
              <a:rPr lang="en-US" sz="26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60000"/>
              </a:lnSpc>
              <a:buFont typeface="Arial" panose="020B0604020202020204" pitchFamily="34" charset="0"/>
              <a:buChar char="•"/>
            </a:pPr>
            <a:r>
              <a:rPr lang="en-US" sz="26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60000"/>
              </a:lnSpc>
              <a:buFont typeface="Arial" panose="020B0604020202020204" pitchFamily="34" charset="0"/>
              <a:buChar char="•"/>
            </a:pPr>
            <a:r>
              <a:rPr lang="en-US" sz="26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26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9258059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CBB9AE-3E02-A289-6DF2-BDCC2450608D}"/>
              </a:ext>
            </a:extLst>
          </p:cNvPr>
          <p:cNvSpPr>
            <a:spLocks noGrp="1"/>
          </p:cNvSpPr>
          <p:nvPr>
            <p:ph type="title"/>
          </p:nvPr>
        </p:nvSpPr>
        <p:spPr>
          <a:xfrm>
            <a:off x="1141412" y="-285491"/>
            <a:ext cx="9905998" cy="1478570"/>
          </a:xfrm>
        </p:spPr>
        <p:txBody>
          <a:bodyPr/>
          <a:lstStyle/>
          <a:p>
            <a:r>
              <a:rPr lang="en-IN" b="1" dirty="0"/>
              <a:t>Cloud Web Server</a:t>
            </a:r>
            <a:endParaRPr lang="en-IN" dirty="0"/>
          </a:p>
        </p:txBody>
      </p:sp>
      <p:sp>
        <p:nvSpPr>
          <p:cNvPr id="3" name="Content Placeholder 2">
            <a:extLst>
              <a:ext uri="{FF2B5EF4-FFF2-40B4-BE49-F238E27FC236}">
                <a16:creationId xmlns:a16="http://schemas.microsoft.com/office/drawing/2014/main" id="{895C1513-4C7D-5BE3-8149-13DB1EEE40F2}"/>
              </a:ext>
            </a:extLst>
          </p:cNvPr>
          <p:cNvSpPr>
            <a:spLocks noGrp="1"/>
          </p:cNvSpPr>
          <p:nvPr>
            <p:ph idx="1"/>
          </p:nvPr>
        </p:nvSpPr>
        <p:spPr>
          <a:xfrm>
            <a:off x="1141412" y="1006043"/>
            <a:ext cx="10041081" cy="3888076"/>
          </a:xfrm>
        </p:spPr>
        <p:txBody>
          <a:bodyPr>
            <a:normAutofit fontScale="70000" lnSpcReduction="20000"/>
          </a:bodyPr>
          <a:lstStyle/>
          <a:p>
            <a:pPr algn="just">
              <a:lnSpc>
                <a:spcPct val="160000"/>
              </a:lnSpc>
            </a:pPr>
            <a:r>
              <a:rPr lang="en-US" sz="26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60000"/>
              </a:lnSpc>
            </a:pPr>
            <a:r>
              <a:rPr lang="en-US" sz="26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60000"/>
              </a:lnSpc>
            </a:pPr>
            <a:r>
              <a:rPr lang="en-US" sz="2600" dirty="0">
                <a:cs typeface="Times New Roman" panose="02020603050405020304" pitchFamily="18" charset="0"/>
              </a:rPr>
              <a:t>It provides a flexible environment for the developers which allows them to work on projects from anywhere using any device with internet access.</a:t>
            </a:r>
            <a:endParaRPr lang="en-IN" sz="26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31968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310B91-39EB-94B4-87B2-9F2D86B4606E}"/>
              </a:ext>
            </a:extLst>
          </p:cNvPr>
          <p:cNvSpPr>
            <a:spLocks noGrp="1"/>
          </p:cNvSpPr>
          <p:nvPr>
            <p:ph type="title"/>
          </p:nvPr>
        </p:nvSpPr>
        <p:spPr>
          <a:xfrm>
            <a:off x="1255713" y="-140018"/>
            <a:ext cx="9905998" cy="1478570"/>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FE156FB2-6B36-2EA2-D6AD-B9020A3F52DA}"/>
              </a:ext>
            </a:extLst>
          </p:cNvPr>
          <p:cNvSpPr>
            <a:spLocks noGrp="1"/>
          </p:cNvSpPr>
          <p:nvPr>
            <p:ph idx="1"/>
          </p:nvPr>
        </p:nvSpPr>
        <p:spPr>
          <a:xfrm>
            <a:off x="2107767" y="1168833"/>
            <a:ext cx="9905999" cy="3541714"/>
          </a:xfrm>
        </p:spPr>
        <p:txBody>
          <a:bodyPr/>
          <a:lstStyle/>
          <a:p>
            <a:pPr lvl="0" algn="just">
              <a:lnSpc>
                <a:spcPct val="150000"/>
              </a:lnSpc>
              <a:buFont typeface="Arial" panose="020B0604020202020204" pitchFamily="34" charset="0"/>
              <a:buChar char="•"/>
            </a:pPr>
            <a:r>
              <a:rPr lang="en-US" sz="2000" dirty="0">
                <a:cs typeface="Times New Roman" pitchFamily="18" charset="0"/>
              </a:rPr>
              <a:t>Operating System	: Windows 10</a:t>
            </a:r>
          </a:p>
          <a:p>
            <a:pPr lvl="0" algn="just">
              <a:lnSpc>
                <a:spcPct val="150000"/>
              </a:lnSpc>
              <a:buFont typeface="Arial" panose="020B0604020202020204" pitchFamily="34" charset="0"/>
              <a:buChar char="•"/>
            </a:pPr>
            <a:r>
              <a:rPr lang="en-US" sz="2000" dirty="0">
                <a:cs typeface="Times New Roman" pitchFamily="18" charset="0"/>
              </a:rPr>
              <a:t>Language	               :PYTHON Google </a:t>
            </a:r>
            <a:r>
              <a:rPr lang="en-US" sz="2000" dirty="0" err="1">
                <a:cs typeface="Times New Roman" pitchFamily="18" charset="0"/>
              </a:rPr>
              <a:t>Colab</a:t>
            </a:r>
            <a:endParaRPr lang="en-US" sz="2000" dirty="0">
              <a:cs typeface="Times New Roman" pitchFamily="18" charset="0"/>
            </a:endParaRPr>
          </a:p>
          <a:p>
            <a:endParaRPr lang="en-IN" dirty="0"/>
          </a:p>
        </p:txBody>
      </p:sp>
    </p:spTree>
    <p:extLst>
      <p:ext uri="{BB962C8B-B14F-4D97-AF65-F5344CB8AC3E}">
        <p14:creationId xmlns:p14="http://schemas.microsoft.com/office/powerpoint/2010/main" val="27188461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CFD28A-5719-76C2-464A-572CF8BA8C88}"/>
              </a:ext>
            </a:extLst>
          </p:cNvPr>
          <p:cNvSpPr>
            <a:spLocks noGrp="1"/>
          </p:cNvSpPr>
          <p:nvPr>
            <p:ph type="title"/>
          </p:nvPr>
        </p:nvSpPr>
        <p:spPr>
          <a:xfrm>
            <a:off x="1380403" y="-181582"/>
            <a:ext cx="9905998" cy="1478570"/>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EAAB194A-74C3-66D8-609C-D6E80DB1A8CE}"/>
              </a:ext>
            </a:extLst>
          </p:cNvPr>
          <p:cNvSpPr>
            <a:spLocks noGrp="1"/>
          </p:cNvSpPr>
          <p:nvPr>
            <p:ph idx="1"/>
          </p:nvPr>
        </p:nvSpPr>
        <p:spPr>
          <a:xfrm>
            <a:off x="2118157" y="1033750"/>
            <a:ext cx="9905999" cy="3541714"/>
          </a:xfrm>
        </p:spPr>
        <p:txBody>
          <a:bodyPr/>
          <a:lstStyle/>
          <a:p>
            <a:pPr algn="just">
              <a:lnSpc>
                <a:spcPct val="150000"/>
              </a:lnSpc>
              <a:buFont typeface="Arial" panose="020B0604020202020204" pitchFamily="34" charset="0"/>
              <a:buChar char="•"/>
            </a:pPr>
            <a:r>
              <a:rPr lang="en-US" sz="1800" dirty="0">
                <a:cs typeface="Times New Roman" pitchFamily="18" charset="0"/>
              </a:rPr>
              <a:t>Keyboard</a:t>
            </a:r>
          </a:p>
          <a:p>
            <a:pPr algn="just">
              <a:lnSpc>
                <a:spcPct val="150000"/>
              </a:lnSpc>
              <a:buFont typeface="Arial" panose="020B0604020202020204" pitchFamily="34" charset="0"/>
              <a:buChar char="•"/>
            </a:pPr>
            <a:r>
              <a:rPr lang="en-US" sz="1800" dirty="0">
                <a:cs typeface="Times New Roman" pitchFamily="18" charset="0"/>
              </a:rPr>
              <a:t>Mouse </a:t>
            </a:r>
          </a:p>
          <a:p>
            <a:pPr algn="just">
              <a:lnSpc>
                <a:spcPct val="150000"/>
              </a:lnSpc>
              <a:buFont typeface="Arial" panose="020B0604020202020204" pitchFamily="34" charset="0"/>
              <a:buChar char="•"/>
            </a:pPr>
            <a:r>
              <a:rPr lang="en-US" sz="1800" dirty="0" err="1">
                <a:cs typeface="Times New Roman" pitchFamily="18" charset="0"/>
              </a:rPr>
              <a:t>Harddisk</a:t>
            </a:r>
            <a:r>
              <a:rPr lang="en-US" sz="1800" dirty="0">
                <a:cs typeface="Times New Roman" pitchFamily="18" charset="0"/>
              </a:rPr>
              <a:t>	</a:t>
            </a:r>
          </a:p>
          <a:p>
            <a:pPr algn="just">
              <a:lnSpc>
                <a:spcPct val="150000"/>
              </a:lnSpc>
              <a:buFont typeface="Arial" panose="020B0604020202020204" pitchFamily="34" charset="0"/>
              <a:buChar char="•"/>
            </a:pPr>
            <a:r>
              <a:rPr lang="en-US" sz="1800" dirty="0">
                <a:cs typeface="Times New Roman" pitchFamily="18" charset="0"/>
              </a:rPr>
              <a:t>Ram</a:t>
            </a:r>
            <a:endParaRPr lang="en-IN" sz="1800" dirty="0"/>
          </a:p>
          <a:p>
            <a:endParaRPr lang="en-IN" dirty="0"/>
          </a:p>
        </p:txBody>
      </p:sp>
    </p:spTree>
    <p:extLst>
      <p:ext uri="{BB962C8B-B14F-4D97-AF65-F5344CB8AC3E}">
        <p14:creationId xmlns:p14="http://schemas.microsoft.com/office/powerpoint/2010/main" val="40179327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AF6FEF-9997-567B-A9BA-37A788E64F29}"/>
              </a:ext>
            </a:extLst>
          </p:cNvPr>
          <p:cNvSpPr>
            <a:spLocks noGrp="1"/>
          </p:cNvSpPr>
          <p:nvPr>
            <p:ph type="title"/>
          </p:nvPr>
        </p:nvSpPr>
        <p:spPr>
          <a:xfrm>
            <a:off x="1141413" y="-233537"/>
            <a:ext cx="9905998" cy="1478570"/>
          </a:xfrm>
        </p:spPr>
        <p:txBody>
          <a:bodyPr/>
          <a:lstStyle/>
          <a:p>
            <a:r>
              <a:rPr lang="en-US" b="1" dirty="0"/>
              <a:t>CONCLUSION</a:t>
            </a:r>
            <a:endParaRPr lang="en-IN" dirty="0"/>
          </a:p>
        </p:txBody>
      </p:sp>
      <p:sp>
        <p:nvSpPr>
          <p:cNvPr id="3" name="Content Placeholder 2">
            <a:extLst>
              <a:ext uri="{FF2B5EF4-FFF2-40B4-BE49-F238E27FC236}">
                <a16:creationId xmlns:a16="http://schemas.microsoft.com/office/drawing/2014/main" id="{AE8EA5FF-5133-26F4-F69C-CED7559BB8C5}"/>
              </a:ext>
            </a:extLst>
          </p:cNvPr>
          <p:cNvSpPr>
            <a:spLocks noGrp="1"/>
          </p:cNvSpPr>
          <p:nvPr>
            <p:ph idx="1"/>
          </p:nvPr>
        </p:nvSpPr>
        <p:spPr>
          <a:xfrm>
            <a:off x="879764" y="872836"/>
            <a:ext cx="10432471" cy="5611091"/>
          </a:xfrm>
        </p:spPr>
        <p:txBody>
          <a:bodyPr>
            <a:noAutofit/>
          </a:bodyPr>
          <a:lstStyle/>
          <a:p>
            <a:pPr algn="just">
              <a:lnSpc>
                <a:spcPct val="150000"/>
              </a:lnSpc>
            </a:pPr>
            <a:r>
              <a:rPr lang="en-US" sz="1800" dirty="0"/>
              <a:t>Based on the result of this research, it can be concluded: It helps customers in making order easily, It gives information needed in making order to customer. </a:t>
            </a:r>
          </a:p>
          <a:p>
            <a:pPr algn="just">
              <a:lnSpc>
                <a:spcPct val="150000"/>
              </a:lnSpc>
            </a:pPr>
            <a:r>
              <a:rPr lang="en-US" sz="1800" dirty="0"/>
              <a:t>The Food website application made for restaurant and mess can help restaurant and mess in receiving orders and modifying its data and it is also made for admin so that it helps admin in controlling all the Food system.</a:t>
            </a:r>
          </a:p>
          <a:p>
            <a:pPr algn="just">
              <a:lnSpc>
                <a:spcPct val="150000"/>
              </a:lnSpc>
            </a:pPr>
            <a:r>
              <a:rPr lang="en-US" sz="1800" dirty="0"/>
              <a:t> With an online food ordering system, a restaurant and mess menu online can be set up and the customers can easily place order. Also with a food menu online, tracking the orders is done easily, it maintain the customer’s database and improves the food delivery service. </a:t>
            </a:r>
          </a:p>
          <a:p>
            <a:pPr algn="just">
              <a:lnSpc>
                <a:spcPct val="150000"/>
              </a:lnSpc>
            </a:pPr>
            <a:r>
              <a:rPr lang="en-US" sz="1800" dirty="0"/>
              <a:t>The restaurants and mess can even customize online restaurant menus and upload images easily. Having a restaurant menu on the internet, potential customers can easily access it and place order at their convenience. Thus, an automated food ordering system is presented with features of feedback and wireless communication. The proposed system would attract customers and adds to the efficiency of maintaining the restaurant and mess ordering and billing sections. </a:t>
            </a:r>
            <a:endParaRPr lang="en-IN" sz="1800" dirty="0"/>
          </a:p>
        </p:txBody>
      </p:sp>
    </p:spTree>
    <p:extLst>
      <p:ext uri="{BB962C8B-B14F-4D97-AF65-F5344CB8AC3E}">
        <p14:creationId xmlns:p14="http://schemas.microsoft.com/office/powerpoint/2010/main" val="374309516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Circuit</Template>
  <TotalTime>30</TotalTime>
  <Words>2498</Words>
  <Application>Microsoft Office PowerPoint</Application>
  <PresentationFormat>Widescreen</PresentationFormat>
  <Paragraphs>115</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Times New Roman</vt:lpstr>
      <vt:lpstr>Tw Cen MT</vt:lpstr>
      <vt:lpstr>Wingdings</vt:lpstr>
      <vt:lpstr>Circuit</vt:lpstr>
      <vt:lpstr>Train food order e-application</vt:lpstr>
      <vt:lpstr>Abstract</vt:lpstr>
      <vt:lpstr>Objective</vt:lpstr>
      <vt:lpstr>Existing System</vt:lpstr>
      <vt:lpstr>Disadvantage</vt:lpstr>
      <vt:lpstr>PowerPoint Presentation</vt:lpstr>
      <vt:lpstr>PROPOSED SYSTEM :</vt:lpstr>
      <vt:lpstr>Advantage</vt:lpstr>
      <vt:lpstr>PowerPoint Presentation</vt:lpstr>
      <vt:lpstr>Introduction</vt:lpstr>
      <vt:lpstr>PowerPoint Presentation</vt:lpstr>
      <vt:lpstr>MODULES</vt:lpstr>
      <vt:lpstr>User Authentication and Profile Management </vt:lpstr>
      <vt:lpstr>Food Menu and Category Management </vt:lpstr>
      <vt:lpstr>Order Placement and Customization </vt:lpstr>
      <vt:lpstr>Real-Time Availability Check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2024-12-13T12:48:21Z</dcterms:created>
  <dcterms:modified xsi:type="dcterms:W3CDTF">2024-12-13T13:18:47Z</dcterms:modified>
</cp:coreProperties>
</file>