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5" d="100"/>
          <a:sy n="105" d="100"/>
        </p:scale>
        <p:origin x="798"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F69D2B5E-3222-4FBA-9F45-3EC7CCA658A1}" type="datetimeFigureOut">
              <a:rPr lang="en-IN" smtClean="0"/>
              <a:t>21-12-2024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B9F2B8E2-430D-42D2-9C10-D85E39C59230}" type="slidenum">
              <a:rPr lang="en-IN" smtClean="0"/>
              <a:t>‹#›</a:t>
            </a:fld>
            <a:endParaRPr lang="en-IN"/>
          </a:p>
        </p:txBody>
      </p:sp>
    </p:spTree>
    <p:extLst>
      <p:ext uri="{BB962C8B-B14F-4D97-AF65-F5344CB8AC3E}">
        <p14:creationId xmlns:p14="http://schemas.microsoft.com/office/powerpoint/2010/main" val="298188623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69D2B5E-3222-4FBA-9F45-3EC7CCA658A1}" type="datetimeFigureOut">
              <a:rPr lang="en-IN" smtClean="0"/>
              <a:t>21-12-2024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B9F2B8E2-430D-42D2-9C10-D85E39C59230}" type="slidenum">
              <a:rPr lang="en-IN" smtClean="0"/>
              <a:t>‹#›</a:t>
            </a:fld>
            <a:endParaRPr lang="en-IN"/>
          </a:p>
        </p:txBody>
      </p:sp>
    </p:spTree>
    <p:extLst>
      <p:ext uri="{BB962C8B-B14F-4D97-AF65-F5344CB8AC3E}">
        <p14:creationId xmlns:p14="http://schemas.microsoft.com/office/powerpoint/2010/main" val="425165947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69D2B5E-3222-4FBA-9F45-3EC7CCA658A1}" type="datetimeFigureOut">
              <a:rPr lang="en-IN" smtClean="0"/>
              <a:t>21-12-2024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B9F2B8E2-430D-42D2-9C10-D85E39C59230}" type="slidenum">
              <a:rPr lang="en-IN" smtClean="0"/>
              <a:t>‹#›</a:t>
            </a:fld>
            <a:endParaRPr lang="en-IN"/>
          </a:p>
        </p:txBody>
      </p:sp>
    </p:spTree>
    <p:extLst>
      <p:ext uri="{BB962C8B-B14F-4D97-AF65-F5344CB8AC3E}">
        <p14:creationId xmlns:p14="http://schemas.microsoft.com/office/powerpoint/2010/main" val="30998204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F69D2B5E-3222-4FBA-9F45-3EC7CCA658A1}" type="datetimeFigureOut">
              <a:rPr lang="en-IN" smtClean="0"/>
              <a:t>21-12-2024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B9F2B8E2-430D-42D2-9C10-D85E39C59230}" type="slidenum">
              <a:rPr lang="en-IN" smtClean="0"/>
              <a:t>‹#›</a:t>
            </a:fld>
            <a:endParaRPr lang="en-IN"/>
          </a:p>
        </p:txBody>
      </p:sp>
    </p:spTree>
    <p:extLst>
      <p:ext uri="{BB962C8B-B14F-4D97-AF65-F5344CB8AC3E}">
        <p14:creationId xmlns:p14="http://schemas.microsoft.com/office/powerpoint/2010/main" val="307634437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69D2B5E-3222-4FBA-9F45-3EC7CCA658A1}" type="datetimeFigureOut">
              <a:rPr lang="en-IN" smtClean="0"/>
              <a:t>21-12-2024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B9F2B8E2-430D-42D2-9C10-D85E39C59230}" type="slidenum">
              <a:rPr lang="en-IN" smtClean="0"/>
              <a:t>‹#›</a:t>
            </a:fld>
            <a:endParaRPr lang="en-IN"/>
          </a:p>
        </p:txBody>
      </p:sp>
    </p:spTree>
    <p:extLst>
      <p:ext uri="{BB962C8B-B14F-4D97-AF65-F5344CB8AC3E}">
        <p14:creationId xmlns:p14="http://schemas.microsoft.com/office/powerpoint/2010/main" val="233332049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69D2B5E-3222-4FBA-9F45-3EC7CCA658A1}" type="datetimeFigureOut">
              <a:rPr lang="en-IN" smtClean="0"/>
              <a:t>21-12-2024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B9F2B8E2-430D-42D2-9C10-D85E39C59230}" type="slidenum">
              <a:rPr lang="en-IN" smtClean="0"/>
              <a:t>‹#›</a:t>
            </a:fld>
            <a:endParaRPr lang="en-IN"/>
          </a:p>
        </p:txBody>
      </p:sp>
    </p:spTree>
    <p:extLst>
      <p:ext uri="{BB962C8B-B14F-4D97-AF65-F5344CB8AC3E}">
        <p14:creationId xmlns:p14="http://schemas.microsoft.com/office/powerpoint/2010/main" val="142869658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69D2B5E-3222-4FBA-9F45-3EC7CCA658A1}" type="datetimeFigureOut">
              <a:rPr lang="en-IN" smtClean="0"/>
              <a:t>21-12-2024</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B9F2B8E2-430D-42D2-9C10-D85E39C59230}" type="slidenum">
              <a:rPr lang="en-IN" smtClean="0"/>
              <a:t>‹#›</a:t>
            </a:fld>
            <a:endParaRPr lang="en-IN"/>
          </a:p>
        </p:txBody>
      </p:sp>
    </p:spTree>
    <p:extLst>
      <p:ext uri="{BB962C8B-B14F-4D97-AF65-F5344CB8AC3E}">
        <p14:creationId xmlns:p14="http://schemas.microsoft.com/office/powerpoint/2010/main" val="28637200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F69D2B5E-3222-4FBA-9F45-3EC7CCA658A1}" type="datetimeFigureOut">
              <a:rPr lang="en-IN" smtClean="0"/>
              <a:t>21-12-2024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B9F2B8E2-430D-42D2-9C10-D85E39C59230}" type="slidenum">
              <a:rPr lang="en-IN" smtClean="0"/>
              <a:t>‹#›</a:t>
            </a:fld>
            <a:endParaRPr lang="en-IN"/>
          </a:p>
        </p:txBody>
      </p:sp>
    </p:spTree>
    <p:extLst>
      <p:ext uri="{BB962C8B-B14F-4D97-AF65-F5344CB8AC3E}">
        <p14:creationId xmlns:p14="http://schemas.microsoft.com/office/powerpoint/2010/main" val="59982845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B9F2B8E2-430D-42D2-9C10-D85E39C59230}" type="slidenum">
              <a:rPr lang="en-IN" smtClean="0"/>
              <a:t>‹#›</a:t>
            </a:fld>
            <a:endParaRPr lang="en-IN"/>
          </a:p>
        </p:txBody>
      </p:sp>
      <p:sp>
        <p:nvSpPr>
          <p:cNvPr id="5" name="Date Placeholder 4"/>
          <p:cNvSpPr>
            <a:spLocks noGrp="1"/>
          </p:cNvSpPr>
          <p:nvPr>
            <p:ph type="dt" sz="half" idx="10"/>
          </p:nvPr>
        </p:nvSpPr>
        <p:spPr/>
        <p:txBody>
          <a:bodyPr/>
          <a:lstStyle/>
          <a:p>
            <a:fld id="{F69D2B5E-3222-4FBA-9F45-3EC7CCA658A1}" type="datetimeFigureOut">
              <a:rPr lang="en-IN" smtClean="0"/>
              <a:t>21-12-2024</a:t>
            </a:fld>
            <a:endParaRPr lang="en-IN"/>
          </a:p>
        </p:txBody>
      </p:sp>
    </p:spTree>
    <p:extLst>
      <p:ext uri="{BB962C8B-B14F-4D97-AF65-F5344CB8AC3E}">
        <p14:creationId xmlns:p14="http://schemas.microsoft.com/office/powerpoint/2010/main" val="41402936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69D2B5E-3222-4FBA-9F45-3EC7CCA658A1}" type="datetimeFigureOut">
              <a:rPr lang="en-IN" smtClean="0"/>
              <a:t>21-12-2024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B9F2B8E2-430D-42D2-9C10-D85E39C59230}" type="slidenum">
              <a:rPr lang="en-IN" smtClean="0"/>
              <a:t>‹#›</a:t>
            </a:fld>
            <a:endParaRPr lang="en-IN"/>
          </a:p>
        </p:txBody>
      </p:sp>
    </p:spTree>
    <p:extLst>
      <p:ext uri="{BB962C8B-B14F-4D97-AF65-F5344CB8AC3E}">
        <p14:creationId xmlns:p14="http://schemas.microsoft.com/office/powerpoint/2010/main" val="21269487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69D2B5E-3222-4FBA-9F45-3EC7CCA658A1}" type="datetimeFigureOut">
              <a:rPr lang="en-IN" smtClean="0"/>
              <a:t>21-12-2024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B9F2B8E2-430D-42D2-9C10-D85E39C59230}" type="slidenum">
              <a:rPr lang="en-IN" smtClean="0"/>
              <a:t>‹#›</a:t>
            </a:fld>
            <a:endParaRPr lang="en-IN"/>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02515661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69D2B5E-3222-4FBA-9F45-3EC7CCA658A1}" type="datetimeFigureOut">
              <a:rPr lang="en-IN" smtClean="0"/>
              <a:t>21-12-2024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B9F2B8E2-430D-42D2-9C10-D85E39C59230}" type="slidenum">
              <a:rPr lang="en-IN" smtClean="0"/>
              <a:t>‹#›</a:t>
            </a:fld>
            <a:endParaRPr lang="en-IN"/>
          </a:p>
        </p:txBody>
      </p:sp>
    </p:spTree>
    <p:extLst>
      <p:ext uri="{BB962C8B-B14F-4D97-AF65-F5344CB8AC3E}">
        <p14:creationId xmlns:p14="http://schemas.microsoft.com/office/powerpoint/2010/main" val="239660611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69D2B5E-3222-4FBA-9F45-3EC7CCA658A1}" type="datetimeFigureOut">
              <a:rPr lang="en-IN" smtClean="0"/>
              <a:t>21-12-2024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B9F2B8E2-430D-42D2-9C10-D85E39C59230}" type="slidenum">
              <a:rPr lang="en-IN" smtClean="0"/>
              <a:t>‹#›</a:t>
            </a:fld>
            <a:endParaRPr lang="en-IN"/>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77700319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69D2B5E-3222-4FBA-9F45-3EC7CCA658A1}" type="datetimeFigureOut">
              <a:rPr lang="en-IN" smtClean="0"/>
              <a:t>21-12-2024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B9F2B8E2-430D-42D2-9C10-D85E39C59230}" type="slidenum">
              <a:rPr lang="en-IN" smtClean="0"/>
              <a:t>‹#›</a:t>
            </a:fld>
            <a:endParaRPr lang="en-IN"/>
          </a:p>
        </p:txBody>
      </p:sp>
    </p:spTree>
    <p:extLst>
      <p:ext uri="{BB962C8B-B14F-4D97-AF65-F5344CB8AC3E}">
        <p14:creationId xmlns:p14="http://schemas.microsoft.com/office/powerpoint/2010/main" val="320905933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69D2B5E-3222-4FBA-9F45-3EC7CCA658A1}" type="datetimeFigureOut">
              <a:rPr lang="en-IN" smtClean="0"/>
              <a:t>21-12-2024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B9F2B8E2-430D-42D2-9C10-D85E39C59230}" type="slidenum">
              <a:rPr lang="en-IN" smtClean="0"/>
              <a:t>‹#›</a:t>
            </a:fld>
            <a:endParaRPr lang="en-IN"/>
          </a:p>
        </p:txBody>
      </p:sp>
    </p:spTree>
    <p:extLst>
      <p:ext uri="{BB962C8B-B14F-4D97-AF65-F5344CB8AC3E}">
        <p14:creationId xmlns:p14="http://schemas.microsoft.com/office/powerpoint/2010/main" val="414401700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69D2B5E-3222-4FBA-9F45-3EC7CCA658A1}" type="datetimeFigureOut">
              <a:rPr lang="en-IN" smtClean="0"/>
              <a:t>21-12-2024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B9F2B8E2-430D-42D2-9C10-D85E39C59230}" type="slidenum">
              <a:rPr lang="en-IN" smtClean="0"/>
              <a:t>‹#›</a:t>
            </a:fld>
            <a:endParaRPr lang="en-IN"/>
          </a:p>
        </p:txBody>
      </p:sp>
    </p:spTree>
    <p:extLst>
      <p:ext uri="{BB962C8B-B14F-4D97-AF65-F5344CB8AC3E}">
        <p14:creationId xmlns:p14="http://schemas.microsoft.com/office/powerpoint/2010/main" val="346298972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F69D2B5E-3222-4FBA-9F45-3EC7CCA658A1}" type="datetimeFigureOut">
              <a:rPr lang="en-IN" smtClean="0"/>
              <a:t>21-12-2024</a:t>
            </a:fld>
            <a:endParaRPr lang="en-IN"/>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IN"/>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B9F2B8E2-430D-42D2-9C10-D85E39C59230}" type="slidenum">
              <a:rPr lang="en-IN" smtClean="0"/>
              <a:t>‹#›</a:t>
            </a:fld>
            <a:endParaRPr lang="en-IN"/>
          </a:p>
        </p:txBody>
      </p:sp>
    </p:spTree>
    <p:extLst>
      <p:ext uri="{BB962C8B-B14F-4D97-AF65-F5344CB8AC3E}">
        <p14:creationId xmlns:p14="http://schemas.microsoft.com/office/powerpoint/2010/main" val="492806435"/>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 id="2147483689" r:id="rId12"/>
    <p:sldLayoutId id="2147483690" r:id="rId13"/>
    <p:sldLayoutId id="2147483691" r:id="rId14"/>
    <p:sldLayoutId id="2147483692" r:id="rId15"/>
    <p:sldLayoutId id="2147483693"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5C80DAE5-D34A-75F0-4969-38AA723EDC38}"/>
              </a:ext>
            </a:extLst>
          </p:cNvPr>
          <p:cNvSpPr>
            <a:spLocks noGrp="1"/>
          </p:cNvSpPr>
          <p:nvPr>
            <p:ph type="title"/>
          </p:nvPr>
        </p:nvSpPr>
        <p:spPr>
          <a:xfrm>
            <a:off x="916325" y="2469572"/>
            <a:ext cx="8596668" cy="1320800"/>
          </a:xfrm>
        </p:spPr>
        <p:txBody>
          <a:bodyPr>
            <a:normAutofit/>
          </a:bodyPr>
          <a:lstStyle/>
          <a:p>
            <a:pPr algn="ctr"/>
            <a:r>
              <a:rPr lang="en-US" sz="2800" dirty="0"/>
              <a:t>Traffic squad penalty collection &amp; management </a:t>
            </a:r>
            <a:endParaRPr lang="en-IN" sz="2800" dirty="0"/>
          </a:p>
        </p:txBody>
      </p:sp>
    </p:spTree>
    <p:extLst>
      <p:ext uri="{BB962C8B-B14F-4D97-AF65-F5344CB8AC3E}">
        <p14:creationId xmlns:p14="http://schemas.microsoft.com/office/powerpoint/2010/main" val="380144818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A588C9-E770-6D02-57B3-63BC7EED6A7A}"/>
              </a:ext>
            </a:extLst>
          </p:cNvPr>
          <p:cNvSpPr>
            <a:spLocks noGrp="1"/>
          </p:cNvSpPr>
          <p:nvPr>
            <p:ph type="title"/>
          </p:nvPr>
        </p:nvSpPr>
        <p:spPr>
          <a:xfrm>
            <a:off x="126616" y="156238"/>
            <a:ext cx="8596668" cy="1320800"/>
          </a:xfrm>
        </p:spPr>
        <p:txBody>
          <a:bodyPr/>
          <a:lstStyle/>
          <a:p>
            <a:r>
              <a:rPr lang="en-US" sz="3600" b="1" dirty="0"/>
              <a:t>Abstract</a:t>
            </a:r>
            <a:endParaRPr lang="en-IN" dirty="0"/>
          </a:p>
        </p:txBody>
      </p:sp>
      <p:sp>
        <p:nvSpPr>
          <p:cNvPr id="3" name="Content Placeholder 2">
            <a:extLst>
              <a:ext uri="{FF2B5EF4-FFF2-40B4-BE49-F238E27FC236}">
                <a16:creationId xmlns:a16="http://schemas.microsoft.com/office/drawing/2014/main" id="{4CAD7475-066D-864E-BDF2-EA13A015A964}"/>
              </a:ext>
            </a:extLst>
          </p:cNvPr>
          <p:cNvSpPr>
            <a:spLocks noGrp="1"/>
          </p:cNvSpPr>
          <p:nvPr>
            <p:ph idx="1"/>
          </p:nvPr>
        </p:nvSpPr>
        <p:spPr>
          <a:xfrm>
            <a:off x="126616" y="1132609"/>
            <a:ext cx="9663545" cy="6479684"/>
          </a:xfrm>
        </p:spPr>
        <p:txBody>
          <a:bodyPr>
            <a:noAutofit/>
          </a:bodyPr>
          <a:lstStyle/>
          <a:p>
            <a:pPr algn="just">
              <a:lnSpc>
                <a:spcPct val="150000"/>
              </a:lnSpc>
            </a:pPr>
            <a:r>
              <a:rPr lang="en-US" dirty="0"/>
              <a:t>Traffic Squad is an app which helps the police as well as the police by means of time and efficiency. With the increasing importance of corruption has become major factor to be considered as a result the number of vehicles and the rapid development of population are growing in our everyday life.</a:t>
            </a:r>
          </a:p>
          <a:p>
            <a:pPr algn="just">
              <a:lnSpc>
                <a:spcPct val="150000"/>
              </a:lnSpc>
            </a:pPr>
            <a:r>
              <a:rPr lang="en-US" dirty="0"/>
              <a:t> Existing system makes the use of pen and paper that is a challans that are given to the offender on breaking the traffic rules. As the system consist of paperwork the papers are mostly gets damaged or tempered. Due to this hard time for RTO office to maintain the proper records.</a:t>
            </a:r>
          </a:p>
          <a:p>
            <a:pPr algn="just">
              <a:lnSpc>
                <a:spcPct val="150000"/>
              </a:lnSpc>
            </a:pPr>
            <a:r>
              <a:rPr lang="en-US" dirty="0"/>
              <a:t> During patrolling if an offender commits a crime and is caught it is difficult to find out if the license is fake or real and in the same manner it is difficult for common people to find out if the officer who is pretending to be an official authority is fake or real one. </a:t>
            </a:r>
          </a:p>
        </p:txBody>
      </p:sp>
    </p:spTree>
    <p:extLst>
      <p:ext uri="{BB962C8B-B14F-4D97-AF65-F5344CB8AC3E}">
        <p14:creationId xmlns:p14="http://schemas.microsoft.com/office/powerpoint/2010/main" val="291878224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2AB8624-A6FF-A9A8-603E-C1B29B2B234F}"/>
              </a:ext>
            </a:extLst>
          </p:cNvPr>
          <p:cNvSpPr>
            <a:spLocks noGrp="1"/>
          </p:cNvSpPr>
          <p:nvPr>
            <p:ph idx="4294967295"/>
          </p:nvPr>
        </p:nvSpPr>
        <p:spPr>
          <a:xfrm>
            <a:off x="363681" y="374073"/>
            <a:ext cx="8596313" cy="4150880"/>
          </a:xfrm>
        </p:spPr>
        <p:txBody>
          <a:bodyPr>
            <a:normAutofit lnSpcReduction="10000"/>
          </a:bodyPr>
          <a:lstStyle/>
          <a:p>
            <a:pPr algn="just">
              <a:lnSpc>
                <a:spcPct val="150000"/>
              </a:lnSpc>
            </a:pPr>
            <a:r>
              <a:rPr lang="en-US" dirty="0"/>
              <a:t>There are many cases where the user runs away after being caught and the police person can’t take the appropriate action on the offender. Even there are many cases where the vehicles possess fake number plate and the police officers can’t recognize it.</a:t>
            </a:r>
            <a:endParaRPr lang="en-IN" dirty="0"/>
          </a:p>
          <a:p>
            <a:pPr algn="just">
              <a:lnSpc>
                <a:spcPct val="150000"/>
              </a:lnSpc>
            </a:pPr>
            <a:r>
              <a:rPr lang="en-US" dirty="0"/>
              <a:t>So to overcome this loophole in the existing system we have proposed a new system to help us to solve the issues.</a:t>
            </a:r>
          </a:p>
          <a:p>
            <a:pPr algn="just">
              <a:lnSpc>
                <a:spcPct val="150000"/>
              </a:lnSpc>
            </a:pPr>
            <a:r>
              <a:rPr lang="en-US" dirty="0"/>
              <a:t> Since the proposed framework is digitalized and android based, it will serve as handier instrument and helpful option implies for traffic. And android application is provided to traffic police to retrieve vehicle information, fine details. </a:t>
            </a:r>
            <a:endParaRPr lang="en-IN" dirty="0"/>
          </a:p>
        </p:txBody>
      </p:sp>
    </p:spTree>
    <p:extLst>
      <p:ext uri="{BB962C8B-B14F-4D97-AF65-F5344CB8AC3E}">
        <p14:creationId xmlns:p14="http://schemas.microsoft.com/office/powerpoint/2010/main" val="318087369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695CA0-4EEA-AA48-53AF-FC68C2DA4E40}"/>
              </a:ext>
            </a:extLst>
          </p:cNvPr>
          <p:cNvSpPr>
            <a:spLocks noGrp="1"/>
          </p:cNvSpPr>
          <p:nvPr>
            <p:ph type="title"/>
          </p:nvPr>
        </p:nvSpPr>
        <p:spPr>
          <a:xfrm>
            <a:off x="95443" y="0"/>
            <a:ext cx="8596668" cy="1320800"/>
          </a:xfrm>
        </p:spPr>
        <p:txBody>
          <a:bodyPr/>
          <a:lstStyle/>
          <a:p>
            <a:r>
              <a:rPr lang="en-US" sz="3600" dirty="0"/>
              <a:t>Objective</a:t>
            </a:r>
            <a:endParaRPr lang="en-IN" dirty="0"/>
          </a:p>
        </p:txBody>
      </p:sp>
      <p:sp>
        <p:nvSpPr>
          <p:cNvPr id="3" name="Content Placeholder 2">
            <a:extLst>
              <a:ext uri="{FF2B5EF4-FFF2-40B4-BE49-F238E27FC236}">
                <a16:creationId xmlns:a16="http://schemas.microsoft.com/office/drawing/2014/main" id="{0E347244-045E-DD7A-FAF8-E0C56F1462A1}"/>
              </a:ext>
            </a:extLst>
          </p:cNvPr>
          <p:cNvSpPr>
            <a:spLocks noGrp="1"/>
          </p:cNvSpPr>
          <p:nvPr>
            <p:ph idx="1"/>
          </p:nvPr>
        </p:nvSpPr>
        <p:spPr>
          <a:xfrm>
            <a:off x="237067" y="800101"/>
            <a:ext cx="9322570" cy="5496790"/>
          </a:xfrm>
        </p:spPr>
        <p:txBody>
          <a:bodyPr>
            <a:noAutofit/>
          </a:bodyPr>
          <a:lstStyle/>
          <a:p>
            <a:pPr algn="just">
              <a:lnSpc>
                <a:spcPct val="150000"/>
              </a:lnSpc>
            </a:pPr>
            <a:r>
              <a:rPr lang="en-US" dirty="0"/>
              <a:t>The system aims to deter traffic violations by applying consistent and transparent penalties, thereby encouraging drivers to adhere to traffic regulations.</a:t>
            </a:r>
          </a:p>
          <a:p>
            <a:pPr algn="just">
              <a:lnSpc>
                <a:spcPct val="150000"/>
              </a:lnSpc>
            </a:pPr>
            <a:r>
              <a:rPr lang="en-US" dirty="0"/>
              <a:t> Another key objective is to improve the efficiency of penalty collection, reducing administrative delays and facilitating timely payments through automated systems. </a:t>
            </a:r>
          </a:p>
          <a:p>
            <a:pPr algn="just">
              <a:lnSpc>
                <a:spcPct val="150000"/>
              </a:lnSpc>
            </a:pPr>
            <a:r>
              <a:rPr lang="en-US" dirty="0"/>
              <a:t>Additionally, the system seeks to provide a fair and accessible dispute resolution process, allowing offenders to challenge penalties when necessary. By utilizing advanced technology for detection, monitoring, and payment management, the system ensures accuracy, reduces human errors, and fosters greater accountability.</a:t>
            </a:r>
          </a:p>
          <a:p>
            <a:pPr algn="just">
              <a:lnSpc>
                <a:spcPct val="150000"/>
              </a:lnSpc>
            </a:pPr>
            <a:r>
              <a:rPr lang="en-US" dirty="0"/>
              <a:t> Ultimately, the goal is to enhance public trust in law enforcement, generate revenue for traffic infrastructure improvements, and contribute to the overall reduction of road accidents and violations.</a:t>
            </a:r>
            <a:endParaRPr lang="en-IN" dirty="0"/>
          </a:p>
        </p:txBody>
      </p:sp>
    </p:spTree>
    <p:extLst>
      <p:ext uri="{BB962C8B-B14F-4D97-AF65-F5344CB8AC3E}">
        <p14:creationId xmlns:p14="http://schemas.microsoft.com/office/powerpoint/2010/main" val="2736487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D3DE93-A66A-83FA-9F38-0F6F8AC8A926}"/>
              </a:ext>
            </a:extLst>
          </p:cNvPr>
          <p:cNvSpPr>
            <a:spLocks noGrp="1"/>
          </p:cNvSpPr>
          <p:nvPr>
            <p:ph type="title"/>
          </p:nvPr>
        </p:nvSpPr>
        <p:spPr>
          <a:xfrm>
            <a:off x="272088" y="156238"/>
            <a:ext cx="8596668" cy="1320800"/>
          </a:xfrm>
        </p:spPr>
        <p:txBody>
          <a:bodyPr/>
          <a:lstStyle/>
          <a:p>
            <a:r>
              <a:rPr lang="en-US" sz="3600" dirty="0"/>
              <a:t>Existing System</a:t>
            </a:r>
            <a:endParaRPr lang="en-IN" dirty="0"/>
          </a:p>
        </p:txBody>
      </p:sp>
      <p:sp>
        <p:nvSpPr>
          <p:cNvPr id="3" name="Content Placeholder 2">
            <a:extLst>
              <a:ext uri="{FF2B5EF4-FFF2-40B4-BE49-F238E27FC236}">
                <a16:creationId xmlns:a16="http://schemas.microsoft.com/office/drawing/2014/main" id="{D064C512-5B56-1242-7088-57580F676B0B}"/>
              </a:ext>
            </a:extLst>
          </p:cNvPr>
          <p:cNvSpPr>
            <a:spLocks noGrp="1"/>
          </p:cNvSpPr>
          <p:nvPr>
            <p:ph idx="1"/>
          </p:nvPr>
        </p:nvSpPr>
        <p:spPr>
          <a:xfrm>
            <a:off x="305185" y="971550"/>
            <a:ext cx="9580418" cy="5330536"/>
          </a:xfrm>
        </p:spPr>
        <p:txBody>
          <a:bodyPr>
            <a:noAutofit/>
          </a:bodyPr>
          <a:lstStyle/>
          <a:p>
            <a:pPr algn="just">
              <a:lnSpc>
                <a:spcPct val="150000"/>
              </a:lnSpc>
            </a:pPr>
            <a:r>
              <a:rPr lang="en-US" dirty="0"/>
              <a:t>To meet these increasing demands, The Squad continues to recruit qualified men and women who have a strong interest in law enforcement oriented community service and are able to meet the rigorous personal and ethical standards required of individuals active in law enforcement. </a:t>
            </a:r>
          </a:p>
          <a:p>
            <a:pPr algn="just">
              <a:lnSpc>
                <a:spcPct val="150000"/>
              </a:lnSpc>
            </a:pPr>
            <a:r>
              <a:rPr lang="en-US" dirty="0"/>
              <a:t>No one wants to be stuck in traffic, which is why having a traffic app on your smartphone is an absolute necessity. Whether you are commuting to work daily or planning to rent a car and drive in a high-traffic city or area, there is likely a traffic app for your needs. </a:t>
            </a:r>
          </a:p>
          <a:p>
            <a:pPr algn="just">
              <a:lnSpc>
                <a:spcPct val="150000"/>
              </a:lnSpc>
            </a:pPr>
            <a:r>
              <a:rPr lang="en-US" dirty="0"/>
              <a:t>The traffic functions are usually integrated into existing navigation apps, giving you real-time estimates of travel time and in some cases, real-time traffic situations and alternate routes.</a:t>
            </a:r>
          </a:p>
        </p:txBody>
      </p:sp>
    </p:spTree>
    <p:extLst>
      <p:ext uri="{BB962C8B-B14F-4D97-AF65-F5344CB8AC3E}">
        <p14:creationId xmlns:p14="http://schemas.microsoft.com/office/powerpoint/2010/main" val="358288494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B8C5C5-CB6F-B9D7-FAF6-D8F41E2492D0}"/>
              </a:ext>
            </a:extLst>
          </p:cNvPr>
          <p:cNvSpPr>
            <a:spLocks noGrp="1"/>
          </p:cNvSpPr>
          <p:nvPr>
            <p:ph type="title"/>
          </p:nvPr>
        </p:nvSpPr>
        <p:spPr>
          <a:xfrm>
            <a:off x="74661" y="0"/>
            <a:ext cx="8596668" cy="1320800"/>
          </a:xfrm>
        </p:spPr>
        <p:txBody>
          <a:bodyPr/>
          <a:lstStyle/>
          <a:p>
            <a:r>
              <a:rPr lang="en-US" sz="3600" dirty="0"/>
              <a:t>Disadvantage</a:t>
            </a:r>
            <a:endParaRPr lang="en-IN" dirty="0"/>
          </a:p>
        </p:txBody>
      </p:sp>
      <p:sp>
        <p:nvSpPr>
          <p:cNvPr id="3" name="Content Placeholder 2">
            <a:extLst>
              <a:ext uri="{FF2B5EF4-FFF2-40B4-BE49-F238E27FC236}">
                <a16:creationId xmlns:a16="http://schemas.microsoft.com/office/drawing/2014/main" id="{A0878283-0061-327C-F811-67E173F4AE3B}"/>
              </a:ext>
            </a:extLst>
          </p:cNvPr>
          <p:cNvSpPr>
            <a:spLocks noGrp="1"/>
          </p:cNvSpPr>
          <p:nvPr>
            <p:ph idx="1"/>
          </p:nvPr>
        </p:nvSpPr>
        <p:spPr>
          <a:xfrm>
            <a:off x="477983" y="865518"/>
            <a:ext cx="8796020" cy="5493717"/>
          </a:xfrm>
        </p:spPr>
        <p:txBody>
          <a:bodyPr>
            <a:normAutofit lnSpcReduction="10000"/>
          </a:bodyPr>
          <a:lstStyle/>
          <a:p>
            <a:pPr algn="just">
              <a:lnSpc>
                <a:spcPct val="160000"/>
              </a:lnSpc>
            </a:pPr>
            <a:r>
              <a:rPr lang="en-US" b="1" dirty="0"/>
              <a:t>Perception of Unfairness</a:t>
            </a:r>
            <a:r>
              <a:rPr lang="en-US" dirty="0"/>
              <a:t>: Drivers often feel that traffic penalties are issued unjustly, either due to ambiguous traffic laws, misinterpretation of rules, or errors by traffic officers. This can lead to dissatisfaction with the system.</a:t>
            </a:r>
          </a:p>
          <a:p>
            <a:pPr algn="just">
              <a:lnSpc>
                <a:spcPct val="160000"/>
              </a:lnSpc>
            </a:pPr>
            <a:r>
              <a:rPr lang="en-US" b="1" dirty="0"/>
              <a:t>Inefficient Systems</a:t>
            </a:r>
            <a:r>
              <a:rPr lang="en-US" dirty="0"/>
              <a:t>: If the technological infrastructure for managing penalties is outdated or inefficient, it can result in errors, delays, and loss of information, leading to confusion among both the authorities and the public.</a:t>
            </a:r>
          </a:p>
          <a:p>
            <a:pPr algn="just">
              <a:lnSpc>
                <a:spcPct val="160000"/>
              </a:lnSpc>
            </a:pPr>
            <a:r>
              <a:rPr lang="en-US" b="1" dirty="0"/>
              <a:t>Strain on Low-Income Drivers</a:t>
            </a:r>
            <a:r>
              <a:rPr lang="en-US" dirty="0"/>
              <a:t>: High penalty amounts may disproportionately affect lower-income individuals who are unable to pay fines, leading to greater financial stress and even potential legal consequences.</a:t>
            </a:r>
          </a:p>
          <a:p>
            <a:pPr algn="just">
              <a:lnSpc>
                <a:spcPct val="160000"/>
              </a:lnSpc>
            </a:pPr>
            <a:r>
              <a:rPr lang="en-US" b="1" dirty="0"/>
              <a:t>Workload for Traffic Officers</a:t>
            </a:r>
            <a:r>
              <a:rPr lang="en-US" dirty="0"/>
              <a:t>: Traffic squads may face increased pressure from having to issue, manage, and follow up on a large number of penalties. This may divert resources and time from other important aspects of traffic safety.</a:t>
            </a:r>
            <a:endParaRPr lang="en-IN" dirty="0"/>
          </a:p>
        </p:txBody>
      </p:sp>
    </p:spTree>
    <p:extLst>
      <p:ext uri="{BB962C8B-B14F-4D97-AF65-F5344CB8AC3E}">
        <p14:creationId xmlns:p14="http://schemas.microsoft.com/office/powerpoint/2010/main" val="170818224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D3EA78-71CC-4E0B-DC23-74A260A36A11}"/>
              </a:ext>
            </a:extLst>
          </p:cNvPr>
          <p:cNvSpPr>
            <a:spLocks noGrp="1"/>
          </p:cNvSpPr>
          <p:nvPr>
            <p:ph type="title"/>
          </p:nvPr>
        </p:nvSpPr>
        <p:spPr>
          <a:xfrm>
            <a:off x="0" y="156238"/>
            <a:ext cx="8596668" cy="1320800"/>
          </a:xfrm>
        </p:spPr>
        <p:txBody>
          <a:bodyPr/>
          <a:lstStyle/>
          <a:p>
            <a:r>
              <a:rPr lang="en-US" sz="3600"/>
              <a:t>PROPOSED SYSTEM</a:t>
            </a:r>
            <a:endParaRPr lang="en-IN" dirty="0"/>
          </a:p>
        </p:txBody>
      </p:sp>
      <p:sp>
        <p:nvSpPr>
          <p:cNvPr id="3" name="Content Placeholder 2">
            <a:extLst>
              <a:ext uri="{FF2B5EF4-FFF2-40B4-BE49-F238E27FC236}">
                <a16:creationId xmlns:a16="http://schemas.microsoft.com/office/drawing/2014/main" id="{FBA331E4-3265-751A-AE5A-6BF229B0AFE0}"/>
              </a:ext>
            </a:extLst>
          </p:cNvPr>
          <p:cNvSpPr>
            <a:spLocks noGrp="1"/>
          </p:cNvSpPr>
          <p:nvPr>
            <p:ph idx="1"/>
          </p:nvPr>
        </p:nvSpPr>
        <p:spPr>
          <a:xfrm>
            <a:off x="677334" y="1031773"/>
            <a:ext cx="8847975" cy="4794453"/>
          </a:xfrm>
        </p:spPr>
        <p:txBody>
          <a:bodyPr>
            <a:normAutofit/>
          </a:bodyPr>
          <a:lstStyle/>
          <a:p>
            <a:pPr algn="just">
              <a:lnSpc>
                <a:spcPct val="150000"/>
              </a:lnSpc>
            </a:pPr>
            <a:r>
              <a:rPr lang="en-US" dirty="0"/>
              <a:t>A low cost, Cell Phone based system design has been proposed in this paper, which would automatically inform the nearest Police Radio Flying Squad or Traffic Dept.</a:t>
            </a:r>
          </a:p>
          <a:p>
            <a:pPr algn="just">
              <a:lnSpc>
                <a:spcPct val="150000"/>
              </a:lnSpc>
            </a:pPr>
            <a:r>
              <a:rPr lang="en-US" dirty="0"/>
              <a:t> vehicles from a vehicle affected in an accident without the need of any human intervention. The collision detector inside the vehicle would send an update to the Police Control Room Server which in turn would immediately send a ‘SMS Order’ to the Officers / Vehicles nearest to the location of accident. </a:t>
            </a:r>
          </a:p>
          <a:p>
            <a:pPr algn="just">
              <a:lnSpc>
                <a:spcPct val="150000"/>
              </a:lnSpc>
            </a:pPr>
            <a:r>
              <a:rPr lang="en-US" dirty="0"/>
              <a:t>The automatic message in the form of an SMS would contain the Log with priority One, Two or Three depending on the distance from the said area.</a:t>
            </a:r>
            <a:endParaRPr lang="en-IN" dirty="0"/>
          </a:p>
        </p:txBody>
      </p:sp>
    </p:spTree>
    <p:extLst>
      <p:ext uri="{BB962C8B-B14F-4D97-AF65-F5344CB8AC3E}">
        <p14:creationId xmlns:p14="http://schemas.microsoft.com/office/powerpoint/2010/main" val="75111372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B87BE9-6E68-E0D6-ABB1-6816448E91AF}"/>
              </a:ext>
            </a:extLst>
          </p:cNvPr>
          <p:cNvSpPr>
            <a:spLocks noGrp="1"/>
          </p:cNvSpPr>
          <p:nvPr>
            <p:ph type="title"/>
          </p:nvPr>
        </p:nvSpPr>
        <p:spPr>
          <a:xfrm>
            <a:off x="95443" y="156238"/>
            <a:ext cx="8596668" cy="1320800"/>
          </a:xfrm>
        </p:spPr>
        <p:txBody>
          <a:bodyPr/>
          <a:lstStyle/>
          <a:p>
            <a:r>
              <a:rPr lang="en-US" sz="3600" dirty="0"/>
              <a:t>Advantage</a:t>
            </a:r>
            <a:endParaRPr lang="en-IN" dirty="0"/>
          </a:p>
        </p:txBody>
      </p:sp>
      <p:sp>
        <p:nvSpPr>
          <p:cNvPr id="3" name="Content Placeholder 2">
            <a:extLst>
              <a:ext uri="{FF2B5EF4-FFF2-40B4-BE49-F238E27FC236}">
                <a16:creationId xmlns:a16="http://schemas.microsoft.com/office/drawing/2014/main" id="{88445F52-B78E-D87A-25B9-1AFC5713596B}"/>
              </a:ext>
            </a:extLst>
          </p:cNvPr>
          <p:cNvSpPr>
            <a:spLocks noGrp="1"/>
          </p:cNvSpPr>
          <p:nvPr>
            <p:ph idx="1"/>
          </p:nvPr>
        </p:nvSpPr>
        <p:spPr>
          <a:xfrm>
            <a:off x="249381" y="743527"/>
            <a:ext cx="9409084" cy="5958235"/>
          </a:xfrm>
        </p:spPr>
        <p:txBody>
          <a:bodyPr>
            <a:normAutofit/>
          </a:bodyPr>
          <a:lstStyle/>
          <a:p>
            <a:pPr algn="just">
              <a:lnSpc>
                <a:spcPct val="160000"/>
              </a:lnSpc>
            </a:pPr>
            <a:r>
              <a:rPr lang="en-US" b="1" dirty="0"/>
              <a:t>Deterrence of Traffic Violations</a:t>
            </a:r>
            <a:r>
              <a:rPr lang="en-US" dirty="0"/>
              <a:t>: The imposition of penalties for traffic offenses serves as a deterrent to reckless driving, speeding, and other dangerous behaviors, encouraging safer driving practices.</a:t>
            </a:r>
          </a:p>
          <a:p>
            <a:pPr algn="just">
              <a:lnSpc>
                <a:spcPct val="160000"/>
              </a:lnSpc>
            </a:pPr>
            <a:r>
              <a:rPr lang="en-US" b="1" dirty="0"/>
              <a:t>Ensuring Compliance with Traffic Laws</a:t>
            </a:r>
            <a:r>
              <a:rPr lang="en-US" dirty="0"/>
              <a:t>: Penalty collection helps ensure that drivers adhere to traffic rules and regulations, leading to smoother traffic flow and fewer disruptions caused by traffic violations.</a:t>
            </a:r>
          </a:p>
          <a:p>
            <a:pPr algn="just">
              <a:lnSpc>
                <a:spcPct val="160000"/>
              </a:lnSpc>
            </a:pPr>
            <a:r>
              <a:rPr lang="en-US" b="1" dirty="0"/>
              <a:t>Funding Traffic Improvements</a:t>
            </a:r>
            <a:r>
              <a:rPr lang="en-US" dirty="0"/>
              <a:t>: The revenue generated from penalties can be reinvested in road infrastructure, traffic management systems, public transport improvements, and other road safety initiatives.</a:t>
            </a:r>
          </a:p>
          <a:p>
            <a:pPr algn="just">
              <a:lnSpc>
                <a:spcPct val="160000"/>
              </a:lnSpc>
            </a:pPr>
            <a:r>
              <a:rPr lang="en-US" b="1" dirty="0"/>
              <a:t>Standardized Enforcement</a:t>
            </a:r>
            <a:r>
              <a:rPr lang="en-US" dirty="0"/>
              <a:t>: A structured penalty system ensures that violations are dealt with uniformly, making traffic law enforcement transparent and consistent. This helps maintain fairness and reduces potential biases or favoritism.</a:t>
            </a:r>
            <a:endParaRPr lang="en-IN" dirty="0"/>
          </a:p>
        </p:txBody>
      </p:sp>
    </p:spTree>
    <p:extLst>
      <p:ext uri="{BB962C8B-B14F-4D97-AF65-F5344CB8AC3E}">
        <p14:creationId xmlns:p14="http://schemas.microsoft.com/office/powerpoint/2010/main" val="308032906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9F7064-88BC-27FE-662F-DD3425B32098}"/>
              </a:ext>
            </a:extLst>
          </p:cNvPr>
          <p:cNvSpPr>
            <a:spLocks noGrp="1"/>
          </p:cNvSpPr>
          <p:nvPr>
            <p:ph type="title"/>
          </p:nvPr>
        </p:nvSpPr>
        <p:spPr>
          <a:xfrm>
            <a:off x="0" y="156238"/>
            <a:ext cx="8596668" cy="1320800"/>
          </a:xfrm>
        </p:spPr>
        <p:txBody>
          <a:bodyPr/>
          <a:lstStyle/>
          <a:p>
            <a:r>
              <a:rPr lang="en-US" sz="3600" dirty="0"/>
              <a:t>Introduction</a:t>
            </a:r>
            <a:endParaRPr lang="en-IN" dirty="0"/>
          </a:p>
        </p:txBody>
      </p:sp>
      <p:sp>
        <p:nvSpPr>
          <p:cNvPr id="3" name="Content Placeholder 2">
            <a:extLst>
              <a:ext uri="{FF2B5EF4-FFF2-40B4-BE49-F238E27FC236}">
                <a16:creationId xmlns:a16="http://schemas.microsoft.com/office/drawing/2014/main" id="{C9EF4228-2CC1-F787-D264-21AFC72F1DA3}"/>
              </a:ext>
            </a:extLst>
          </p:cNvPr>
          <p:cNvSpPr>
            <a:spLocks noGrp="1"/>
          </p:cNvSpPr>
          <p:nvPr>
            <p:ph idx="1"/>
          </p:nvPr>
        </p:nvSpPr>
        <p:spPr>
          <a:xfrm>
            <a:off x="270163" y="924417"/>
            <a:ext cx="9445336" cy="5777345"/>
          </a:xfrm>
        </p:spPr>
        <p:txBody>
          <a:bodyPr>
            <a:noAutofit/>
          </a:bodyPr>
          <a:lstStyle/>
          <a:p>
            <a:pPr algn="just">
              <a:lnSpc>
                <a:spcPct val="150000"/>
              </a:lnSpc>
            </a:pPr>
            <a:r>
              <a:rPr lang="en-US" dirty="0"/>
              <a:t>In many situations, time is wasted before proper medical attention is provided to the people affected in an accident. In many cases the accidents are severe enough to leave the victims incapacitated and they fail to summon help. In most cases fellow human beings on the road communicate with the Police, but the response time increases during the night.</a:t>
            </a:r>
          </a:p>
          <a:p>
            <a:pPr algn="just">
              <a:lnSpc>
                <a:spcPct val="150000"/>
              </a:lnSpc>
            </a:pPr>
            <a:r>
              <a:rPr lang="en-US" dirty="0"/>
              <a:t> In </a:t>
            </a:r>
            <a:r>
              <a:rPr lang="en-US" dirty="0" err="1"/>
              <a:t>AUTOVeCoN</a:t>
            </a:r>
            <a:r>
              <a:rPr lang="en-US" dirty="0"/>
              <a:t>, the design tries to minimize the response time using mobile tower location of both the Collided Vehicle and Policemen. </a:t>
            </a:r>
          </a:p>
          <a:p>
            <a:pPr algn="just">
              <a:lnSpc>
                <a:spcPct val="150000"/>
              </a:lnSpc>
            </a:pPr>
            <a:r>
              <a:rPr lang="en-US" dirty="0"/>
              <a:t>The Civilian Vehicle consists of a collision detector and in case of a collision the detector would provide a signal to an embedded processor which shall generate a steady amplified digital feedback to the owner’s cell-phone.</a:t>
            </a:r>
          </a:p>
          <a:p>
            <a:pPr algn="just">
              <a:lnSpc>
                <a:spcPct val="150000"/>
              </a:lnSpc>
            </a:pPr>
            <a:r>
              <a:rPr lang="en-US" dirty="0"/>
              <a:t> The owner’s cell-phone, with the help of its custom software would notify the Police Control Room Server. </a:t>
            </a:r>
            <a:endParaRPr lang="en-IN" dirty="0"/>
          </a:p>
        </p:txBody>
      </p:sp>
    </p:spTree>
    <p:extLst>
      <p:ext uri="{BB962C8B-B14F-4D97-AF65-F5344CB8AC3E}">
        <p14:creationId xmlns:p14="http://schemas.microsoft.com/office/powerpoint/2010/main" val="371812282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4E4A7F0-A34F-AC1A-1338-49051FF445B3}"/>
              </a:ext>
            </a:extLst>
          </p:cNvPr>
          <p:cNvSpPr>
            <a:spLocks noGrp="1"/>
          </p:cNvSpPr>
          <p:nvPr>
            <p:ph idx="4294967295"/>
          </p:nvPr>
        </p:nvSpPr>
        <p:spPr>
          <a:xfrm>
            <a:off x="176645" y="592282"/>
            <a:ext cx="9666577" cy="5424053"/>
          </a:xfrm>
        </p:spPr>
        <p:txBody>
          <a:bodyPr>
            <a:noAutofit/>
          </a:bodyPr>
          <a:lstStyle/>
          <a:p>
            <a:pPr algn="just">
              <a:lnSpc>
                <a:spcPct val="150000"/>
              </a:lnSpc>
            </a:pPr>
            <a:r>
              <a:rPr lang="en-US" dirty="0"/>
              <a:t>The Police Control Room Server which would receive regular update from the mobile phones carried by its personnel (to keep a track of the latest position) would use its Decision Support Software to inform (as a SMS Order) the nearest police personnel from the accident location.</a:t>
            </a:r>
          </a:p>
          <a:p>
            <a:pPr algn="just">
              <a:lnSpc>
                <a:spcPct val="150000"/>
              </a:lnSpc>
            </a:pPr>
            <a:r>
              <a:rPr lang="en-US" dirty="0"/>
              <a:t>Also under certain circumstances, Police men are out of the Vehicle attending to Law &amp; Order Problems, and to make sure that they do not miss out the communication, Short Messages (SMS) would record all information passed on from the Control Room Server, which again would serve as a Log. </a:t>
            </a:r>
          </a:p>
          <a:p>
            <a:pPr algn="just">
              <a:lnSpc>
                <a:spcPct val="150000"/>
              </a:lnSpc>
            </a:pPr>
            <a:r>
              <a:rPr lang="en-US" dirty="0"/>
              <a:t>Computer Algorithms would be implemented in the Control Room Server, to select the nearest three Officers who are in a Location nearest from the BTS (Base Transceiver Station) of the accident area. </a:t>
            </a:r>
          </a:p>
          <a:p>
            <a:pPr algn="just">
              <a:lnSpc>
                <a:spcPct val="150000"/>
              </a:lnSpc>
            </a:pPr>
            <a:r>
              <a:rPr lang="en-US" dirty="0"/>
              <a:t>A totally automatic calculation would thin out manual error totally and help in efficient deployment. </a:t>
            </a:r>
            <a:endParaRPr lang="en-IN" dirty="0"/>
          </a:p>
        </p:txBody>
      </p:sp>
    </p:spTree>
    <p:extLst>
      <p:ext uri="{BB962C8B-B14F-4D97-AF65-F5344CB8AC3E}">
        <p14:creationId xmlns:p14="http://schemas.microsoft.com/office/powerpoint/2010/main" val="219250010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FA9FD44-33A4-6785-2DAD-4E91B0ED5E20}"/>
              </a:ext>
            </a:extLst>
          </p:cNvPr>
          <p:cNvSpPr>
            <a:spLocks noGrp="1"/>
          </p:cNvSpPr>
          <p:nvPr>
            <p:ph idx="4294967295"/>
          </p:nvPr>
        </p:nvSpPr>
        <p:spPr>
          <a:xfrm>
            <a:off x="249382" y="300975"/>
            <a:ext cx="9154391" cy="6256049"/>
          </a:xfrm>
        </p:spPr>
        <p:txBody>
          <a:bodyPr>
            <a:noAutofit/>
          </a:bodyPr>
          <a:lstStyle/>
          <a:p>
            <a:pPr algn="just">
              <a:lnSpc>
                <a:spcPct val="150000"/>
              </a:lnSpc>
            </a:pPr>
            <a:r>
              <a:rPr lang="en-US" dirty="0"/>
              <a:t>In order to appreciate a quick response time, once </a:t>
            </a:r>
            <a:r>
              <a:rPr lang="en-US" dirty="0" err="1"/>
              <a:t>an“SMS</a:t>
            </a:r>
            <a:r>
              <a:rPr lang="en-US" dirty="0"/>
              <a:t> Order” have been generated, the Control Room Server would wait for the location of those Officers to match that of the Action Area and update the response time accordingly and completely automatically, which later would help Superior Officers to check, if problems were attended by the right vehicle at the right time. </a:t>
            </a:r>
          </a:p>
          <a:p>
            <a:pPr algn="just">
              <a:lnSpc>
                <a:spcPct val="150000"/>
              </a:lnSpc>
            </a:pPr>
            <a:r>
              <a:rPr lang="en-US" dirty="0"/>
              <a:t>Base Transceiver Station ID or commonly known as Cell ID based location detection varies largely depending on the </a:t>
            </a:r>
            <a:r>
              <a:rPr lang="en-US" dirty="0" err="1"/>
              <a:t>cellsize</a:t>
            </a:r>
            <a:r>
              <a:rPr lang="en-US" dirty="0"/>
              <a:t> ranging from 100 </a:t>
            </a:r>
            <a:r>
              <a:rPr lang="en-US" dirty="0" err="1"/>
              <a:t>metres</a:t>
            </a:r>
            <a:r>
              <a:rPr lang="en-US" dirty="0"/>
              <a:t> to over 3000 </a:t>
            </a:r>
            <a:r>
              <a:rPr lang="en-US" dirty="0" err="1"/>
              <a:t>metres</a:t>
            </a:r>
            <a:r>
              <a:rPr lang="en-US" dirty="0"/>
              <a:t> but in the City (Kolkata) it has been statistically found out by the Authors using Field Strength Meters, that the cell radius is around 200-300 </a:t>
            </a:r>
            <a:r>
              <a:rPr lang="en-US" dirty="0" err="1"/>
              <a:t>metres</a:t>
            </a:r>
            <a:endParaRPr lang="en-IN" dirty="0"/>
          </a:p>
          <a:p>
            <a:pPr algn="just">
              <a:lnSpc>
                <a:spcPct val="150000"/>
              </a:lnSpc>
            </a:pPr>
            <a:r>
              <a:rPr lang="en-US" dirty="0"/>
              <a:t> That means, that an Officer is within around 300metres of a Base Transceiver Station whose ID is updated </a:t>
            </a:r>
            <a:r>
              <a:rPr lang="en-US" dirty="0" err="1"/>
              <a:t>inthe</a:t>
            </a:r>
            <a:r>
              <a:rPr lang="en-US" dirty="0"/>
              <a:t> Control Room Server. </a:t>
            </a:r>
          </a:p>
          <a:p>
            <a:pPr algn="just">
              <a:lnSpc>
                <a:spcPct val="150000"/>
              </a:lnSpc>
            </a:pPr>
            <a:r>
              <a:rPr lang="en-US" dirty="0"/>
              <a:t>A 100% accurate position of Police Vehicles is not required to get a quick response, and a relatively inaccurate location system can decrease response time significantly, which in </a:t>
            </a:r>
            <a:r>
              <a:rPr lang="en-US" dirty="0" err="1"/>
              <a:t>caseof</a:t>
            </a:r>
            <a:r>
              <a:rPr lang="en-US" dirty="0"/>
              <a:t> </a:t>
            </a:r>
            <a:r>
              <a:rPr lang="en-US" dirty="0" err="1"/>
              <a:t>AutoVeCoN</a:t>
            </a:r>
            <a:r>
              <a:rPr lang="en-US" dirty="0"/>
              <a:t> is within a 200-300 </a:t>
            </a:r>
            <a:r>
              <a:rPr lang="en-US" dirty="0" err="1"/>
              <a:t>metres</a:t>
            </a:r>
            <a:r>
              <a:rPr lang="en-US" dirty="0"/>
              <a:t> radius if not less.</a:t>
            </a:r>
            <a:endParaRPr lang="en-IN" dirty="0"/>
          </a:p>
        </p:txBody>
      </p:sp>
    </p:spTree>
    <p:extLst>
      <p:ext uri="{BB962C8B-B14F-4D97-AF65-F5344CB8AC3E}">
        <p14:creationId xmlns:p14="http://schemas.microsoft.com/office/powerpoint/2010/main" val="325765746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8AB71A-D2EF-AC67-72E5-1AA0920F5C2A}"/>
              </a:ext>
            </a:extLst>
          </p:cNvPr>
          <p:cNvSpPr>
            <a:spLocks noGrp="1"/>
          </p:cNvSpPr>
          <p:nvPr>
            <p:ph type="title"/>
          </p:nvPr>
        </p:nvSpPr>
        <p:spPr>
          <a:xfrm>
            <a:off x="251307" y="156238"/>
            <a:ext cx="8596668" cy="1320800"/>
          </a:xfrm>
        </p:spPr>
        <p:txBody>
          <a:bodyPr/>
          <a:lstStyle/>
          <a:p>
            <a:r>
              <a:rPr lang="en-IN" sz="3600" dirty="0"/>
              <a:t>MODULES</a:t>
            </a:r>
            <a:endParaRPr lang="en-IN" dirty="0"/>
          </a:p>
        </p:txBody>
      </p:sp>
      <p:sp>
        <p:nvSpPr>
          <p:cNvPr id="3" name="Content Placeholder 2">
            <a:extLst>
              <a:ext uri="{FF2B5EF4-FFF2-40B4-BE49-F238E27FC236}">
                <a16:creationId xmlns:a16="http://schemas.microsoft.com/office/drawing/2014/main" id="{87B6B91A-D4A0-6EBE-F04F-FAC979C6C3BD}"/>
              </a:ext>
            </a:extLst>
          </p:cNvPr>
          <p:cNvSpPr>
            <a:spLocks noGrp="1"/>
          </p:cNvSpPr>
          <p:nvPr>
            <p:ph idx="1"/>
          </p:nvPr>
        </p:nvSpPr>
        <p:spPr>
          <a:xfrm>
            <a:off x="914400" y="1270764"/>
            <a:ext cx="8712893" cy="4316471"/>
          </a:xfrm>
        </p:spPr>
        <p:txBody>
          <a:bodyPr/>
          <a:lstStyle/>
          <a:p>
            <a:pPr algn="just">
              <a:lnSpc>
                <a:spcPct val="150000"/>
              </a:lnSpc>
            </a:pPr>
            <a:r>
              <a:rPr lang="en-US" sz="2000" b="1" dirty="0"/>
              <a:t>Violation Detection Module</a:t>
            </a:r>
          </a:p>
          <a:p>
            <a:pPr algn="just">
              <a:lnSpc>
                <a:spcPct val="150000"/>
              </a:lnSpc>
            </a:pPr>
            <a:r>
              <a:rPr lang="en-US" sz="2000" b="1" dirty="0"/>
              <a:t>Violation Recording &amp; Data Management Module</a:t>
            </a:r>
          </a:p>
          <a:p>
            <a:pPr algn="just">
              <a:lnSpc>
                <a:spcPct val="150000"/>
              </a:lnSpc>
            </a:pPr>
            <a:r>
              <a:rPr lang="en-US" sz="2000" b="1" dirty="0"/>
              <a:t>Penalty Calculation Module</a:t>
            </a:r>
          </a:p>
          <a:p>
            <a:pPr algn="just">
              <a:lnSpc>
                <a:spcPct val="150000"/>
              </a:lnSpc>
            </a:pPr>
            <a:r>
              <a:rPr lang="en-US" sz="2000" b="1" dirty="0"/>
              <a:t>Notification &amp; Communication Module</a:t>
            </a:r>
          </a:p>
          <a:p>
            <a:endParaRPr lang="en-IN" dirty="0"/>
          </a:p>
        </p:txBody>
      </p:sp>
    </p:spTree>
    <p:extLst>
      <p:ext uri="{BB962C8B-B14F-4D97-AF65-F5344CB8AC3E}">
        <p14:creationId xmlns:p14="http://schemas.microsoft.com/office/powerpoint/2010/main" val="248484655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92ABBD-617B-0027-841A-37474585DC50}"/>
              </a:ext>
            </a:extLst>
          </p:cNvPr>
          <p:cNvSpPr>
            <a:spLocks noGrp="1"/>
          </p:cNvSpPr>
          <p:nvPr>
            <p:ph type="title"/>
          </p:nvPr>
        </p:nvSpPr>
        <p:spPr>
          <a:xfrm>
            <a:off x="282479" y="266700"/>
            <a:ext cx="8596668" cy="1320800"/>
          </a:xfrm>
        </p:spPr>
        <p:txBody>
          <a:bodyPr/>
          <a:lstStyle/>
          <a:p>
            <a:r>
              <a:rPr lang="en-US" b="1" dirty="0"/>
              <a:t>Violation Detection Module</a:t>
            </a:r>
            <a:br>
              <a:rPr lang="en-US" b="1" dirty="0"/>
            </a:br>
            <a:endParaRPr lang="en-IN" dirty="0"/>
          </a:p>
        </p:txBody>
      </p:sp>
      <p:sp>
        <p:nvSpPr>
          <p:cNvPr id="3" name="Content Placeholder 2">
            <a:extLst>
              <a:ext uri="{FF2B5EF4-FFF2-40B4-BE49-F238E27FC236}">
                <a16:creationId xmlns:a16="http://schemas.microsoft.com/office/drawing/2014/main" id="{C3E27E82-563A-74DB-4C13-2947DB8BA8BF}"/>
              </a:ext>
            </a:extLst>
          </p:cNvPr>
          <p:cNvSpPr>
            <a:spLocks noGrp="1"/>
          </p:cNvSpPr>
          <p:nvPr>
            <p:ph idx="1"/>
          </p:nvPr>
        </p:nvSpPr>
        <p:spPr>
          <a:xfrm>
            <a:off x="706582" y="1183843"/>
            <a:ext cx="8754456" cy="4583112"/>
          </a:xfrm>
        </p:spPr>
        <p:txBody>
          <a:bodyPr>
            <a:normAutofit lnSpcReduction="10000"/>
          </a:bodyPr>
          <a:lstStyle/>
          <a:p>
            <a:pPr algn="just">
              <a:lnSpc>
                <a:spcPct val="150000"/>
              </a:lnSpc>
              <a:buFont typeface="Arial" panose="020B0604020202020204" pitchFamily="34" charset="0"/>
              <a:buChar char="•"/>
            </a:pPr>
            <a:r>
              <a:rPr lang="en-US" b="1" dirty="0"/>
              <a:t>Function</a:t>
            </a:r>
            <a:r>
              <a:rPr lang="en-US" dirty="0"/>
              <a:t>: This module captures data related to traffic violations, such as speeding, running red lights, illegal parking, or other infractions.</a:t>
            </a:r>
          </a:p>
          <a:p>
            <a:pPr algn="just">
              <a:lnSpc>
                <a:spcPct val="150000"/>
              </a:lnSpc>
              <a:buFont typeface="Arial" panose="020B0604020202020204" pitchFamily="34" charset="0"/>
              <a:buChar char="•"/>
            </a:pPr>
            <a:r>
              <a:rPr lang="en-US" b="1" dirty="0"/>
              <a:t>Features</a:t>
            </a:r>
            <a:r>
              <a:rPr lang="en-US" dirty="0"/>
              <a:t>:</a:t>
            </a:r>
          </a:p>
          <a:p>
            <a:pPr marL="742950" lvl="1" indent="-285750" algn="just">
              <a:lnSpc>
                <a:spcPct val="150000"/>
              </a:lnSpc>
              <a:buFont typeface="Arial" panose="020B0604020202020204" pitchFamily="34" charset="0"/>
              <a:buChar char="•"/>
            </a:pPr>
            <a:r>
              <a:rPr lang="en-US" sz="1800" dirty="0"/>
              <a:t>Integration with automated systems like </a:t>
            </a:r>
            <a:r>
              <a:rPr lang="en-US" sz="1800" b="1" dirty="0"/>
              <a:t>speed cameras</a:t>
            </a:r>
            <a:r>
              <a:rPr lang="en-US" sz="1800" dirty="0"/>
              <a:t>, </a:t>
            </a:r>
            <a:r>
              <a:rPr lang="en-US" sz="1800" b="1" dirty="0"/>
              <a:t>red-light cameras</a:t>
            </a:r>
            <a:r>
              <a:rPr lang="en-US" sz="1800" dirty="0"/>
              <a:t>, </a:t>
            </a:r>
            <a:r>
              <a:rPr lang="en-US" sz="1800" b="1" dirty="0"/>
              <a:t>ANPR (Automatic Number Plate Recognition)</a:t>
            </a:r>
            <a:r>
              <a:rPr lang="en-US" sz="1800" dirty="0"/>
              <a:t> cameras, and </a:t>
            </a:r>
            <a:r>
              <a:rPr lang="en-US" sz="1800" b="1" dirty="0"/>
              <a:t>traffic sensors</a:t>
            </a:r>
            <a:r>
              <a:rPr lang="en-US" sz="1800" dirty="0"/>
              <a:t>.</a:t>
            </a:r>
          </a:p>
          <a:p>
            <a:pPr marL="742950" lvl="1" indent="-285750" algn="just">
              <a:lnSpc>
                <a:spcPct val="150000"/>
              </a:lnSpc>
              <a:buFont typeface="Arial" panose="020B0604020202020204" pitchFamily="34" charset="0"/>
              <a:buChar char="•"/>
            </a:pPr>
            <a:r>
              <a:rPr lang="en-US" sz="1800" dirty="0"/>
              <a:t>Detection of violations in real-time, automatically recording the incident and generating an initial report.</a:t>
            </a:r>
          </a:p>
          <a:p>
            <a:pPr marL="742950" lvl="1" indent="-285750" algn="just">
              <a:lnSpc>
                <a:spcPct val="150000"/>
              </a:lnSpc>
              <a:buFont typeface="Arial" panose="020B0604020202020204" pitchFamily="34" charset="0"/>
              <a:buChar char="•"/>
            </a:pPr>
            <a:r>
              <a:rPr lang="en-US" sz="1800" dirty="0"/>
              <a:t>Integration with law enforcement personnel on the ground to verify violations.</a:t>
            </a:r>
          </a:p>
          <a:p>
            <a:endParaRPr lang="en-IN" dirty="0"/>
          </a:p>
        </p:txBody>
      </p:sp>
    </p:spTree>
    <p:extLst>
      <p:ext uri="{BB962C8B-B14F-4D97-AF65-F5344CB8AC3E}">
        <p14:creationId xmlns:p14="http://schemas.microsoft.com/office/powerpoint/2010/main" val="44393074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3D01C0-E5EE-926C-7DD7-4142FB0DAF1B}"/>
              </a:ext>
            </a:extLst>
          </p:cNvPr>
          <p:cNvSpPr>
            <a:spLocks noGrp="1"/>
          </p:cNvSpPr>
          <p:nvPr>
            <p:ph type="title"/>
          </p:nvPr>
        </p:nvSpPr>
        <p:spPr>
          <a:xfrm>
            <a:off x="334433" y="245918"/>
            <a:ext cx="8596668" cy="1320800"/>
          </a:xfrm>
        </p:spPr>
        <p:txBody>
          <a:bodyPr>
            <a:normAutofit fontScale="90000"/>
          </a:bodyPr>
          <a:lstStyle/>
          <a:p>
            <a:r>
              <a:rPr lang="en-US" sz="4000" b="1" dirty="0"/>
              <a:t>Violation Recording &amp; Data Management Module</a:t>
            </a:r>
            <a:br>
              <a:rPr lang="en-US" b="1" dirty="0"/>
            </a:br>
            <a:endParaRPr lang="en-IN" dirty="0"/>
          </a:p>
        </p:txBody>
      </p:sp>
      <p:sp>
        <p:nvSpPr>
          <p:cNvPr id="3" name="Content Placeholder 2">
            <a:extLst>
              <a:ext uri="{FF2B5EF4-FFF2-40B4-BE49-F238E27FC236}">
                <a16:creationId xmlns:a16="http://schemas.microsoft.com/office/drawing/2014/main" id="{6820D5FF-8F7E-E7EC-61DC-C0EB80AE6D95}"/>
              </a:ext>
            </a:extLst>
          </p:cNvPr>
          <p:cNvSpPr>
            <a:spLocks noGrp="1"/>
          </p:cNvSpPr>
          <p:nvPr>
            <p:ph idx="1"/>
          </p:nvPr>
        </p:nvSpPr>
        <p:spPr>
          <a:xfrm>
            <a:off x="677334" y="1704110"/>
            <a:ext cx="8702502" cy="4160607"/>
          </a:xfrm>
        </p:spPr>
        <p:txBody>
          <a:bodyPr>
            <a:normAutofit lnSpcReduction="10000"/>
          </a:bodyPr>
          <a:lstStyle/>
          <a:p>
            <a:pPr algn="just">
              <a:lnSpc>
                <a:spcPct val="150000"/>
              </a:lnSpc>
              <a:buFont typeface="Arial" panose="020B0604020202020204" pitchFamily="34" charset="0"/>
              <a:buChar char="•"/>
            </a:pPr>
            <a:r>
              <a:rPr lang="en-US" b="1" dirty="0"/>
              <a:t>Function</a:t>
            </a:r>
            <a:r>
              <a:rPr lang="en-US" dirty="0"/>
              <a:t>: This module stores and manages data related to the detected violations.</a:t>
            </a:r>
          </a:p>
          <a:p>
            <a:pPr algn="just">
              <a:lnSpc>
                <a:spcPct val="150000"/>
              </a:lnSpc>
              <a:buFont typeface="Arial" panose="020B0604020202020204" pitchFamily="34" charset="0"/>
              <a:buChar char="•"/>
            </a:pPr>
            <a:r>
              <a:rPr lang="en-US" b="1" dirty="0"/>
              <a:t>Features</a:t>
            </a:r>
            <a:r>
              <a:rPr lang="en-US" dirty="0"/>
              <a:t>:</a:t>
            </a:r>
          </a:p>
          <a:p>
            <a:pPr marL="742950" lvl="1" indent="-285750" algn="just">
              <a:lnSpc>
                <a:spcPct val="150000"/>
              </a:lnSpc>
              <a:buFont typeface="Arial" panose="020B0604020202020204" pitchFamily="34" charset="0"/>
              <a:buChar char="•"/>
            </a:pPr>
            <a:r>
              <a:rPr lang="en-US" sz="1800" b="1" dirty="0"/>
              <a:t>Data Storage</a:t>
            </a:r>
            <a:r>
              <a:rPr lang="en-US" sz="1800" dirty="0"/>
              <a:t>: Securely stores violation records, including date, time, location, type of violation, and images/videos captured by cameras.</a:t>
            </a:r>
          </a:p>
          <a:p>
            <a:pPr marL="742950" lvl="1" indent="-285750" algn="just">
              <a:lnSpc>
                <a:spcPct val="150000"/>
              </a:lnSpc>
              <a:buFont typeface="Arial" panose="020B0604020202020204" pitchFamily="34" charset="0"/>
              <a:buChar char="•"/>
            </a:pPr>
            <a:r>
              <a:rPr lang="en-US" sz="1800" b="1" dirty="0"/>
              <a:t>Database Integration</a:t>
            </a:r>
            <a:r>
              <a:rPr lang="en-US" sz="1800" dirty="0"/>
              <a:t>: Links to databases containing driver information, vehicle registration details, and historical violations.</a:t>
            </a:r>
          </a:p>
          <a:p>
            <a:pPr marL="742950" lvl="1" indent="-285750" algn="just">
              <a:lnSpc>
                <a:spcPct val="150000"/>
              </a:lnSpc>
              <a:buFont typeface="Arial" panose="020B0604020202020204" pitchFamily="34" charset="0"/>
              <a:buChar char="•"/>
            </a:pPr>
            <a:r>
              <a:rPr lang="en-US" sz="1800" b="1" dirty="0"/>
              <a:t>Case Creation</a:t>
            </a:r>
            <a:r>
              <a:rPr lang="en-US" sz="1800" dirty="0"/>
              <a:t>: Generates a unique penalty reference number or ticket for each violation, allowing for easy tracking.</a:t>
            </a:r>
          </a:p>
          <a:p>
            <a:endParaRPr lang="en-IN" dirty="0"/>
          </a:p>
        </p:txBody>
      </p:sp>
    </p:spTree>
    <p:extLst>
      <p:ext uri="{BB962C8B-B14F-4D97-AF65-F5344CB8AC3E}">
        <p14:creationId xmlns:p14="http://schemas.microsoft.com/office/powerpoint/2010/main" val="254670423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291E3A-E4AD-6AB4-8FC7-D1F4CE2674F7}"/>
              </a:ext>
            </a:extLst>
          </p:cNvPr>
          <p:cNvSpPr>
            <a:spLocks noGrp="1"/>
          </p:cNvSpPr>
          <p:nvPr>
            <p:ph type="title"/>
          </p:nvPr>
        </p:nvSpPr>
        <p:spPr>
          <a:xfrm>
            <a:off x="251306" y="156238"/>
            <a:ext cx="8596668" cy="1320800"/>
          </a:xfrm>
        </p:spPr>
        <p:txBody>
          <a:bodyPr/>
          <a:lstStyle/>
          <a:p>
            <a:r>
              <a:rPr lang="en-US" b="1" dirty="0"/>
              <a:t>Penalty Calculation Module</a:t>
            </a:r>
            <a:br>
              <a:rPr lang="en-US" b="1" dirty="0"/>
            </a:br>
            <a:endParaRPr lang="en-IN" dirty="0"/>
          </a:p>
        </p:txBody>
      </p:sp>
      <p:sp>
        <p:nvSpPr>
          <p:cNvPr id="3" name="Content Placeholder 2">
            <a:extLst>
              <a:ext uri="{FF2B5EF4-FFF2-40B4-BE49-F238E27FC236}">
                <a16:creationId xmlns:a16="http://schemas.microsoft.com/office/drawing/2014/main" id="{262522F0-85F2-DFC3-0594-4A22DFA391B8}"/>
              </a:ext>
            </a:extLst>
          </p:cNvPr>
          <p:cNvSpPr>
            <a:spLocks noGrp="1"/>
          </p:cNvSpPr>
          <p:nvPr>
            <p:ph idx="1"/>
          </p:nvPr>
        </p:nvSpPr>
        <p:spPr>
          <a:xfrm>
            <a:off x="677334" y="1246910"/>
            <a:ext cx="8515466" cy="5012662"/>
          </a:xfrm>
        </p:spPr>
        <p:txBody>
          <a:bodyPr>
            <a:normAutofit/>
          </a:bodyPr>
          <a:lstStyle/>
          <a:p>
            <a:pPr algn="just">
              <a:lnSpc>
                <a:spcPct val="150000"/>
              </a:lnSpc>
              <a:buFont typeface="Arial" panose="020B0604020202020204" pitchFamily="34" charset="0"/>
              <a:buChar char="•"/>
            </a:pPr>
            <a:r>
              <a:rPr lang="en-US" b="1" dirty="0"/>
              <a:t>Function</a:t>
            </a:r>
            <a:r>
              <a:rPr lang="en-US" dirty="0"/>
              <a:t>: Calculates the appropriate penalty or fine for a given traffic violation based on predefined rules and regulations.</a:t>
            </a:r>
          </a:p>
          <a:p>
            <a:pPr algn="just">
              <a:lnSpc>
                <a:spcPct val="150000"/>
              </a:lnSpc>
              <a:buFont typeface="Arial" panose="020B0604020202020204" pitchFamily="34" charset="0"/>
              <a:buChar char="•"/>
            </a:pPr>
            <a:r>
              <a:rPr lang="en-US" b="1" dirty="0"/>
              <a:t>Features</a:t>
            </a:r>
            <a:r>
              <a:rPr lang="en-US" dirty="0"/>
              <a:t>:</a:t>
            </a:r>
          </a:p>
          <a:p>
            <a:pPr marL="742950" lvl="1" indent="-285750" algn="just">
              <a:lnSpc>
                <a:spcPct val="150000"/>
              </a:lnSpc>
              <a:buFont typeface="Arial" panose="020B0604020202020204" pitchFamily="34" charset="0"/>
              <a:buChar char="•"/>
            </a:pPr>
            <a:r>
              <a:rPr lang="en-US" b="1" dirty="0"/>
              <a:t>Rule Engine</a:t>
            </a:r>
            <a:r>
              <a:rPr lang="en-US" dirty="0"/>
              <a:t>: Applies traffic laws, such as penalties for speeding, parking violations, or unregistered vehicles, based on the type and severity of the violation.</a:t>
            </a:r>
          </a:p>
          <a:p>
            <a:pPr marL="742950" lvl="1" indent="-285750" algn="just">
              <a:lnSpc>
                <a:spcPct val="150000"/>
              </a:lnSpc>
              <a:buFont typeface="Arial" panose="020B0604020202020204" pitchFamily="34" charset="0"/>
              <a:buChar char="•"/>
            </a:pPr>
            <a:r>
              <a:rPr lang="en-US" b="1" dirty="0"/>
              <a:t>Penalty Tiers</a:t>
            </a:r>
            <a:r>
              <a:rPr lang="en-US" dirty="0"/>
              <a:t>: Supports different penalty amounts for repeat offenders, different traffic violation categories, or violations in specific zones (e.g., school zones).</a:t>
            </a:r>
          </a:p>
          <a:p>
            <a:pPr marL="742950" lvl="1" indent="-285750" algn="just">
              <a:lnSpc>
                <a:spcPct val="150000"/>
              </a:lnSpc>
              <a:buFont typeface="Arial" panose="020B0604020202020204" pitchFamily="34" charset="0"/>
              <a:buChar char="•"/>
            </a:pPr>
            <a:r>
              <a:rPr lang="en-US" b="1" dirty="0"/>
              <a:t>Discounts &amp; Reductions</a:t>
            </a:r>
            <a:r>
              <a:rPr lang="en-US" dirty="0"/>
              <a:t>: Implements discounts for early payment or reduced penalties for first-time offenders.</a:t>
            </a:r>
          </a:p>
          <a:p>
            <a:endParaRPr lang="en-IN" dirty="0"/>
          </a:p>
        </p:txBody>
      </p:sp>
    </p:spTree>
    <p:extLst>
      <p:ext uri="{BB962C8B-B14F-4D97-AF65-F5344CB8AC3E}">
        <p14:creationId xmlns:p14="http://schemas.microsoft.com/office/powerpoint/2010/main" val="105927724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A75206-9556-F28B-D759-F1A9D462720B}"/>
              </a:ext>
            </a:extLst>
          </p:cNvPr>
          <p:cNvSpPr>
            <a:spLocks noGrp="1"/>
          </p:cNvSpPr>
          <p:nvPr>
            <p:ph type="title"/>
          </p:nvPr>
        </p:nvSpPr>
        <p:spPr>
          <a:xfrm>
            <a:off x="209743" y="156238"/>
            <a:ext cx="8596668" cy="1320800"/>
          </a:xfrm>
        </p:spPr>
        <p:txBody>
          <a:bodyPr/>
          <a:lstStyle/>
          <a:p>
            <a:r>
              <a:rPr lang="en-US" b="1" dirty="0"/>
              <a:t>Notification &amp; Communication Module</a:t>
            </a:r>
            <a:br>
              <a:rPr lang="en-US" b="1" dirty="0"/>
            </a:br>
            <a:endParaRPr lang="en-IN" dirty="0"/>
          </a:p>
        </p:txBody>
      </p:sp>
      <p:sp>
        <p:nvSpPr>
          <p:cNvPr id="3" name="Content Placeholder 2">
            <a:extLst>
              <a:ext uri="{FF2B5EF4-FFF2-40B4-BE49-F238E27FC236}">
                <a16:creationId xmlns:a16="http://schemas.microsoft.com/office/drawing/2014/main" id="{443EE200-6334-3A01-CAFF-D3651BF60E74}"/>
              </a:ext>
            </a:extLst>
          </p:cNvPr>
          <p:cNvSpPr>
            <a:spLocks noGrp="1"/>
          </p:cNvSpPr>
          <p:nvPr>
            <p:ph idx="1"/>
          </p:nvPr>
        </p:nvSpPr>
        <p:spPr>
          <a:xfrm>
            <a:off x="644236" y="1111828"/>
            <a:ext cx="8899931" cy="5174672"/>
          </a:xfrm>
        </p:spPr>
        <p:txBody>
          <a:bodyPr>
            <a:normAutofit fontScale="92500" lnSpcReduction="20000"/>
          </a:bodyPr>
          <a:lstStyle/>
          <a:p>
            <a:pPr algn="just">
              <a:lnSpc>
                <a:spcPct val="150000"/>
              </a:lnSpc>
              <a:buFont typeface="Arial" panose="020B0604020202020204" pitchFamily="34" charset="0"/>
              <a:buChar char="•"/>
            </a:pPr>
            <a:r>
              <a:rPr lang="en-US" sz="1900" b="1" dirty="0"/>
              <a:t>Function</a:t>
            </a:r>
            <a:r>
              <a:rPr lang="en-US" sz="1900" dirty="0"/>
              <a:t>: Notifies offenders about their violations and the corresponding penalties.</a:t>
            </a:r>
          </a:p>
          <a:p>
            <a:pPr algn="just">
              <a:lnSpc>
                <a:spcPct val="150000"/>
              </a:lnSpc>
              <a:buFont typeface="Arial" panose="020B0604020202020204" pitchFamily="34" charset="0"/>
              <a:buChar char="•"/>
            </a:pPr>
            <a:r>
              <a:rPr lang="en-US" sz="1900" b="1" dirty="0"/>
              <a:t>Features</a:t>
            </a:r>
            <a:r>
              <a:rPr lang="en-US" sz="1900" dirty="0"/>
              <a:t>:</a:t>
            </a:r>
          </a:p>
          <a:p>
            <a:pPr marL="742950" lvl="1" indent="-285750" algn="just">
              <a:lnSpc>
                <a:spcPct val="150000"/>
              </a:lnSpc>
              <a:buFont typeface="Arial" panose="020B0604020202020204" pitchFamily="34" charset="0"/>
              <a:buChar char="•"/>
            </a:pPr>
            <a:r>
              <a:rPr lang="en-US" sz="1900" b="1" dirty="0"/>
              <a:t>SMS/Email Alerts</a:t>
            </a:r>
            <a:r>
              <a:rPr lang="en-US" sz="1900" dirty="0"/>
              <a:t>: Automatically sends notifications via SMS, email, or other messaging platforms to inform drivers about their violations and due penalties.</a:t>
            </a:r>
          </a:p>
          <a:p>
            <a:pPr marL="742950" lvl="1" indent="-285750" algn="just">
              <a:lnSpc>
                <a:spcPct val="150000"/>
              </a:lnSpc>
              <a:buFont typeface="Arial" panose="020B0604020202020204" pitchFamily="34" charset="0"/>
              <a:buChar char="•"/>
            </a:pPr>
            <a:r>
              <a:rPr lang="en-US" sz="1900" b="1" dirty="0"/>
              <a:t>Reminder System</a:t>
            </a:r>
            <a:r>
              <a:rPr lang="en-US" sz="1900" dirty="0"/>
              <a:t>: Sends follow-up reminders if fines are not paid within a specified time frame.</a:t>
            </a:r>
          </a:p>
          <a:p>
            <a:pPr marL="742950" lvl="1" indent="-285750" algn="just">
              <a:lnSpc>
                <a:spcPct val="150000"/>
              </a:lnSpc>
              <a:buFont typeface="Arial" panose="020B0604020202020204" pitchFamily="34" charset="0"/>
              <a:buChar char="•"/>
            </a:pPr>
            <a:r>
              <a:rPr lang="en-US" sz="1900" b="1" dirty="0"/>
              <a:t>Online Portal/Website</a:t>
            </a:r>
            <a:r>
              <a:rPr lang="en-US" sz="1900" dirty="0"/>
              <a:t>: Provides a web interface where offenders can view, challenge, or pay fines.</a:t>
            </a:r>
          </a:p>
          <a:p>
            <a:pPr marL="742950" lvl="1" indent="-285750" algn="just">
              <a:lnSpc>
                <a:spcPct val="150000"/>
              </a:lnSpc>
              <a:buFont typeface="Arial" panose="020B0604020202020204" pitchFamily="34" charset="0"/>
              <a:buChar char="•"/>
            </a:pPr>
            <a:r>
              <a:rPr lang="en-US" sz="1900" b="1" dirty="0"/>
              <a:t>Physical Notice</a:t>
            </a:r>
            <a:r>
              <a:rPr lang="en-US" sz="1900" dirty="0"/>
              <a:t>: Allows officers to issue physical penalty tickets when needed.</a:t>
            </a:r>
          </a:p>
          <a:p>
            <a:endParaRPr lang="en-IN" dirty="0"/>
          </a:p>
        </p:txBody>
      </p:sp>
    </p:spTree>
    <p:extLst>
      <p:ext uri="{BB962C8B-B14F-4D97-AF65-F5344CB8AC3E}">
        <p14:creationId xmlns:p14="http://schemas.microsoft.com/office/powerpoint/2010/main" val="342802766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53E63F-258E-4898-022D-6EA61910857A}"/>
              </a:ext>
            </a:extLst>
          </p:cNvPr>
          <p:cNvSpPr>
            <a:spLocks noGrp="1"/>
          </p:cNvSpPr>
          <p:nvPr>
            <p:ph type="title"/>
          </p:nvPr>
        </p:nvSpPr>
        <p:spPr>
          <a:xfrm>
            <a:off x="53879" y="156238"/>
            <a:ext cx="8596668" cy="1320800"/>
          </a:xfrm>
        </p:spPr>
        <p:txBody>
          <a:bodyPr/>
          <a:lstStyle/>
          <a:p>
            <a:r>
              <a:rPr lang="en-IN" sz="3600" dirty="0"/>
              <a:t>Software Details</a:t>
            </a:r>
            <a:endParaRPr lang="en-IN" dirty="0"/>
          </a:p>
        </p:txBody>
      </p:sp>
      <p:sp>
        <p:nvSpPr>
          <p:cNvPr id="3" name="Content Placeholder 2">
            <a:extLst>
              <a:ext uri="{FF2B5EF4-FFF2-40B4-BE49-F238E27FC236}">
                <a16:creationId xmlns:a16="http://schemas.microsoft.com/office/drawing/2014/main" id="{3EFB2AF3-9E74-8A06-1BF8-B3C5B4A3C951}"/>
              </a:ext>
            </a:extLst>
          </p:cNvPr>
          <p:cNvSpPr>
            <a:spLocks noGrp="1"/>
          </p:cNvSpPr>
          <p:nvPr>
            <p:ph idx="1"/>
          </p:nvPr>
        </p:nvSpPr>
        <p:spPr>
          <a:xfrm>
            <a:off x="916325" y="1048761"/>
            <a:ext cx="8596668" cy="3880773"/>
          </a:xfrm>
        </p:spPr>
        <p:txBody>
          <a:bodyPr>
            <a:normAutofit lnSpcReduction="10000"/>
          </a:bodyPr>
          <a:lstStyle/>
          <a:p>
            <a:pPr algn="just">
              <a:lnSpc>
                <a:spcPct val="150000"/>
              </a:lnSpc>
            </a:pPr>
            <a:r>
              <a:rPr lang="en-US" sz="1800" dirty="0">
                <a:cs typeface="Times New Roman" panose="02020603050405020304" pitchFamily="18" charset="0"/>
              </a:rPr>
              <a:t>A web application (web app) is an application program that is stored on a remote server and delivered over the internet through a browser interface. Web services are web apps by definition and many, although not all, websites contain web apps.</a:t>
            </a:r>
          </a:p>
          <a:p>
            <a:pPr algn="just">
              <a:lnSpc>
                <a:spcPct val="150000"/>
              </a:lnSpc>
            </a:pPr>
            <a:r>
              <a:rPr lang="en-US" sz="1800" dirty="0">
                <a:cs typeface="Times New Roman" panose="02020603050405020304" pitchFamily="18" charset="0"/>
              </a:rPr>
              <a:t>Developers design web applications for a wide variety of uses and users, from an organization to an individual for numerous reasons. Commonly used web applications can include webmail, online calculators or e-commerce shops. While users can only access some web apps by a specific browser, most are available no matter the browser.</a:t>
            </a:r>
            <a:endParaRPr lang="en-IN" sz="1800" dirty="0">
              <a:cs typeface="Times New Roman" panose="02020603050405020304" pitchFamily="18" charset="0"/>
            </a:endParaRPr>
          </a:p>
          <a:p>
            <a:endParaRPr lang="en-IN" dirty="0"/>
          </a:p>
        </p:txBody>
      </p:sp>
    </p:spTree>
    <p:extLst>
      <p:ext uri="{BB962C8B-B14F-4D97-AF65-F5344CB8AC3E}">
        <p14:creationId xmlns:p14="http://schemas.microsoft.com/office/powerpoint/2010/main" val="344428807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89CEE2-1A44-790B-6BBB-732ADCAABC9B}"/>
              </a:ext>
            </a:extLst>
          </p:cNvPr>
          <p:cNvSpPr>
            <a:spLocks noGrp="1"/>
          </p:cNvSpPr>
          <p:nvPr>
            <p:ph type="title"/>
          </p:nvPr>
        </p:nvSpPr>
        <p:spPr>
          <a:xfrm>
            <a:off x="168180" y="156238"/>
            <a:ext cx="8596668" cy="1320800"/>
          </a:xfrm>
        </p:spPr>
        <p:txBody>
          <a:bodyPr/>
          <a:lstStyle/>
          <a:p>
            <a:r>
              <a:rPr lang="en-IN" sz="3600" dirty="0"/>
              <a:t>Front End</a:t>
            </a:r>
            <a:endParaRPr lang="en-IN" dirty="0"/>
          </a:p>
        </p:txBody>
      </p:sp>
      <p:sp>
        <p:nvSpPr>
          <p:cNvPr id="3" name="Content Placeholder 2">
            <a:extLst>
              <a:ext uri="{FF2B5EF4-FFF2-40B4-BE49-F238E27FC236}">
                <a16:creationId xmlns:a16="http://schemas.microsoft.com/office/drawing/2014/main" id="{91F06987-3383-6E3C-9AFA-F9453E059065}"/>
              </a:ext>
            </a:extLst>
          </p:cNvPr>
          <p:cNvSpPr>
            <a:spLocks noGrp="1"/>
          </p:cNvSpPr>
          <p:nvPr>
            <p:ph idx="1"/>
          </p:nvPr>
        </p:nvSpPr>
        <p:spPr>
          <a:xfrm>
            <a:off x="675410" y="976745"/>
            <a:ext cx="8868756" cy="4665519"/>
          </a:xfrm>
        </p:spPr>
        <p:txBody>
          <a:bodyPr>
            <a:normAutofit lnSpcReduction="10000"/>
          </a:bodyPr>
          <a:lstStyle/>
          <a:p>
            <a:pPr algn="just">
              <a:lnSpc>
                <a:spcPct val="150000"/>
              </a:lnSpc>
            </a:pPr>
            <a:r>
              <a:rPr lang="en-US" sz="1800" dirty="0">
                <a:cs typeface="Times New Roman" panose="02020603050405020304" pitchFamily="18" charset="0"/>
              </a:rPr>
              <a:t>Hyper Text Markup Language (HTML) is the backbone of any website development process, without which a web page does not exist. Hypertext means that text has links, termed hyperlinks, embedded in it. When a user clicks on a word or a phrase that has a hyperlink, it will bring another web-page. A markup language indicates text can be turned into images, tables, links, and other representations.</a:t>
            </a:r>
          </a:p>
          <a:p>
            <a:pPr algn="just">
              <a:lnSpc>
                <a:spcPct val="150000"/>
              </a:lnSpc>
            </a:pPr>
            <a:r>
              <a:rPr lang="en-US" sz="1800" dirty="0">
                <a:cs typeface="Times New Roman" panose="02020603050405020304" pitchFamily="18" charset="0"/>
              </a:rPr>
              <a:t>Cascading Style Sheets (CSS) controls the presentation aspect of the site and allows your site to have its own unique look. It does this by maintaining style sheets that sit on top of other style rules and are triggered based on other inputs, such as device screen size and resolution. The CSS can be added either externally, internally, or embedded in the HTML tags.</a:t>
            </a:r>
            <a:endParaRPr lang="en-IN" sz="1800" dirty="0">
              <a:cs typeface="Times New Roman" panose="02020603050405020304" pitchFamily="18" charset="0"/>
            </a:endParaRPr>
          </a:p>
          <a:p>
            <a:endParaRPr lang="en-IN" dirty="0"/>
          </a:p>
        </p:txBody>
      </p:sp>
    </p:spTree>
    <p:extLst>
      <p:ext uri="{BB962C8B-B14F-4D97-AF65-F5344CB8AC3E}">
        <p14:creationId xmlns:p14="http://schemas.microsoft.com/office/powerpoint/2010/main" val="196415227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CEE1E7-6FAF-13EC-ABC5-E26AD5E87878}"/>
              </a:ext>
            </a:extLst>
          </p:cNvPr>
          <p:cNvSpPr>
            <a:spLocks noGrp="1"/>
          </p:cNvSpPr>
          <p:nvPr>
            <p:ph type="title"/>
          </p:nvPr>
        </p:nvSpPr>
        <p:spPr>
          <a:xfrm>
            <a:off x="251307" y="156238"/>
            <a:ext cx="8596668" cy="1320800"/>
          </a:xfrm>
        </p:spPr>
        <p:txBody>
          <a:bodyPr/>
          <a:lstStyle/>
          <a:p>
            <a:r>
              <a:rPr lang="en-IN" sz="3600" dirty="0"/>
              <a:t>Database</a:t>
            </a:r>
            <a:endParaRPr lang="en-IN" dirty="0"/>
          </a:p>
        </p:txBody>
      </p:sp>
      <p:sp>
        <p:nvSpPr>
          <p:cNvPr id="3" name="Content Placeholder 2">
            <a:extLst>
              <a:ext uri="{FF2B5EF4-FFF2-40B4-BE49-F238E27FC236}">
                <a16:creationId xmlns:a16="http://schemas.microsoft.com/office/drawing/2014/main" id="{DF35FDE4-B137-D917-F280-968B11977808}"/>
              </a:ext>
            </a:extLst>
          </p:cNvPr>
          <p:cNvSpPr>
            <a:spLocks noGrp="1"/>
          </p:cNvSpPr>
          <p:nvPr>
            <p:ph idx="1"/>
          </p:nvPr>
        </p:nvSpPr>
        <p:spPr>
          <a:xfrm>
            <a:off x="573425" y="990209"/>
            <a:ext cx="8970740" cy="4877581"/>
          </a:xfrm>
        </p:spPr>
        <p:txBody>
          <a:bodyPr>
            <a:normAutofit/>
          </a:bodyPr>
          <a:lstStyle/>
          <a:p>
            <a:pPr algn="just">
              <a:lnSpc>
                <a:spcPct val="150000"/>
              </a:lnSpc>
            </a:pPr>
            <a:r>
              <a:rPr lang="en-US" sz="1800" dirty="0">
                <a:cs typeface="Times New Roman" panose="02020603050405020304" pitchFamily="18" charset="0"/>
              </a:rPr>
              <a:t>A Database Management System (DBMS) is a software system that is designed to manage and organize data in a structured manner. It allows users to create, modify, and query a database, as well as manage the security and access controls for that database.</a:t>
            </a:r>
          </a:p>
          <a:p>
            <a:pPr algn="just">
              <a:lnSpc>
                <a:spcPct val="150000"/>
              </a:lnSpc>
            </a:pPr>
            <a:r>
              <a:rPr lang="en-US" sz="1800" dirty="0">
                <a:cs typeface="Times New Roman" panose="02020603050405020304" pitchFamily="18" charset="0"/>
              </a:rPr>
              <a:t>A database is a collection of interrelated data which helps in the efficient retrieval, insertion, and deletion of data from the database and organizes the data in the form of tables, views, schemas, reports, etc. </a:t>
            </a:r>
          </a:p>
          <a:p>
            <a:pPr algn="just">
              <a:lnSpc>
                <a:spcPct val="150000"/>
              </a:lnSpc>
            </a:pPr>
            <a:r>
              <a:rPr lang="en-US" sz="1800" dirty="0">
                <a:cs typeface="Times New Roman" panose="02020603050405020304" pitchFamily="18" charset="0"/>
              </a:rPr>
              <a:t>For Example, a university database organizes the data about students, faculty, admin staff, etc. which helps in the efficient retrieval, insertion, and deletion of data from it.</a:t>
            </a:r>
            <a:endParaRPr lang="en-IN" dirty="0"/>
          </a:p>
        </p:txBody>
      </p:sp>
    </p:spTree>
    <p:extLst>
      <p:ext uri="{BB962C8B-B14F-4D97-AF65-F5344CB8AC3E}">
        <p14:creationId xmlns:p14="http://schemas.microsoft.com/office/powerpoint/2010/main" val="402861112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C48E74-E827-1065-0A22-89BEB0F49CFB}"/>
              </a:ext>
            </a:extLst>
          </p:cNvPr>
          <p:cNvSpPr>
            <a:spLocks noGrp="1"/>
          </p:cNvSpPr>
          <p:nvPr>
            <p:ph type="title"/>
          </p:nvPr>
        </p:nvSpPr>
        <p:spPr>
          <a:xfrm>
            <a:off x="137006" y="156238"/>
            <a:ext cx="8596668" cy="1320800"/>
          </a:xfrm>
        </p:spPr>
        <p:txBody>
          <a:bodyPr/>
          <a:lstStyle/>
          <a:p>
            <a:r>
              <a:rPr lang="en-IN" sz="3600" dirty="0"/>
              <a:t>Cloud Web Server</a:t>
            </a:r>
            <a:endParaRPr lang="en-IN" dirty="0"/>
          </a:p>
        </p:txBody>
      </p:sp>
      <p:sp>
        <p:nvSpPr>
          <p:cNvPr id="3" name="Content Placeholder 2">
            <a:extLst>
              <a:ext uri="{FF2B5EF4-FFF2-40B4-BE49-F238E27FC236}">
                <a16:creationId xmlns:a16="http://schemas.microsoft.com/office/drawing/2014/main" id="{AAC968A2-C8B7-76D7-25E2-5448A49322B7}"/>
              </a:ext>
            </a:extLst>
          </p:cNvPr>
          <p:cNvSpPr>
            <a:spLocks noGrp="1"/>
          </p:cNvSpPr>
          <p:nvPr>
            <p:ph idx="1"/>
          </p:nvPr>
        </p:nvSpPr>
        <p:spPr>
          <a:xfrm>
            <a:off x="677334" y="999057"/>
            <a:ext cx="8972666" cy="4564324"/>
          </a:xfrm>
        </p:spPr>
        <p:txBody>
          <a:bodyPr>
            <a:normAutofit/>
          </a:bodyPr>
          <a:lstStyle/>
          <a:p>
            <a:pPr algn="just">
              <a:lnSpc>
                <a:spcPct val="150000"/>
              </a:lnSpc>
            </a:pPr>
            <a:r>
              <a:rPr lang="en-US" sz="1800" dirty="0">
                <a:cs typeface="Times New Roman" panose="02020603050405020304" pitchFamily="18" charset="0"/>
              </a:rPr>
              <a:t>Cloud-based application development plays a significant part in today's world. Cloud has allowed a generation of Internet-enabled applications. What started as one of the major technological advancements, has revolutionized the entire development paradigm and made it simpler than ever to develop applications.</a:t>
            </a:r>
          </a:p>
          <a:p>
            <a:pPr algn="just">
              <a:lnSpc>
                <a:spcPct val="150000"/>
              </a:lnSpc>
            </a:pPr>
            <a:r>
              <a:rPr lang="en-US" sz="1800" dirty="0">
                <a:cs typeface="Times New Roman" panose="02020603050405020304" pitchFamily="18" charset="0"/>
              </a:rPr>
              <a:t>Cloud-based application development has become a revolutionary trend in the IT industry today due to its various benefits over traditional software development models. It helps cloud application development services to reduce the costs of software maintenance and deployment. </a:t>
            </a:r>
          </a:p>
          <a:p>
            <a:pPr algn="just">
              <a:lnSpc>
                <a:spcPct val="150000"/>
              </a:lnSpc>
            </a:pPr>
            <a:r>
              <a:rPr lang="en-US" sz="1800" dirty="0">
                <a:cs typeface="Times New Roman" panose="02020603050405020304" pitchFamily="18" charset="0"/>
              </a:rPr>
              <a:t>It provides a flexible environment for the developers which allows them to work on projects from anywhere using any device with internet access.</a:t>
            </a:r>
            <a:endParaRPr lang="en-IN" sz="1800" dirty="0">
              <a:cs typeface="Times New Roman" panose="02020603050405020304" pitchFamily="18" charset="0"/>
            </a:endParaRPr>
          </a:p>
          <a:p>
            <a:endParaRPr lang="en-IN" dirty="0"/>
          </a:p>
        </p:txBody>
      </p:sp>
    </p:spTree>
    <p:extLst>
      <p:ext uri="{BB962C8B-B14F-4D97-AF65-F5344CB8AC3E}">
        <p14:creationId xmlns:p14="http://schemas.microsoft.com/office/powerpoint/2010/main" val="365939174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8C314D-A677-29FE-C604-DF77C1A9DBF5}"/>
              </a:ext>
            </a:extLst>
          </p:cNvPr>
          <p:cNvSpPr>
            <a:spLocks noGrp="1"/>
          </p:cNvSpPr>
          <p:nvPr>
            <p:ph type="title"/>
          </p:nvPr>
        </p:nvSpPr>
        <p:spPr>
          <a:xfrm>
            <a:off x="168179" y="256309"/>
            <a:ext cx="8596668" cy="1320800"/>
          </a:xfrm>
        </p:spPr>
        <p:txBody>
          <a:bodyPr/>
          <a:lstStyle/>
          <a:p>
            <a:r>
              <a:rPr lang="en-US" sz="3600" b="1" dirty="0"/>
              <a:t>SOFTWARE REQUIREMENTS:</a:t>
            </a:r>
            <a:endParaRPr lang="en-IN" dirty="0"/>
          </a:p>
        </p:txBody>
      </p:sp>
      <p:sp>
        <p:nvSpPr>
          <p:cNvPr id="3" name="Content Placeholder 2">
            <a:extLst>
              <a:ext uri="{FF2B5EF4-FFF2-40B4-BE49-F238E27FC236}">
                <a16:creationId xmlns:a16="http://schemas.microsoft.com/office/drawing/2014/main" id="{06A73C87-D58A-50D7-81E0-933F18410D19}"/>
              </a:ext>
            </a:extLst>
          </p:cNvPr>
          <p:cNvSpPr>
            <a:spLocks noGrp="1"/>
          </p:cNvSpPr>
          <p:nvPr>
            <p:ph idx="1"/>
          </p:nvPr>
        </p:nvSpPr>
        <p:spPr>
          <a:xfrm>
            <a:off x="1041016" y="1173452"/>
            <a:ext cx="8596668" cy="3880773"/>
          </a:xfrm>
        </p:spPr>
        <p:txBody>
          <a:bodyPr/>
          <a:lstStyle/>
          <a:p>
            <a:pPr lvl="0" algn="just">
              <a:lnSpc>
                <a:spcPct val="150000"/>
              </a:lnSpc>
              <a:buFont typeface="Arial" panose="020B0604020202020204" pitchFamily="34" charset="0"/>
              <a:buChar char="•"/>
            </a:pPr>
            <a:r>
              <a:rPr lang="en-US" sz="1800" dirty="0">
                <a:cs typeface="Times New Roman" pitchFamily="18" charset="0"/>
              </a:rPr>
              <a:t>Operating System	: Windows 10</a:t>
            </a:r>
          </a:p>
          <a:p>
            <a:pPr lvl="0" algn="just">
              <a:lnSpc>
                <a:spcPct val="150000"/>
              </a:lnSpc>
              <a:buFont typeface="Arial" panose="020B0604020202020204" pitchFamily="34" charset="0"/>
              <a:buChar char="•"/>
            </a:pPr>
            <a:r>
              <a:rPr lang="en-US" sz="1800" dirty="0">
                <a:cs typeface="Times New Roman" pitchFamily="18" charset="0"/>
              </a:rPr>
              <a:t>Language	               :PYTHON Google </a:t>
            </a:r>
            <a:r>
              <a:rPr lang="en-US" sz="1800" dirty="0" err="1">
                <a:cs typeface="Times New Roman" pitchFamily="18" charset="0"/>
              </a:rPr>
              <a:t>Colab</a:t>
            </a:r>
            <a:endParaRPr lang="en-US" sz="1800" dirty="0">
              <a:cs typeface="Times New Roman" pitchFamily="18" charset="0"/>
            </a:endParaRPr>
          </a:p>
          <a:p>
            <a:endParaRPr lang="en-IN" dirty="0"/>
          </a:p>
        </p:txBody>
      </p:sp>
    </p:spTree>
    <p:extLst>
      <p:ext uri="{BB962C8B-B14F-4D97-AF65-F5344CB8AC3E}">
        <p14:creationId xmlns:p14="http://schemas.microsoft.com/office/powerpoint/2010/main" val="183147435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8E8D76-3A40-2944-DE77-47AAAD5CB880}"/>
              </a:ext>
            </a:extLst>
          </p:cNvPr>
          <p:cNvSpPr>
            <a:spLocks noGrp="1"/>
          </p:cNvSpPr>
          <p:nvPr>
            <p:ph type="title"/>
          </p:nvPr>
        </p:nvSpPr>
        <p:spPr>
          <a:xfrm>
            <a:off x="365607" y="264765"/>
            <a:ext cx="8596668" cy="1320800"/>
          </a:xfrm>
        </p:spPr>
        <p:txBody>
          <a:bodyPr/>
          <a:lstStyle/>
          <a:p>
            <a:r>
              <a:rPr lang="en-US" sz="3600" b="1" dirty="0"/>
              <a:t>HARDWARE REQUIREMENTS:</a:t>
            </a:r>
            <a:endParaRPr lang="en-IN" dirty="0"/>
          </a:p>
        </p:txBody>
      </p:sp>
      <p:sp>
        <p:nvSpPr>
          <p:cNvPr id="3" name="Content Placeholder 2">
            <a:extLst>
              <a:ext uri="{FF2B5EF4-FFF2-40B4-BE49-F238E27FC236}">
                <a16:creationId xmlns:a16="http://schemas.microsoft.com/office/drawing/2014/main" id="{2B853E3D-4C3D-EBD5-EB35-64B06F66506D}"/>
              </a:ext>
            </a:extLst>
          </p:cNvPr>
          <p:cNvSpPr>
            <a:spLocks noGrp="1"/>
          </p:cNvSpPr>
          <p:nvPr>
            <p:ph idx="1"/>
          </p:nvPr>
        </p:nvSpPr>
        <p:spPr>
          <a:xfrm>
            <a:off x="1124144" y="1100716"/>
            <a:ext cx="8596668" cy="3880773"/>
          </a:xfrm>
        </p:spPr>
        <p:txBody>
          <a:bodyPr/>
          <a:lstStyle/>
          <a:p>
            <a:pPr algn="just">
              <a:lnSpc>
                <a:spcPct val="150000"/>
              </a:lnSpc>
              <a:buFont typeface="Arial" panose="020B0604020202020204" pitchFamily="34" charset="0"/>
              <a:buChar char="•"/>
            </a:pPr>
            <a:r>
              <a:rPr lang="en-US" sz="1800" dirty="0">
                <a:cs typeface="Times New Roman" pitchFamily="18" charset="0"/>
              </a:rPr>
              <a:t>Keyboard</a:t>
            </a:r>
          </a:p>
          <a:p>
            <a:pPr algn="just">
              <a:lnSpc>
                <a:spcPct val="150000"/>
              </a:lnSpc>
              <a:buFont typeface="Arial" panose="020B0604020202020204" pitchFamily="34" charset="0"/>
              <a:buChar char="•"/>
            </a:pPr>
            <a:r>
              <a:rPr lang="en-US" sz="1800" dirty="0">
                <a:cs typeface="Times New Roman" pitchFamily="18" charset="0"/>
              </a:rPr>
              <a:t>Mouse </a:t>
            </a:r>
          </a:p>
          <a:p>
            <a:pPr algn="just">
              <a:lnSpc>
                <a:spcPct val="150000"/>
              </a:lnSpc>
              <a:buFont typeface="Arial" panose="020B0604020202020204" pitchFamily="34" charset="0"/>
              <a:buChar char="•"/>
            </a:pPr>
            <a:r>
              <a:rPr lang="en-US" sz="1800" dirty="0" err="1">
                <a:cs typeface="Times New Roman" pitchFamily="18" charset="0"/>
              </a:rPr>
              <a:t>Harddisk</a:t>
            </a:r>
            <a:r>
              <a:rPr lang="en-US" sz="1800" dirty="0">
                <a:cs typeface="Times New Roman" pitchFamily="18" charset="0"/>
              </a:rPr>
              <a:t>	</a:t>
            </a:r>
          </a:p>
          <a:p>
            <a:pPr algn="just">
              <a:lnSpc>
                <a:spcPct val="150000"/>
              </a:lnSpc>
              <a:buFont typeface="Arial" panose="020B0604020202020204" pitchFamily="34" charset="0"/>
              <a:buChar char="•"/>
            </a:pPr>
            <a:r>
              <a:rPr lang="en-US" sz="1800" dirty="0">
                <a:cs typeface="Times New Roman" pitchFamily="18" charset="0"/>
              </a:rPr>
              <a:t>Ram</a:t>
            </a:r>
            <a:endParaRPr lang="en-IN" dirty="0"/>
          </a:p>
        </p:txBody>
      </p:sp>
    </p:spTree>
    <p:extLst>
      <p:ext uri="{BB962C8B-B14F-4D97-AF65-F5344CB8AC3E}">
        <p14:creationId xmlns:p14="http://schemas.microsoft.com/office/powerpoint/2010/main" val="91636709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3EAB10-84DA-B0C2-CC1D-6B89CE9BB431}"/>
              </a:ext>
            </a:extLst>
          </p:cNvPr>
          <p:cNvSpPr>
            <a:spLocks noGrp="1"/>
          </p:cNvSpPr>
          <p:nvPr>
            <p:ph type="title"/>
          </p:nvPr>
        </p:nvSpPr>
        <p:spPr>
          <a:xfrm>
            <a:off x="126615" y="156238"/>
            <a:ext cx="8596668" cy="1320800"/>
          </a:xfrm>
        </p:spPr>
        <p:txBody>
          <a:bodyPr/>
          <a:lstStyle/>
          <a:p>
            <a:r>
              <a:rPr lang="en-US" sz="3600" dirty="0"/>
              <a:t>CONCLUSION</a:t>
            </a:r>
            <a:endParaRPr lang="en-IN" dirty="0"/>
          </a:p>
        </p:txBody>
      </p:sp>
      <p:sp>
        <p:nvSpPr>
          <p:cNvPr id="3" name="Content Placeholder 2">
            <a:extLst>
              <a:ext uri="{FF2B5EF4-FFF2-40B4-BE49-F238E27FC236}">
                <a16:creationId xmlns:a16="http://schemas.microsoft.com/office/drawing/2014/main" id="{DA50ADDE-0CB6-1574-3FE1-EC55F2E83E4C}"/>
              </a:ext>
            </a:extLst>
          </p:cNvPr>
          <p:cNvSpPr>
            <a:spLocks noGrp="1"/>
          </p:cNvSpPr>
          <p:nvPr>
            <p:ph idx="1"/>
          </p:nvPr>
        </p:nvSpPr>
        <p:spPr>
          <a:xfrm>
            <a:off x="739679" y="1163062"/>
            <a:ext cx="8596668" cy="3880773"/>
          </a:xfrm>
        </p:spPr>
        <p:txBody>
          <a:bodyPr/>
          <a:lstStyle/>
          <a:p>
            <a:pPr algn="just">
              <a:lnSpc>
                <a:spcPct val="150000"/>
              </a:lnSpc>
            </a:pPr>
            <a:r>
              <a:rPr lang="en-US" dirty="0"/>
              <a:t>As time progresses, the number of vehicles on road in addition to traffic violations in metropolitan cities of India rises. </a:t>
            </a:r>
          </a:p>
          <a:p>
            <a:pPr algn="just">
              <a:lnSpc>
                <a:spcPct val="150000"/>
              </a:lnSpc>
            </a:pPr>
            <a:r>
              <a:rPr lang="en-US" dirty="0"/>
              <a:t>In this work, we propose a method to collect the electronic receipts traffic violations (e-challans) from the </a:t>
            </a:r>
            <a:r>
              <a:rPr lang="en-US" dirty="0" err="1"/>
              <a:t>india</a:t>
            </a:r>
            <a:r>
              <a:rPr lang="en-US" dirty="0"/>
              <a:t> traffic police portal.</a:t>
            </a:r>
          </a:p>
          <a:p>
            <a:pPr algn="just">
              <a:lnSpc>
                <a:spcPct val="150000"/>
              </a:lnSpc>
            </a:pPr>
            <a:r>
              <a:rPr lang="en-US" dirty="0"/>
              <a:t> We collected over million such e-challans and characterized the distribution of various fine payment patterns and repeat offense of violations.</a:t>
            </a:r>
          </a:p>
          <a:p>
            <a:pPr algn="just">
              <a:lnSpc>
                <a:spcPct val="150000"/>
              </a:lnSpc>
            </a:pPr>
            <a:r>
              <a:rPr lang="en-US" dirty="0"/>
              <a:t> We observed that top-2 violations in a city account for the majority of violations in the city. </a:t>
            </a:r>
            <a:endParaRPr lang="en-IN" dirty="0"/>
          </a:p>
        </p:txBody>
      </p:sp>
    </p:spTree>
    <p:extLst>
      <p:ext uri="{BB962C8B-B14F-4D97-AF65-F5344CB8AC3E}">
        <p14:creationId xmlns:p14="http://schemas.microsoft.com/office/powerpoint/2010/main" val="2019870119"/>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docProps/app.xml><?xml version="1.0" encoding="utf-8"?>
<Properties xmlns="http://schemas.openxmlformats.org/officeDocument/2006/extended-properties" xmlns:vt="http://schemas.openxmlformats.org/officeDocument/2006/docPropsVTypes">
  <Template>Facet</Template>
  <TotalTime>76</TotalTime>
  <Words>2443</Words>
  <Application>Microsoft Office PowerPoint</Application>
  <PresentationFormat>Widescreen</PresentationFormat>
  <Paragraphs>101</Paragraphs>
  <Slides>23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23</vt:i4>
      </vt:variant>
    </vt:vector>
  </HeadingPairs>
  <TitlesOfParts>
    <vt:vector size="28" baseType="lpstr">
      <vt:lpstr>Arial</vt:lpstr>
      <vt:lpstr>Times New Roman</vt:lpstr>
      <vt:lpstr>Trebuchet MS</vt:lpstr>
      <vt:lpstr>Wingdings 3</vt:lpstr>
      <vt:lpstr>Facet</vt:lpstr>
      <vt:lpstr>Traffic squad penalty collection &amp; management </vt:lpstr>
      <vt:lpstr>Abstract</vt:lpstr>
      <vt:lpstr>PowerPoint Presentation</vt:lpstr>
      <vt:lpstr>Objective</vt:lpstr>
      <vt:lpstr>Existing System</vt:lpstr>
      <vt:lpstr>Disadvantage</vt:lpstr>
      <vt:lpstr>PROPOSED SYSTEM</vt:lpstr>
      <vt:lpstr>Advantage</vt:lpstr>
      <vt:lpstr>Introduction</vt:lpstr>
      <vt:lpstr>PowerPoint Presentation</vt:lpstr>
      <vt:lpstr>PowerPoint Presentation</vt:lpstr>
      <vt:lpstr>MODULES</vt:lpstr>
      <vt:lpstr>Violation Detection Module </vt:lpstr>
      <vt:lpstr>Violation Recording &amp; Data Management Module </vt:lpstr>
      <vt:lpstr>Penalty Calculation Module </vt:lpstr>
      <vt:lpstr>Notification &amp; Communication Module </vt:lpstr>
      <vt:lpstr>Software Details</vt:lpstr>
      <vt:lpstr>Front End</vt:lpstr>
      <vt:lpstr>Database</vt:lpstr>
      <vt:lpstr>Cloud Web Server</vt:lpstr>
      <vt:lpstr>SOFTWARE REQUIREMENTS:</vt:lpstr>
      <vt:lpstr>HARDWARE REQUIREMENTS:</vt:lpstr>
      <vt:lpstr>CONCLUSION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vishalrameshv13@gmail.com</dc:creator>
  <cp:lastModifiedBy>Mohanraj Ravi</cp:lastModifiedBy>
  <cp:revision>4</cp:revision>
  <dcterms:created xsi:type="dcterms:W3CDTF">2024-12-17T02:21:46Z</dcterms:created>
  <dcterms:modified xsi:type="dcterms:W3CDTF">2024-12-21T16:31:13Z</dcterms:modified>
</cp:coreProperties>
</file>