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1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5BCF511-D450-43A7-9255-11DF3539C01E}"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4C4AEE8-4E5D-4C04-801E-21224903B69C}" type="slidenum">
              <a:rPr lang="en-IN" smtClean="0"/>
              <a:t>‹#›</a:t>
            </a:fld>
            <a:endParaRPr lang="en-IN"/>
          </a:p>
        </p:txBody>
      </p:sp>
    </p:spTree>
    <p:extLst>
      <p:ext uri="{BB962C8B-B14F-4D97-AF65-F5344CB8AC3E}">
        <p14:creationId xmlns:p14="http://schemas.microsoft.com/office/powerpoint/2010/main" val="25156951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5BCF511-D450-43A7-9255-11DF3539C01E}"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4C4AEE8-4E5D-4C04-801E-21224903B69C}" type="slidenum">
              <a:rPr lang="en-IN" smtClean="0"/>
              <a:t>‹#›</a:t>
            </a:fld>
            <a:endParaRPr lang="en-IN"/>
          </a:p>
        </p:txBody>
      </p:sp>
    </p:spTree>
    <p:extLst>
      <p:ext uri="{BB962C8B-B14F-4D97-AF65-F5344CB8AC3E}">
        <p14:creationId xmlns:p14="http://schemas.microsoft.com/office/powerpoint/2010/main" val="39115335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5BCF511-D450-43A7-9255-11DF3539C01E}"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4C4AEE8-4E5D-4C04-801E-21224903B69C}" type="slidenum">
              <a:rPr lang="en-IN" smtClean="0"/>
              <a:t>‹#›</a:t>
            </a:fld>
            <a:endParaRPr lang="en-IN"/>
          </a:p>
        </p:txBody>
      </p:sp>
    </p:spTree>
    <p:extLst>
      <p:ext uri="{BB962C8B-B14F-4D97-AF65-F5344CB8AC3E}">
        <p14:creationId xmlns:p14="http://schemas.microsoft.com/office/powerpoint/2010/main" val="1490672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5BCF511-D450-43A7-9255-11DF3539C01E}" type="datetimeFigureOut">
              <a:rPr lang="en-IN" smtClean="0"/>
              <a:t>14-12-2024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4C4AEE8-4E5D-4C04-801E-21224903B69C}" type="slidenum">
              <a:rPr lang="en-IN" smtClean="0"/>
              <a:t>‹#›</a:t>
            </a:fld>
            <a:endParaRPr lang="en-IN"/>
          </a:p>
        </p:txBody>
      </p:sp>
    </p:spTree>
    <p:extLst>
      <p:ext uri="{BB962C8B-B14F-4D97-AF65-F5344CB8AC3E}">
        <p14:creationId xmlns:p14="http://schemas.microsoft.com/office/powerpoint/2010/main" val="40502121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5BCF511-D450-43A7-9255-11DF3539C01E}" type="datetimeFigureOut">
              <a:rPr lang="en-IN" smtClean="0"/>
              <a:t>14-12-2024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24C4AEE8-4E5D-4C04-801E-21224903B69C}" type="slidenum">
              <a:rPr lang="en-IN" smtClean="0"/>
              <a:t>‹#›</a:t>
            </a:fld>
            <a:endParaRPr lang="en-IN"/>
          </a:p>
        </p:txBody>
      </p:sp>
    </p:spTree>
    <p:extLst>
      <p:ext uri="{BB962C8B-B14F-4D97-AF65-F5344CB8AC3E}">
        <p14:creationId xmlns:p14="http://schemas.microsoft.com/office/powerpoint/2010/main" val="32316445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5BCF511-D450-43A7-9255-11DF3539C01E}" type="datetimeFigureOut">
              <a:rPr lang="en-IN" smtClean="0"/>
              <a:t>14-12-2024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24C4AEE8-4E5D-4C04-801E-21224903B69C}" type="slidenum">
              <a:rPr lang="en-IN" smtClean="0"/>
              <a:t>‹#›</a:t>
            </a:fld>
            <a:endParaRPr lang="en-IN"/>
          </a:p>
        </p:txBody>
      </p:sp>
    </p:spTree>
    <p:extLst>
      <p:ext uri="{BB962C8B-B14F-4D97-AF65-F5344CB8AC3E}">
        <p14:creationId xmlns:p14="http://schemas.microsoft.com/office/powerpoint/2010/main" val="14951659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5BCF511-D450-43A7-9255-11DF3539C01E}" type="datetimeFigureOut">
              <a:rPr lang="en-IN" smtClean="0"/>
              <a:t>14-12-2024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24C4AEE8-4E5D-4C04-801E-21224903B69C}" type="slidenum">
              <a:rPr lang="en-IN" smtClean="0"/>
              <a:t>‹#›</a:t>
            </a:fld>
            <a:endParaRPr lang="en-IN"/>
          </a:p>
        </p:txBody>
      </p:sp>
    </p:spTree>
    <p:extLst>
      <p:ext uri="{BB962C8B-B14F-4D97-AF65-F5344CB8AC3E}">
        <p14:creationId xmlns:p14="http://schemas.microsoft.com/office/powerpoint/2010/main" val="10335051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5BCF511-D450-43A7-9255-11DF3539C01E}" type="datetimeFigureOut">
              <a:rPr lang="en-IN" smtClean="0"/>
              <a:t>14-12-2024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4C4AEE8-4E5D-4C04-801E-21224903B69C}" type="slidenum">
              <a:rPr lang="en-IN" smtClean="0"/>
              <a:t>‹#›</a:t>
            </a:fld>
            <a:endParaRPr lang="en-IN"/>
          </a:p>
        </p:txBody>
      </p:sp>
    </p:spTree>
    <p:extLst>
      <p:ext uri="{BB962C8B-B14F-4D97-AF65-F5344CB8AC3E}">
        <p14:creationId xmlns:p14="http://schemas.microsoft.com/office/powerpoint/2010/main" val="35662692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5BCF511-D450-43A7-9255-11DF3539C01E}" type="datetimeFigureOut">
              <a:rPr lang="en-IN" smtClean="0"/>
              <a:t>14-12-2024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4C4AEE8-4E5D-4C04-801E-21224903B69C}" type="slidenum">
              <a:rPr lang="en-IN" smtClean="0"/>
              <a:t>‹#›</a:t>
            </a:fld>
            <a:endParaRPr lang="en-IN"/>
          </a:p>
        </p:txBody>
      </p:sp>
    </p:spTree>
    <p:extLst>
      <p:ext uri="{BB962C8B-B14F-4D97-AF65-F5344CB8AC3E}">
        <p14:creationId xmlns:p14="http://schemas.microsoft.com/office/powerpoint/2010/main" val="41660026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5BCF511-D450-43A7-9255-11DF3539C01E}" type="datetimeFigureOut">
              <a:rPr lang="en-IN" smtClean="0"/>
              <a:t>14-12-2024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4C4AEE8-4E5D-4C04-801E-21224903B69C}" type="slidenum">
              <a:rPr lang="en-IN" smtClean="0"/>
              <a:t>‹#›</a:t>
            </a:fld>
            <a:endParaRPr lang="en-IN"/>
          </a:p>
        </p:txBody>
      </p:sp>
    </p:spTree>
    <p:extLst>
      <p:ext uri="{BB962C8B-B14F-4D97-AF65-F5344CB8AC3E}">
        <p14:creationId xmlns:p14="http://schemas.microsoft.com/office/powerpoint/2010/main" val="14374040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5BCF511-D450-43A7-9255-11DF3539C01E}" type="datetimeFigureOut">
              <a:rPr lang="en-IN" smtClean="0"/>
              <a:t>14-12-2024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4C4AEE8-4E5D-4C04-801E-21224903B69C}" type="slidenum">
              <a:rPr lang="en-IN" smtClean="0"/>
              <a:t>‹#›</a:t>
            </a:fld>
            <a:endParaRPr lang="en-IN"/>
          </a:p>
        </p:txBody>
      </p:sp>
    </p:spTree>
    <p:extLst>
      <p:ext uri="{BB962C8B-B14F-4D97-AF65-F5344CB8AC3E}">
        <p14:creationId xmlns:p14="http://schemas.microsoft.com/office/powerpoint/2010/main" val="24061157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5BCF511-D450-43A7-9255-11DF3539C01E}" type="datetimeFigureOut">
              <a:rPr lang="en-IN" smtClean="0"/>
              <a:t>14-12-2024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4C4AEE8-4E5D-4C04-801E-21224903B69C}" type="slidenum">
              <a:rPr lang="en-IN" smtClean="0"/>
              <a:t>‹#›</a:t>
            </a:fld>
            <a:endParaRPr lang="en-IN"/>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7635123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5BCF511-D450-43A7-9255-11DF3539C01E}" type="datetimeFigureOut">
              <a:rPr lang="en-IN" smtClean="0"/>
              <a:t>14-12-2024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4C4AEE8-4E5D-4C04-801E-21224903B69C}" type="slidenum">
              <a:rPr lang="en-IN" smtClean="0"/>
              <a:t>‹#›</a:t>
            </a:fld>
            <a:endParaRPr lang="en-IN"/>
          </a:p>
        </p:txBody>
      </p:sp>
    </p:spTree>
    <p:extLst>
      <p:ext uri="{BB962C8B-B14F-4D97-AF65-F5344CB8AC3E}">
        <p14:creationId xmlns:p14="http://schemas.microsoft.com/office/powerpoint/2010/main" val="22892106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C5BCF511-D450-43A7-9255-11DF3539C01E}" type="datetimeFigureOut">
              <a:rPr lang="en-IN" smtClean="0"/>
              <a:t>14-12-2024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24C4AEE8-4E5D-4C04-801E-21224903B69C}" type="slidenum">
              <a:rPr lang="en-IN" smtClean="0"/>
              <a:t>‹#›</a:t>
            </a:fld>
            <a:endParaRPr lang="en-IN"/>
          </a:p>
        </p:txBody>
      </p:sp>
    </p:spTree>
    <p:extLst>
      <p:ext uri="{BB962C8B-B14F-4D97-AF65-F5344CB8AC3E}">
        <p14:creationId xmlns:p14="http://schemas.microsoft.com/office/powerpoint/2010/main" val="17350647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C5BCF511-D450-43A7-9255-11DF3539C01E}" type="datetimeFigureOut">
              <a:rPr lang="en-IN" smtClean="0"/>
              <a:t>14-12-2024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24C4AEE8-4E5D-4C04-801E-21224903B69C}" type="slidenum">
              <a:rPr lang="en-IN" smtClean="0"/>
              <a:t>‹#›</a:t>
            </a:fld>
            <a:endParaRPr lang="en-IN"/>
          </a:p>
        </p:txBody>
      </p:sp>
    </p:spTree>
    <p:extLst>
      <p:ext uri="{BB962C8B-B14F-4D97-AF65-F5344CB8AC3E}">
        <p14:creationId xmlns:p14="http://schemas.microsoft.com/office/powerpoint/2010/main" val="40105785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5BCF511-D450-43A7-9255-11DF3539C01E}"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4C4AEE8-4E5D-4C04-801E-21224903B69C}" type="slidenum">
              <a:rPr lang="en-IN" smtClean="0"/>
              <a:t>‹#›</a:t>
            </a:fld>
            <a:endParaRPr lang="en-IN"/>
          </a:p>
        </p:txBody>
      </p:sp>
    </p:spTree>
    <p:extLst>
      <p:ext uri="{BB962C8B-B14F-4D97-AF65-F5344CB8AC3E}">
        <p14:creationId xmlns:p14="http://schemas.microsoft.com/office/powerpoint/2010/main" val="33617802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5BCF511-D450-43A7-9255-11DF3539C01E}"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4C4AEE8-4E5D-4C04-801E-21224903B69C}" type="slidenum">
              <a:rPr lang="en-IN" smtClean="0"/>
              <a:t>‹#›</a:t>
            </a:fld>
            <a:endParaRPr lang="en-IN"/>
          </a:p>
        </p:txBody>
      </p:sp>
    </p:spTree>
    <p:extLst>
      <p:ext uri="{BB962C8B-B14F-4D97-AF65-F5344CB8AC3E}">
        <p14:creationId xmlns:p14="http://schemas.microsoft.com/office/powerpoint/2010/main" val="5731736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C5BCF511-D450-43A7-9255-11DF3539C01E}" type="datetimeFigureOut">
              <a:rPr lang="en-IN" smtClean="0"/>
              <a:t>14-12-2024</a:t>
            </a:fld>
            <a:endParaRPr lang="en-IN"/>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24C4AEE8-4E5D-4C04-801E-21224903B69C}" type="slidenum">
              <a:rPr lang="en-IN" smtClean="0"/>
              <a:t>‹#›</a:t>
            </a:fld>
            <a:endParaRPr lang="en-IN"/>
          </a:p>
        </p:txBody>
      </p:sp>
    </p:spTree>
    <p:extLst>
      <p:ext uri="{BB962C8B-B14F-4D97-AF65-F5344CB8AC3E}">
        <p14:creationId xmlns:p14="http://schemas.microsoft.com/office/powerpoint/2010/main" val="182438654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C99631F-FF34-6803-BB58-4B73179799F2}"/>
              </a:ext>
            </a:extLst>
          </p:cNvPr>
          <p:cNvSpPr>
            <a:spLocks noGrp="1"/>
          </p:cNvSpPr>
          <p:nvPr>
            <p:ph type="title"/>
          </p:nvPr>
        </p:nvSpPr>
        <p:spPr>
          <a:xfrm>
            <a:off x="1360604" y="2178627"/>
            <a:ext cx="10353761" cy="1326321"/>
          </a:xfrm>
        </p:spPr>
        <p:txBody>
          <a:bodyPr>
            <a:normAutofit/>
          </a:bodyPr>
          <a:lstStyle/>
          <a:p>
            <a:r>
              <a:rPr lang="en-IN" sz="2800" dirty="0"/>
              <a:t>SMART CITY COMPLAINT MANAGEMENT</a:t>
            </a:r>
          </a:p>
        </p:txBody>
      </p:sp>
    </p:spTree>
    <p:extLst>
      <p:ext uri="{BB962C8B-B14F-4D97-AF65-F5344CB8AC3E}">
        <p14:creationId xmlns:p14="http://schemas.microsoft.com/office/powerpoint/2010/main" val="21311338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6C6F8F-F83E-A857-2901-8B89DD79A608}"/>
              </a:ext>
            </a:extLst>
          </p:cNvPr>
          <p:cNvSpPr>
            <a:spLocks noGrp="1"/>
          </p:cNvSpPr>
          <p:nvPr>
            <p:ph type="title"/>
          </p:nvPr>
        </p:nvSpPr>
        <p:spPr>
          <a:xfrm>
            <a:off x="913795" y="-259521"/>
            <a:ext cx="10353761" cy="1326321"/>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C34848EE-73A2-AFFF-982D-6A7629654285}"/>
              </a:ext>
            </a:extLst>
          </p:cNvPr>
          <p:cNvSpPr>
            <a:spLocks noGrp="1"/>
          </p:cNvSpPr>
          <p:nvPr>
            <p:ph idx="1"/>
          </p:nvPr>
        </p:nvSpPr>
        <p:spPr>
          <a:xfrm>
            <a:off x="616527" y="898814"/>
            <a:ext cx="10958945" cy="5844887"/>
          </a:xfrm>
        </p:spPr>
        <p:txBody>
          <a:bodyPr>
            <a:noAutofit/>
          </a:bodyPr>
          <a:lstStyle/>
          <a:p>
            <a:pPr algn="just">
              <a:lnSpc>
                <a:spcPct val="150000"/>
              </a:lnSpc>
            </a:pPr>
            <a:r>
              <a:rPr lang="en-US" sz="1800" dirty="0"/>
              <a:t>Customers are the essential factor in the organization. The business has to support the customers' preferences and demands for creating the customer loyalty, which make the customer still purchases with the particular company. </a:t>
            </a:r>
          </a:p>
          <a:p>
            <a:pPr algn="just">
              <a:lnSpc>
                <a:spcPct val="150000"/>
              </a:lnSpc>
            </a:pPr>
            <a:r>
              <a:rPr lang="en-US" sz="1800" dirty="0"/>
              <a:t>The customer may feel dissatisfied with the service when he or she receives the delay of services and they do not know the channel for filing the complaint, and also the current complaint handling in the organizations still has the problems.</a:t>
            </a:r>
          </a:p>
          <a:p>
            <a:pPr algn="just">
              <a:lnSpc>
                <a:spcPct val="150000"/>
              </a:lnSpc>
            </a:pPr>
            <a:r>
              <a:rPr lang="en-US" sz="1800" dirty="0"/>
              <a:t> Therefore, we, developers of this project implemented the Smart Complaint Management System (SCMS) consisting of the mobile application, chatbot and web application, for solving the customer’s dissatisfaction issue. </a:t>
            </a:r>
          </a:p>
          <a:p>
            <a:pPr algn="just">
              <a:lnSpc>
                <a:spcPct val="150000"/>
              </a:lnSpc>
            </a:pPr>
            <a:r>
              <a:rPr lang="en-US" sz="1800" dirty="0"/>
              <a:t>Furthermore, the SCMS has the service for classifying the complaint, then automatically direct to the responsible department, and the service for finding the similar complaint to avoid submitting the duplicate complaint. </a:t>
            </a:r>
            <a:endParaRPr lang="en-IN" sz="1800" dirty="0"/>
          </a:p>
        </p:txBody>
      </p:sp>
    </p:spTree>
    <p:extLst>
      <p:ext uri="{BB962C8B-B14F-4D97-AF65-F5344CB8AC3E}">
        <p14:creationId xmlns:p14="http://schemas.microsoft.com/office/powerpoint/2010/main" val="37511549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F203B42-C278-53DB-18E3-038ED96B80B5}"/>
              </a:ext>
            </a:extLst>
          </p:cNvPr>
          <p:cNvSpPr>
            <a:spLocks noGrp="1"/>
          </p:cNvSpPr>
          <p:nvPr>
            <p:ph idx="4294967295"/>
          </p:nvPr>
        </p:nvSpPr>
        <p:spPr>
          <a:xfrm>
            <a:off x="991899" y="391390"/>
            <a:ext cx="10053638" cy="3723409"/>
          </a:xfrm>
        </p:spPr>
        <p:txBody>
          <a:bodyPr>
            <a:normAutofit/>
          </a:bodyPr>
          <a:lstStyle/>
          <a:p>
            <a:pPr>
              <a:lnSpc>
                <a:spcPct val="150000"/>
              </a:lnSpc>
            </a:pPr>
            <a:r>
              <a:rPr lang="en-US" sz="1800" dirty="0"/>
              <a:t>The test result shows that this system is able to reduce the time and procedures for complaint handling, increase the channel for filing the complaint, and increase the channel for progress reporting and tracking the status of the complaint.</a:t>
            </a:r>
            <a:endParaRPr lang="en-IN" sz="1800" dirty="0"/>
          </a:p>
        </p:txBody>
      </p:sp>
    </p:spTree>
    <p:extLst>
      <p:ext uri="{BB962C8B-B14F-4D97-AF65-F5344CB8AC3E}">
        <p14:creationId xmlns:p14="http://schemas.microsoft.com/office/powerpoint/2010/main" val="6470750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BF632-7BAC-8E32-D89F-5B1604D88A80}"/>
              </a:ext>
            </a:extLst>
          </p:cNvPr>
          <p:cNvSpPr>
            <a:spLocks noGrp="1"/>
          </p:cNvSpPr>
          <p:nvPr>
            <p:ph type="title"/>
          </p:nvPr>
        </p:nvSpPr>
        <p:spPr>
          <a:xfrm>
            <a:off x="913796" y="-259521"/>
            <a:ext cx="10353761" cy="1326321"/>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5C3391A1-2981-360E-713C-82B7363009C2}"/>
              </a:ext>
            </a:extLst>
          </p:cNvPr>
          <p:cNvSpPr>
            <a:spLocks noGrp="1"/>
          </p:cNvSpPr>
          <p:nvPr>
            <p:ph idx="1"/>
          </p:nvPr>
        </p:nvSpPr>
        <p:spPr>
          <a:xfrm>
            <a:off x="913191" y="893617"/>
            <a:ext cx="10028436" cy="4613565"/>
          </a:xfrm>
        </p:spPr>
        <p:txBody>
          <a:bodyPr>
            <a:normAutofit/>
          </a:bodyPr>
          <a:lstStyle/>
          <a:p>
            <a:pPr algn="just">
              <a:lnSpc>
                <a:spcPct val="150000"/>
              </a:lnSpc>
            </a:pPr>
            <a:r>
              <a:rPr lang="en-US" sz="1800" dirty="0"/>
              <a:t> It scope of the project is to be accessed anywhere in the organization the user can enter his details from any internet. </a:t>
            </a:r>
          </a:p>
          <a:p>
            <a:pPr algn="just">
              <a:lnSpc>
                <a:spcPct val="150000"/>
              </a:lnSpc>
            </a:pPr>
            <a:r>
              <a:rPr lang="en-US" sz="1800" dirty="0"/>
              <a:t> </a:t>
            </a:r>
            <a:r>
              <a:rPr lang="en-US" sz="1800" dirty="0" err="1"/>
              <a:t>Antiragging</a:t>
            </a:r>
            <a:r>
              <a:rPr lang="en-US" sz="1800" dirty="0"/>
              <a:t> system. </a:t>
            </a:r>
          </a:p>
          <a:p>
            <a:pPr algn="just">
              <a:lnSpc>
                <a:spcPct val="150000"/>
              </a:lnSpc>
            </a:pPr>
            <a:r>
              <a:rPr lang="en-US" sz="1800" dirty="0"/>
              <a:t>Anticorruption system. </a:t>
            </a:r>
          </a:p>
          <a:p>
            <a:pPr algn="just">
              <a:lnSpc>
                <a:spcPct val="150000"/>
              </a:lnSpc>
            </a:pPr>
            <a:r>
              <a:rPr lang="en-US" sz="1800" dirty="0"/>
              <a:t> Complaint system. </a:t>
            </a:r>
          </a:p>
          <a:p>
            <a:pPr algn="just">
              <a:lnSpc>
                <a:spcPct val="150000"/>
              </a:lnSpc>
            </a:pPr>
            <a:r>
              <a:rPr lang="en-US" sz="1800" dirty="0"/>
              <a:t>This policy applies to all complaints made by a student or other about any person and manages complaints made about suspect delivered fairly, efficiently and effectively and sends feedback.</a:t>
            </a:r>
            <a:endParaRPr lang="en-IN" sz="1800" dirty="0"/>
          </a:p>
        </p:txBody>
      </p:sp>
    </p:spTree>
    <p:extLst>
      <p:ext uri="{BB962C8B-B14F-4D97-AF65-F5344CB8AC3E}">
        <p14:creationId xmlns:p14="http://schemas.microsoft.com/office/powerpoint/2010/main" val="28267084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C96098-3B6D-C009-1BA7-AE47DF3FA6AB}"/>
              </a:ext>
            </a:extLst>
          </p:cNvPr>
          <p:cNvSpPr>
            <a:spLocks noGrp="1"/>
          </p:cNvSpPr>
          <p:nvPr>
            <p:ph type="title"/>
          </p:nvPr>
        </p:nvSpPr>
        <p:spPr>
          <a:xfrm>
            <a:off x="1007313" y="-259521"/>
            <a:ext cx="10353761" cy="1326321"/>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3F635BF2-8DA9-0593-2D0A-78D7852A3141}"/>
              </a:ext>
            </a:extLst>
          </p:cNvPr>
          <p:cNvSpPr>
            <a:spLocks noGrp="1"/>
          </p:cNvSpPr>
          <p:nvPr>
            <p:ph idx="1"/>
          </p:nvPr>
        </p:nvSpPr>
        <p:spPr>
          <a:xfrm>
            <a:off x="322119" y="1066800"/>
            <a:ext cx="11038956" cy="5022273"/>
          </a:xfrm>
        </p:spPr>
        <p:txBody>
          <a:bodyPr>
            <a:normAutofit/>
          </a:bodyPr>
          <a:lstStyle/>
          <a:p>
            <a:pPr algn="just">
              <a:lnSpc>
                <a:spcPct val="150000"/>
              </a:lnSpc>
            </a:pPr>
            <a:r>
              <a:rPr lang="en-US" sz="1800" dirty="0"/>
              <a:t>SCMS is developed to handle the problems using the mobile application and chatbot for customers to submit the complaints and the web application for the organization to manipulate the complaints.</a:t>
            </a:r>
          </a:p>
          <a:p>
            <a:pPr algn="just">
              <a:lnSpc>
                <a:spcPct val="150000"/>
              </a:lnSpc>
            </a:pPr>
            <a:r>
              <a:rPr lang="en-US" sz="1800" dirty="0"/>
              <a:t> Moreover, the back-end services provide the service for classifying the complaints to the proper department, and the service for finding the similar complaints to prevent the duplicate complaints. </a:t>
            </a:r>
          </a:p>
          <a:p>
            <a:pPr algn="just">
              <a:lnSpc>
                <a:spcPct val="150000"/>
              </a:lnSpc>
            </a:pPr>
            <a:r>
              <a:rPr lang="en-US" sz="1800" dirty="0"/>
              <a:t>The scope of SCMS would focus on maintenance complaints. For example, classroom maintenance, lab maintenance, and restroom maintenance. </a:t>
            </a:r>
          </a:p>
          <a:p>
            <a:pPr algn="just">
              <a:lnSpc>
                <a:spcPct val="150000"/>
              </a:lnSpc>
            </a:pPr>
            <a:r>
              <a:rPr lang="en-US" sz="1800" dirty="0"/>
              <a:t>The system is the prototype for applying to Faculty of Information Communication and Technology, Mahidol University before expanding to the entire campus and other organizations.</a:t>
            </a:r>
            <a:endParaRPr lang="en-IN" sz="1800" dirty="0"/>
          </a:p>
        </p:txBody>
      </p:sp>
    </p:spTree>
    <p:extLst>
      <p:ext uri="{BB962C8B-B14F-4D97-AF65-F5344CB8AC3E}">
        <p14:creationId xmlns:p14="http://schemas.microsoft.com/office/powerpoint/2010/main" val="7185420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855666-DAFF-8A73-77E3-5704D0F0D530}"/>
              </a:ext>
            </a:extLst>
          </p:cNvPr>
          <p:cNvSpPr>
            <a:spLocks noGrp="1"/>
          </p:cNvSpPr>
          <p:nvPr>
            <p:ph type="title"/>
          </p:nvPr>
        </p:nvSpPr>
        <p:spPr>
          <a:xfrm>
            <a:off x="1017704" y="-259521"/>
            <a:ext cx="10353761" cy="1326321"/>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9A291AEF-E1EA-C2D2-F3B6-F37A1CB8D40F}"/>
              </a:ext>
            </a:extLst>
          </p:cNvPr>
          <p:cNvSpPr>
            <a:spLocks noGrp="1"/>
          </p:cNvSpPr>
          <p:nvPr>
            <p:ph idx="1"/>
          </p:nvPr>
        </p:nvSpPr>
        <p:spPr>
          <a:xfrm>
            <a:off x="640771" y="935180"/>
            <a:ext cx="11080174" cy="5351319"/>
          </a:xfrm>
        </p:spPr>
        <p:txBody>
          <a:bodyPr>
            <a:noAutofit/>
          </a:bodyPr>
          <a:lstStyle/>
          <a:p>
            <a:pPr algn="just">
              <a:lnSpc>
                <a:spcPct val="150000"/>
              </a:lnSpc>
            </a:pPr>
            <a:r>
              <a:rPr lang="en-US" sz="1800" b="1" dirty="0"/>
              <a:t>Sensitive Data</a:t>
            </a:r>
            <a:r>
              <a:rPr lang="en-US" sz="1800" dirty="0"/>
              <a:t>: These systems often collect sensitive personal information from citizens, such as location data, contact details, and complaint specifics, which can be vulnerable to hacking or misuse.</a:t>
            </a:r>
          </a:p>
          <a:p>
            <a:pPr algn="just">
              <a:lnSpc>
                <a:spcPct val="150000"/>
              </a:lnSpc>
            </a:pPr>
            <a:r>
              <a:rPr lang="en-US" sz="1800" b="1" dirty="0"/>
              <a:t>System Reliability</a:t>
            </a:r>
            <a:r>
              <a:rPr lang="en-US" sz="1800" dirty="0"/>
              <a:t>: If the complaint management system suffers from bugs, downtime, or crashes, complaints may go unaddressed, leading to frustration.</a:t>
            </a:r>
          </a:p>
          <a:p>
            <a:pPr algn="just">
              <a:lnSpc>
                <a:spcPct val="150000"/>
              </a:lnSpc>
            </a:pPr>
            <a:r>
              <a:rPr lang="en-US" sz="1800" b="1" dirty="0"/>
              <a:t>Digital Divide</a:t>
            </a:r>
            <a:r>
              <a:rPr lang="en-US" sz="1800" dirty="0"/>
              <a:t>: Not all citizens are comfortable using technology or may lack access to smartphones, computers, or reliable internet connections, making it difficult for them to lodge complaints effectively.</a:t>
            </a:r>
          </a:p>
          <a:p>
            <a:pPr algn="just">
              <a:lnSpc>
                <a:spcPct val="150000"/>
              </a:lnSpc>
            </a:pPr>
            <a:r>
              <a:rPr lang="en-US" sz="1800" b="1" dirty="0"/>
              <a:t>Maintenance Costs</a:t>
            </a:r>
            <a:r>
              <a:rPr lang="en-US" sz="1800" dirty="0"/>
              <a:t>: Regular updates, system maintenance, and monitoring can be costly, requiring skilled personnel and infrastructure.</a:t>
            </a:r>
          </a:p>
          <a:p>
            <a:pPr algn="just">
              <a:lnSpc>
                <a:spcPct val="150000"/>
              </a:lnSpc>
            </a:pPr>
            <a:r>
              <a:rPr lang="en-US" sz="1800" b="1" dirty="0"/>
              <a:t>Lack of Human Interaction</a:t>
            </a:r>
            <a:r>
              <a:rPr lang="en-US" sz="1800" dirty="0"/>
              <a:t>: Relying solely on an automated system might reduce the opportunity for citizens to discuss complex issues with a human representative, leading to a more impersonal service.</a:t>
            </a:r>
            <a:endParaRPr lang="en-IN" sz="1800" dirty="0"/>
          </a:p>
        </p:txBody>
      </p:sp>
    </p:spTree>
    <p:extLst>
      <p:ext uri="{BB962C8B-B14F-4D97-AF65-F5344CB8AC3E}">
        <p14:creationId xmlns:p14="http://schemas.microsoft.com/office/powerpoint/2010/main" val="42344437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01362E-B64F-254A-EF16-2785FF841438}"/>
              </a:ext>
            </a:extLst>
          </p:cNvPr>
          <p:cNvSpPr>
            <a:spLocks noGrp="1"/>
          </p:cNvSpPr>
          <p:nvPr>
            <p:ph type="title"/>
          </p:nvPr>
        </p:nvSpPr>
        <p:spPr>
          <a:xfrm>
            <a:off x="1100832" y="-259521"/>
            <a:ext cx="10353761" cy="1326321"/>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97D56C39-CC6C-2F89-9F7E-7D5F5FB4A40E}"/>
              </a:ext>
            </a:extLst>
          </p:cNvPr>
          <p:cNvSpPr>
            <a:spLocks noGrp="1"/>
          </p:cNvSpPr>
          <p:nvPr>
            <p:ph idx="1"/>
          </p:nvPr>
        </p:nvSpPr>
        <p:spPr>
          <a:xfrm>
            <a:off x="576521" y="820882"/>
            <a:ext cx="11038957" cy="5860472"/>
          </a:xfrm>
        </p:spPr>
        <p:txBody>
          <a:bodyPr>
            <a:normAutofit fontScale="70000" lnSpcReduction="20000"/>
          </a:bodyPr>
          <a:lstStyle/>
          <a:p>
            <a:pPr algn="just">
              <a:lnSpc>
                <a:spcPct val="170000"/>
              </a:lnSpc>
            </a:pPr>
            <a:r>
              <a:rPr lang="en-US" sz="2600" dirty="0"/>
              <a:t>The system will provide multiple channels for citizens to lodge complaints, such as mobile apps, websites, and social media, ensuring accessibility for all. Once a complaint is submitted, it will be automatically categorized and routed to the appropriate department for swift resolution. </a:t>
            </a:r>
          </a:p>
          <a:p>
            <a:pPr algn="just">
              <a:lnSpc>
                <a:spcPct val="170000"/>
              </a:lnSpc>
            </a:pPr>
            <a:r>
              <a:rPr lang="en-US" sz="2600" dirty="0"/>
              <a:t>Real-time tracking will allow citizens to monitor the progress of their complaints, receiving timely updates and notifications. The system will also feature automated assignment to ensure the right teams address each issue based on urgency and type. </a:t>
            </a:r>
          </a:p>
          <a:p>
            <a:pPr algn="just">
              <a:lnSpc>
                <a:spcPct val="170000"/>
              </a:lnSpc>
            </a:pPr>
            <a:r>
              <a:rPr lang="en-US" sz="2600" dirty="0"/>
              <a:t>For unresolved or complex complaints, escalation protocols will be in place to ensure higher authorities step in as needed. Through an integrated analytics module, the system will generate insights that help city officials identify recurring problems and make data-driven decisions to improve urban services. </a:t>
            </a:r>
          </a:p>
          <a:p>
            <a:pPr algn="just">
              <a:lnSpc>
                <a:spcPct val="170000"/>
              </a:lnSpc>
            </a:pPr>
            <a:r>
              <a:rPr lang="en-US" sz="2600" dirty="0"/>
              <a:t>A feedback mechanism will allow citizens to rate the resolution process, providing valuable input to continuously improve service delivery. Moreover, the system will be designed with robust security features, ensuring user data privacy and protecting against cyber threats. </a:t>
            </a:r>
            <a:endParaRPr lang="en-IN" dirty="0"/>
          </a:p>
        </p:txBody>
      </p:sp>
    </p:spTree>
    <p:extLst>
      <p:ext uri="{BB962C8B-B14F-4D97-AF65-F5344CB8AC3E}">
        <p14:creationId xmlns:p14="http://schemas.microsoft.com/office/powerpoint/2010/main" val="3511438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15D0AA-70C1-57C1-2DE0-7875DB5F2D61}"/>
              </a:ext>
            </a:extLst>
          </p:cNvPr>
          <p:cNvSpPr>
            <a:spLocks noGrp="1"/>
          </p:cNvSpPr>
          <p:nvPr>
            <p:ph type="title"/>
          </p:nvPr>
        </p:nvSpPr>
        <p:spPr>
          <a:xfrm>
            <a:off x="923582" y="-180109"/>
            <a:ext cx="10353761" cy="1326321"/>
          </a:xfrm>
        </p:spPr>
        <p:txBody>
          <a:bodyPr/>
          <a:lstStyle/>
          <a:p>
            <a:r>
              <a:rPr lang="en-US" dirty="0"/>
              <a:t>Advantage</a:t>
            </a:r>
            <a:endParaRPr lang="en-IN" dirty="0"/>
          </a:p>
        </p:txBody>
      </p:sp>
      <p:sp>
        <p:nvSpPr>
          <p:cNvPr id="3" name="Content Placeholder 2">
            <a:extLst>
              <a:ext uri="{FF2B5EF4-FFF2-40B4-BE49-F238E27FC236}">
                <a16:creationId xmlns:a16="http://schemas.microsoft.com/office/drawing/2014/main" id="{F691C0DC-3F87-FB8B-A474-48611B2E0C93}"/>
              </a:ext>
            </a:extLst>
          </p:cNvPr>
          <p:cNvSpPr>
            <a:spLocks noGrp="1"/>
          </p:cNvSpPr>
          <p:nvPr>
            <p:ph idx="1"/>
          </p:nvPr>
        </p:nvSpPr>
        <p:spPr>
          <a:xfrm>
            <a:off x="649257" y="1146211"/>
            <a:ext cx="11019733" cy="5306543"/>
          </a:xfrm>
        </p:spPr>
        <p:txBody>
          <a:bodyPr>
            <a:noAutofit/>
          </a:bodyPr>
          <a:lstStyle/>
          <a:p>
            <a:pPr algn="just">
              <a:lnSpc>
                <a:spcPct val="150000"/>
              </a:lnSpc>
            </a:pPr>
            <a:r>
              <a:rPr lang="en-US" sz="1800" b="1" dirty="0"/>
              <a:t>Quick Resolution</a:t>
            </a:r>
            <a:r>
              <a:rPr lang="en-US" sz="1800" dirty="0"/>
              <a:t>: Automated systems can process complaints faster than traditional methods, ensuring timely responses and actions. Automated routing of complaints to the relevant department speeds up resolution.</a:t>
            </a:r>
          </a:p>
          <a:p>
            <a:pPr algn="just">
              <a:lnSpc>
                <a:spcPct val="150000"/>
              </a:lnSpc>
            </a:pPr>
            <a:r>
              <a:rPr lang="en-US" sz="1800" b="1" dirty="0"/>
              <a:t>24/7 Accessibility</a:t>
            </a:r>
            <a:r>
              <a:rPr lang="en-US" sz="1800" dirty="0"/>
              <a:t>: Citizens can lodge complaints at any time, without being constrained by working hours, ensuring continuous feedback and support.</a:t>
            </a:r>
          </a:p>
          <a:p>
            <a:pPr algn="just">
              <a:lnSpc>
                <a:spcPct val="150000"/>
              </a:lnSpc>
            </a:pPr>
            <a:r>
              <a:rPr lang="en-US" sz="1800" b="1" dirty="0"/>
              <a:t>User-Friendly Interface</a:t>
            </a:r>
            <a:r>
              <a:rPr lang="en-US" sz="1800" dirty="0"/>
              <a:t>: Smart systems often provide easy-to-use interfaces, making it simple for citizens to file complaints, provide feedback, and follow up.</a:t>
            </a:r>
          </a:p>
          <a:p>
            <a:pPr algn="just">
              <a:lnSpc>
                <a:spcPct val="150000"/>
              </a:lnSpc>
            </a:pPr>
            <a:r>
              <a:rPr lang="en-US" sz="1800" b="1" dirty="0"/>
              <a:t>Reduced Administrative Costs</a:t>
            </a:r>
            <a:r>
              <a:rPr lang="en-US" sz="1800" dirty="0"/>
              <a:t>: Automation reduces the need for manual handling of complaints, saving administrative time and resources.</a:t>
            </a:r>
          </a:p>
          <a:p>
            <a:pPr algn="just">
              <a:lnSpc>
                <a:spcPct val="150000"/>
              </a:lnSpc>
            </a:pPr>
            <a:r>
              <a:rPr lang="en-US" sz="1800" b="1" dirty="0"/>
              <a:t>Real-Time Updates</a:t>
            </a:r>
            <a:r>
              <a:rPr lang="en-US" sz="1800" dirty="0"/>
              <a:t>: Citizens can track the status of their complaints in real-time, which helps improve trust in the system.</a:t>
            </a:r>
            <a:endParaRPr lang="en-IN" sz="1800" dirty="0"/>
          </a:p>
        </p:txBody>
      </p:sp>
    </p:spTree>
    <p:extLst>
      <p:ext uri="{BB962C8B-B14F-4D97-AF65-F5344CB8AC3E}">
        <p14:creationId xmlns:p14="http://schemas.microsoft.com/office/powerpoint/2010/main" val="7501987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BE1D7B-677E-7E9D-7757-76D272C901BD}"/>
              </a:ext>
            </a:extLst>
          </p:cNvPr>
          <p:cNvSpPr>
            <a:spLocks noGrp="1"/>
          </p:cNvSpPr>
          <p:nvPr>
            <p:ph type="title"/>
          </p:nvPr>
        </p:nvSpPr>
        <p:spPr>
          <a:xfrm>
            <a:off x="1028095" y="-148937"/>
            <a:ext cx="10353761" cy="1326321"/>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9D13CDE0-64A1-0427-9A1B-8CE33332908C}"/>
              </a:ext>
            </a:extLst>
          </p:cNvPr>
          <p:cNvSpPr>
            <a:spLocks noGrp="1"/>
          </p:cNvSpPr>
          <p:nvPr>
            <p:ph idx="1"/>
          </p:nvPr>
        </p:nvSpPr>
        <p:spPr>
          <a:xfrm>
            <a:off x="632806" y="886690"/>
            <a:ext cx="11144338" cy="5555674"/>
          </a:xfrm>
        </p:spPr>
        <p:txBody>
          <a:bodyPr>
            <a:noAutofit/>
          </a:bodyPr>
          <a:lstStyle/>
          <a:p>
            <a:pPr algn="just">
              <a:lnSpc>
                <a:spcPct val="150000"/>
              </a:lnSpc>
            </a:pPr>
            <a:r>
              <a:rPr lang="en-US" sz="1800" dirty="0"/>
              <a:t>Customer Relationship Management (CRM) is the business strategy for relationship management between the organizations and customers, so the organizations would learn the customer information from using CRM, which is designed to maximize the customer satisfaction [1]. </a:t>
            </a:r>
          </a:p>
          <a:p>
            <a:pPr algn="just">
              <a:lnSpc>
                <a:spcPct val="150000"/>
              </a:lnSpc>
            </a:pPr>
            <a:r>
              <a:rPr lang="en-US" sz="1800" dirty="0"/>
              <a:t>The effectiveness of using CRM is the customer loyalty, and the organization would lead to higher revenue. According to the statistic of using CRM in the organizations, the customers are likely to spend 20-40% more the next time they make a purchase with the particular company and the revenue is increased by 41% per each individual sales representative [2]. </a:t>
            </a:r>
          </a:p>
          <a:p>
            <a:pPr algn="just">
              <a:lnSpc>
                <a:spcPct val="150000"/>
              </a:lnSpc>
            </a:pPr>
            <a:r>
              <a:rPr lang="en-US" sz="1800" dirty="0"/>
              <a:t>Furthermore, the customer service is also one of the CRM, which has the responsibility to take care of a customer, listen to customer’ s opinion, and receive the customer complaint. Therefore, the organization is able to improve the quality of products and services. </a:t>
            </a:r>
          </a:p>
          <a:p>
            <a:pPr algn="just">
              <a:lnSpc>
                <a:spcPct val="150000"/>
              </a:lnSpc>
            </a:pPr>
            <a:r>
              <a:rPr lang="en-US" sz="1800" dirty="0"/>
              <a:t>The customer complaint handling becomes the important factor of the organization, thus the organization should pay attention to the customer complaint and should solve problems as fast as possible. </a:t>
            </a:r>
          </a:p>
          <a:p>
            <a:pPr algn="just">
              <a:lnSpc>
                <a:spcPct val="150000"/>
              </a:lnSpc>
            </a:pPr>
            <a:endParaRPr lang="en-IN" sz="1800" dirty="0"/>
          </a:p>
        </p:txBody>
      </p:sp>
    </p:spTree>
    <p:extLst>
      <p:ext uri="{BB962C8B-B14F-4D97-AF65-F5344CB8AC3E}">
        <p14:creationId xmlns:p14="http://schemas.microsoft.com/office/powerpoint/2010/main" val="37493593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687AA61-0459-E76B-547A-579F3A70B7EF}"/>
              </a:ext>
            </a:extLst>
          </p:cNvPr>
          <p:cNvSpPr>
            <a:spLocks noGrp="1"/>
          </p:cNvSpPr>
          <p:nvPr>
            <p:ph idx="4294967295"/>
          </p:nvPr>
        </p:nvSpPr>
        <p:spPr>
          <a:xfrm>
            <a:off x="266700" y="187036"/>
            <a:ext cx="11658600" cy="6483927"/>
          </a:xfrm>
        </p:spPr>
        <p:txBody>
          <a:bodyPr>
            <a:noAutofit/>
          </a:bodyPr>
          <a:lstStyle/>
          <a:p>
            <a:pPr algn="just">
              <a:lnSpc>
                <a:spcPct val="150000"/>
              </a:lnSpc>
            </a:pPr>
            <a:r>
              <a:rPr lang="en-US" sz="1800" dirty="0"/>
              <a:t>In contrast, the current complaint management system still has problems [3]. The problems of complaint procedure and complaint management are as follows: </a:t>
            </a:r>
          </a:p>
          <a:p>
            <a:pPr algn="just">
              <a:lnSpc>
                <a:spcPct val="150000"/>
              </a:lnSpc>
              <a:buFont typeface="Courier New" panose="02070309020205020404" pitchFamily="49" charset="0"/>
              <a:buChar char="o"/>
            </a:pPr>
            <a:r>
              <a:rPr lang="en-US" sz="1800" dirty="0"/>
              <a:t>Problems of complaint procedure </a:t>
            </a:r>
          </a:p>
          <a:p>
            <a:pPr algn="just">
              <a:lnSpc>
                <a:spcPct val="150000"/>
              </a:lnSpc>
            </a:pPr>
            <a:r>
              <a:rPr lang="en-US" sz="1800" dirty="0"/>
              <a:t>Customers do not know the channel for complaint and how to file complaints from customers </a:t>
            </a:r>
          </a:p>
          <a:p>
            <a:pPr algn="just">
              <a:lnSpc>
                <a:spcPct val="150000"/>
              </a:lnSpc>
            </a:pPr>
            <a:r>
              <a:rPr lang="en-US" sz="1800" dirty="0"/>
              <a:t> Customers spend a lot of time on complaint </a:t>
            </a:r>
          </a:p>
          <a:p>
            <a:pPr algn="just">
              <a:lnSpc>
                <a:spcPct val="150000"/>
              </a:lnSpc>
            </a:pPr>
            <a:r>
              <a:rPr lang="en-US" sz="1800" dirty="0"/>
              <a:t> Customers do not have channel for tracking complaint</a:t>
            </a:r>
          </a:p>
          <a:p>
            <a:pPr algn="just">
              <a:lnSpc>
                <a:spcPct val="150000"/>
              </a:lnSpc>
              <a:buFont typeface="Courier New" panose="02070309020205020404" pitchFamily="49" charset="0"/>
              <a:buChar char="o"/>
            </a:pPr>
            <a:r>
              <a:rPr lang="en-US" sz="1800" dirty="0"/>
              <a:t>Problems of complaint management </a:t>
            </a:r>
          </a:p>
          <a:p>
            <a:pPr algn="just">
              <a:lnSpc>
                <a:spcPct val="150000"/>
              </a:lnSpc>
            </a:pPr>
            <a:r>
              <a:rPr lang="en-US" sz="1800" dirty="0"/>
              <a:t>The redundancy of complaints from organizations </a:t>
            </a:r>
          </a:p>
          <a:p>
            <a:pPr algn="just">
              <a:lnSpc>
                <a:spcPct val="150000"/>
              </a:lnSpc>
            </a:pPr>
            <a:r>
              <a:rPr lang="en-US" sz="1800" dirty="0"/>
              <a:t>The details of complaints are not clear and insufficient </a:t>
            </a:r>
          </a:p>
          <a:p>
            <a:pPr algn="just">
              <a:lnSpc>
                <a:spcPct val="150000"/>
              </a:lnSpc>
            </a:pPr>
            <a:r>
              <a:rPr lang="en-US" sz="1800" dirty="0"/>
              <a:t> The organization do not have channel for asking further information about complaint and providing feedback</a:t>
            </a:r>
            <a:endParaRPr lang="en-IN" sz="1800" dirty="0"/>
          </a:p>
        </p:txBody>
      </p:sp>
    </p:spTree>
    <p:extLst>
      <p:ext uri="{BB962C8B-B14F-4D97-AF65-F5344CB8AC3E}">
        <p14:creationId xmlns:p14="http://schemas.microsoft.com/office/powerpoint/2010/main" val="30162409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DF337B-D41A-7148-5E68-B08B6FF77B3E}"/>
              </a:ext>
            </a:extLst>
          </p:cNvPr>
          <p:cNvSpPr>
            <a:spLocks noGrp="1"/>
          </p:cNvSpPr>
          <p:nvPr>
            <p:ph type="title"/>
          </p:nvPr>
        </p:nvSpPr>
        <p:spPr>
          <a:xfrm>
            <a:off x="799495" y="-76200"/>
            <a:ext cx="10353761" cy="1326321"/>
          </a:xfrm>
        </p:spPr>
        <p:txBody>
          <a:bodyPr/>
          <a:lstStyle/>
          <a:p>
            <a:r>
              <a:rPr lang="en-IN" dirty="0"/>
              <a:t>MODULES</a:t>
            </a:r>
          </a:p>
        </p:txBody>
      </p:sp>
      <p:sp>
        <p:nvSpPr>
          <p:cNvPr id="3" name="Content Placeholder 2">
            <a:extLst>
              <a:ext uri="{FF2B5EF4-FFF2-40B4-BE49-F238E27FC236}">
                <a16:creationId xmlns:a16="http://schemas.microsoft.com/office/drawing/2014/main" id="{B0A049C6-2C15-F892-9872-6C9A8949B1F8}"/>
              </a:ext>
            </a:extLst>
          </p:cNvPr>
          <p:cNvSpPr>
            <a:spLocks noGrp="1"/>
          </p:cNvSpPr>
          <p:nvPr>
            <p:ph idx="1"/>
          </p:nvPr>
        </p:nvSpPr>
        <p:spPr>
          <a:xfrm>
            <a:off x="1142395" y="1581432"/>
            <a:ext cx="10353762" cy="3695136"/>
          </a:xfrm>
        </p:spPr>
        <p:txBody>
          <a:bodyPr>
            <a:normAutofit/>
          </a:bodyPr>
          <a:lstStyle/>
          <a:p>
            <a:r>
              <a:rPr lang="en-US" b="1" dirty="0"/>
              <a:t>Complaint Registration Module</a:t>
            </a:r>
          </a:p>
          <a:p>
            <a:r>
              <a:rPr lang="en-US" b="1" dirty="0"/>
              <a:t>Complaint Tracking Module</a:t>
            </a:r>
          </a:p>
          <a:p>
            <a:r>
              <a:rPr lang="en-US" b="1" dirty="0"/>
              <a:t>Complaint Routing and Assignment Module</a:t>
            </a:r>
          </a:p>
          <a:p>
            <a:r>
              <a:rPr lang="en-US" b="1" dirty="0"/>
              <a:t>Complaint Resolution and Response Module</a:t>
            </a:r>
          </a:p>
          <a:p>
            <a:endParaRPr lang="en-US" b="1" dirty="0"/>
          </a:p>
          <a:p>
            <a:endParaRPr lang="en-US" b="1" dirty="0"/>
          </a:p>
          <a:p>
            <a:endParaRPr lang="en-US" b="1" dirty="0"/>
          </a:p>
          <a:p>
            <a:endParaRPr lang="en-IN" dirty="0"/>
          </a:p>
        </p:txBody>
      </p:sp>
    </p:spTree>
    <p:extLst>
      <p:ext uri="{BB962C8B-B14F-4D97-AF65-F5344CB8AC3E}">
        <p14:creationId xmlns:p14="http://schemas.microsoft.com/office/powerpoint/2010/main" val="26639756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9D78D2-3C47-202C-5615-8AA44C59DAB7}"/>
              </a:ext>
            </a:extLst>
          </p:cNvPr>
          <p:cNvSpPr>
            <a:spLocks noGrp="1"/>
          </p:cNvSpPr>
          <p:nvPr>
            <p:ph type="title"/>
          </p:nvPr>
        </p:nvSpPr>
        <p:spPr>
          <a:xfrm>
            <a:off x="1048877" y="207818"/>
            <a:ext cx="10353761" cy="1326321"/>
          </a:xfrm>
        </p:spPr>
        <p:txBody>
          <a:bodyPr/>
          <a:lstStyle/>
          <a:p>
            <a:r>
              <a:rPr lang="en-US" b="1" dirty="0"/>
              <a:t>Complaint Registration Module</a:t>
            </a:r>
            <a:br>
              <a:rPr lang="en-US" b="1" dirty="0"/>
            </a:br>
            <a:endParaRPr lang="en-IN" dirty="0"/>
          </a:p>
        </p:txBody>
      </p:sp>
      <p:sp>
        <p:nvSpPr>
          <p:cNvPr id="3" name="Content Placeholder 2">
            <a:extLst>
              <a:ext uri="{FF2B5EF4-FFF2-40B4-BE49-F238E27FC236}">
                <a16:creationId xmlns:a16="http://schemas.microsoft.com/office/drawing/2014/main" id="{63CC0735-37B6-9D4F-D872-9F0BBF99606B}"/>
              </a:ext>
            </a:extLst>
          </p:cNvPr>
          <p:cNvSpPr>
            <a:spLocks noGrp="1"/>
          </p:cNvSpPr>
          <p:nvPr>
            <p:ph idx="1"/>
          </p:nvPr>
        </p:nvSpPr>
        <p:spPr>
          <a:xfrm>
            <a:off x="1048877" y="1130877"/>
            <a:ext cx="10483519" cy="4596246"/>
          </a:xfrm>
        </p:spPr>
        <p:txBody>
          <a:bodyPr>
            <a:normAutofit/>
          </a:bodyPr>
          <a:lstStyle/>
          <a:p>
            <a:pPr algn="just">
              <a:lnSpc>
                <a:spcPct val="150000"/>
              </a:lnSpc>
            </a:pPr>
            <a:r>
              <a:rPr lang="en-US" sz="1800" b="1" dirty="0"/>
              <a:t>Purpose</a:t>
            </a:r>
            <a:r>
              <a:rPr lang="en-US" sz="1800" dirty="0"/>
              <a:t>: This module allows citizens to lodge complaints easily.</a:t>
            </a:r>
          </a:p>
          <a:p>
            <a:pPr algn="just">
              <a:lnSpc>
                <a:spcPct val="150000"/>
              </a:lnSpc>
            </a:pPr>
            <a:r>
              <a:rPr lang="en-US" sz="1800" b="1" dirty="0"/>
              <a:t>Features</a:t>
            </a:r>
            <a:r>
              <a:rPr lang="en-US" sz="1800" dirty="0"/>
              <a:t>:</a:t>
            </a:r>
          </a:p>
          <a:p>
            <a:pPr lvl="1" algn="just">
              <a:lnSpc>
                <a:spcPct val="150000"/>
              </a:lnSpc>
              <a:buFont typeface="Courier New" panose="02070309020205020404" pitchFamily="49" charset="0"/>
              <a:buChar char="o"/>
            </a:pPr>
            <a:r>
              <a:rPr lang="en-US" dirty="0"/>
              <a:t>Multiple complaint submission channels (mobile app, website, SMS, social media).</a:t>
            </a:r>
          </a:p>
          <a:p>
            <a:pPr lvl="1" algn="just">
              <a:lnSpc>
                <a:spcPct val="150000"/>
              </a:lnSpc>
              <a:buFont typeface="Courier New" panose="02070309020205020404" pitchFamily="49" charset="0"/>
              <a:buChar char="o"/>
            </a:pPr>
            <a:r>
              <a:rPr lang="en-US" dirty="0"/>
              <a:t>User-friendly interface for entering details (issue description, location, urgency).</a:t>
            </a:r>
          </a:p>
          <a:p>
            <a:pPr lvl="1" algn="just">
              <a:lnSpc>
                <a:spcPct val="150000"/>
              </a:lnSpc>
              <a:buFont typeface="Courier New" panose="02070309020205020404" pitchFamily="49" charset="0"/>
              <a:buChar char="o"/>
            </a:pPr>
            <a:r>
              <a:rPr lang="en-US" dirty="0"/>
              <a:t>Option to attach media files (photos, videos) to provide context.</a:t>
            </a:r>
          </a:p>
          <a:p>
            <a:pPr lvl="1" algn="just">
              <a:lnSpc>
                <a:spcPct val="150000"/>
              </a:lnSpc>
              <a:buFont typeface="Courier New" panose="02070309020205020404" pitchFamily="49" charset="0"/>
              <a:buChar char="o"/>
            </a:pPr>
            <a:r>
              <a:rPr lang="en-US" dirty="0"/>
              <a:t>Categorization of complaints (e.g., traffic, waste management, water supply).</a:t>
            </a:r>
          </a:p>
          <a:p>
            <a:pPr lvl="1" algn="just">
              <a:lnSpc>
                <a:spcPct val="150000"/>
              </a:lnSpc>
              <a:buFont typeface="Courier New" panose="02070309020205020404" pitchFamily="49" charset="0"/>
              <a:buChar char="o"/>
            </a:pPr>
            <a:r>
              <a:rPr lang="en-US" dirty="0"/>
              <a:t>Option for anonymous complaints (depending on local regulations).</a:t>
            </a:r>
          </a:p>
          <a:p>
            <a:pPr algn="just">
              <a:lnSpc>
                <a:spcPct val="150000"/>
              </a:lnSpc>
            </a:pPr>
            <a:r>
              <a:rPr lang="en-US" sz="1800" b="1" dirty="0"/>
              <a:t>Benefits</a:t>
            </a:r>
            <a:r>
              <a:rPr lang="en-US" sz="1800" dirty="0"/>
              <a:t>: Provides an accessible and convenient way for citizens to report issues.</a:t>
            </a:r>
          </a:p>
          <a:p>
            <a:endParaRPr lang="en-IN" dirty="0"/>
          </a:p>
        </p:txBody>
      </p:sp>
    </p:spTree>
    <p:extLst>
      <p:ext uri="{BB962C8B-B14F-4D97-AF65-F5344CB8AC3E}">
        <p14:creationId xmlns:p14="http://schemas.microsoft.com/office/powerpoint/2010/main" val="21920755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DE4EF9-C3CA-25C1-C02F-750B7C61442E}"/>
              </a:ext>
            </a:extLst>
          </p:cNvPr>
          <p:cNvSpPr>
            <a:spLocks noGrp="1"/>
          </p:cNvSpPr>
          <p:nvPr>
            <p:ph type="title"/>
          </p:nvPr>
        </p:nvSpPr>
        <p:spPr>
          <a:xfrm>
            <a:off x="1028095" y="0"/>
            <a:ext cx="10353761" cy="1326321"/>
          </a:xfrm>
        </p:spPr>
        <p:txBody>
          <a:bodyPr/>
          <a:lstStyle/>
          <a:p>
            <a:r>
              <a:rPr lang="en-US" b="1" dirty="0"/>
              <a:t>Complaint Tracking Module</a:t>
            </a:r>
            <a:br>
              <a:rPr lang="en-US" b="1" dirty="0"/>
            </a:br>
            <a:endParaRPr lang="en-IN" dirty="0"/>
          </a:p>
        </p:txBody>
      </p:sp>
      <p:sp>
        <p:nvSpPr>
          <p:cNvPr id="3" name="Content Placeholder 2">
            <a:extLst>
              <a:ext uri="{FF2B5EF4-FFF2-40B4-BE49-F238E27FC236}">
                <a16:creationId xmlns:a16="http://schemas.microsoft.com/office/drawing/2014/main" id="{81E0FCF1-271C-450E-57DB-40C7C83FA3D4}"/>
              </a:ext>
            </a:extLst>
          </p:cNvPr>
          <p:cNvSpPr>
            <a:spLocks noGrp="1"/>
          </p:cNvSpPr>
          <p:nvPr>
            <p:ph idx="1"/>
          </p:nvPr>
        </p:nvSpPr>
        <p:spPr>
          <a:xfrm>
            <a:off x="706582" y="1326321"/>
            <a:ext cx="10560975" cy="4464879"/>
          </a:xfrm>
        </p:spPr>
        <p:txBody>
          <a:bodyPr>
            <a:normAutofit/>
          </a:bodyPr>
          <a:lstStyle/>
          <a:p>
            <a:pPr algn="just">
              <a:lnSpc>
                <a:spcPct val="150000"/>
              </a:lnSpc>
              <a:buFont typeface="Arial" panose="020B0604020202020204" pitchFamily="34" charset="0"/>
              <a:buChar char="•"/>
            </a:pPr>
            <a:r>
              <a:rPr lang="en-US" sz="1800" b="1" dirty="0"/>
              <a:t>Purpose</a:t>
            </a:r>
            <a:r>
              <a:rPr lang="en-US" sz="1800" dirty="0"/>
              <a:t>: Enables both citizens and city authorities to track the status of complaints.</a:t>
            </a:r>
          </a:p>
          <a:p>
            <a:pPr algn="just">
              <a:lnSpc>
                <a:spcPct val="150000"/>
              </a:lnSpc>
              <a:buFont typeface="Arial" panose="020B0604020202020204" pitchFamily="34" charset="0"/>
              <a:buChar char="•"/>
            </a:pPr>
            <a:r>
              <a:rPr lang="en-US" sz="1800" b="1" dirty="0"/>
              <a:t>Features</a:t>
            </a:r>
            <a:r>
              <a:rPr lang="en-US" sz="1800" dirty="0"/>
              <a:t>:</a:t>
            </a:r>
          </a:p>
          <a:p>
            <a:pPr lvl="1" algn="just">
              <a:lnSpc>
                <a:spcPct val="150000"/>
              </a:lnSpc>
              <a:buFont typeface="Courier New" panose="02070309020205020404" pitchFamily="49" charset="0"/>
              <a:buChar char="o"/>
            </a:pPr>
            <a:r>
              <a:rPr lang="en-US" dirty="0"/>
              <a:t>Real-time status updates (e.g., "in progress," "resolved," "closed").</a:t>
            </a:r>
          </a:p>
          <a:p>
            <a:pPr lvl="1" algn="just">
              <a:lnSpc>
                <a:spcPct val="150000"/>
              </a:lnSpc>
              <a:buFont typeface="Courier New" panose="02070309020205020404" pitchFamily="49" charset="0"/>
              <a:buChar char="o"/>
            </a:pPr>
            <a:r>
              <a:rPr lang="en-US" dirty="0"/>
              <a:t>Notifications and alerts for updates (via email, SMS, or app notifications).</a:t>
            </a:r>
          </a:p>
          <a:p>
            <a:pPr lvl="1" algn="just">
              <a:lnSpc>
                <a:spcPct val="150000"/>
              </a:lnSpc>
              <a:buFont typeface="Courier New" panose="02070309020205020404" pitchFamily="49" charset="0"/>
              <a:buChar char="o"/>
            </a:pPr>
            <a:r>
              <a:rPr lang="en-US" dirty="0"/>
              <a:t>A dashboard for citizens to view the history of their complaints.</a:t>
            </a:r>
          </a:p>
          <a:p>
            <a:pPr lvl="1" algn="just">
              <a:lnSpc>
                <a:spcPct val="150000"/>
              </a:lnSpc>
              <a:buFont typeface="Courier New" panose="02070309020205020404" pitchFamily="49" charset="0"/>
              <a:buChar char="o"/>
            </a:pPr>
            <a:r>
              <a:rPr lang="en-US" dirty="0"/>
              <a:t>Status updates available to the public (for transparency).</a:t>
            </a:r>
          </a:p>
          <a:p>
            <a:pPr algn="just">
              <a:lnSpc>
                <a:spcPct val="150000"/>
              </a:lnSpc>
              <a:buFont typeface="Arial" panose="020B0604020202020204" pitchFamily="34" charset="0"/>
              <a:buChar char="•"/>
            </a:pPr>
            <a:r>
              <a:rPr lang="en-US" sz="1800" b="1" dirty="0"/>
              <a:t>Benefits</a:t>
            </a:r>
            <a:r>
              <a:rPr lang="en-US" sz="1800" dirty="0"/>
              <a:t>: Increases transparency and reduces uncertainty about complaint resolution.</a:t>
            </a:r>
          </a:p>
          <a:p>
            <a:pPr marL="0" indent="0">
              <a:buNone/>
            </a:pPr>
            <a:endParaRPr lang="en-IN" dirty="0"/>
          </a:p>
        </p:txBody>
      </p:sp>
    </p:spTree>
    <p:extLst>
      <p:ext uri="{BB962C8B-B14F-4D97-AF65-F5344CB8AC3E}">
        <p14:creationId xmlns:p14="http://schemas.microsoft.com/office/powerpoint/2010/main" val="39640330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F5174C-2DE1-5339-0AE9-4AB2C927C1F5}"/>
              </a:ext>
            </a:extLst>
          </p:cNvPr>
          <p:cNvSpPr>
            <a:spLocks noGrp="1"/>
          </p:cNvSpPr>
          <p:nvPr>
            <p:ph type="title"/>
          </p:nvPr>
        </p:nvSpPr>
        <p:spPr>
          <a:xfrm>
            <a:off x="892408" y="320512"/>
            <a:ext cx="10353761" cy="1326321"/>
          </a:xfrm>
        </p:spPr>
        <p:txBody>
          <a:bodyPr>
            <a:noAutofit/>
          </a:bodyPr>
          <a:lstStyle/>
          <a:p>
            <a:r>
              <a:rPr lang="en-US" b="1" dirty="0"/>
              <a:t>Complaint Routing and Assignment Module</a:t>
            </a:r>
            <a:br>
              <a:rPr lang="en-US" b="1" dirty="0"/>
            </a:br>
            <a:endParaRPr lang="en-IN" dirty="0"/>
          </a:p>
        </p:txBody>
      </p:sp>
      <p:sp>
        <p:nvSpPr>
          <p:cNvPr id="3" name="Content Placeholder 2">
            <a:extLst>
              <a:ext uri="{FF2B5EF4-FFF2-40B4-BE49-F238E27FC236}">
                <a16:creationId xmlns:a16="http://schemas.microsoft.com/office/drawing/2014/main" id="{FB69B663-9DDC-1FEB-3B89-FF445BC86884}"/>
              </a:ext>
            </a:extLst>
          </p:cNvPr>
          <p:cNvSpPr>
            <a:spLocks noGrp="1"/>
          </p:cNvSpPr>
          <p:nvPr>
            <p:ph idx="1"/>
          </p:nvPr>
        </p:nvSpPr>
        <p:spPr>
          <a:xfrm>
            <a:off x="881713" y="1542924"/>
            <a:ext cx="10375149" cy="4367645"/>
          </a:xfrm>
        </p:spPr>
        <p:txBody>
          <a:bodyPr>
            <a:normAutofit/>
          </a:bodyPr>
          <a:lstStyle/>
          <a:p>
            <a:pPr>
              <a:lnSpc>
                <a:spcPct val="150000"/>
              </a:lnSpc>
              <a:buFont typeface="Arial" panose="020B0604020202020204" pitchFamily="34" charset="0"/>
              <a:buChar char="•"/>
            </a:pPr>
            <a:r>
              <a:rPr lang="en-US" sz="1800" b="1" dirty="0"/>
              <a:t>Purpose</a:t>
            </a:r>
            <a:r>
              <a:rPr lang="en-US" sz="1800" dirty="0"/>
              <a:t>: Automatically assigns complaints to the relevant department or personnel.</a:t>
            </a:r>
          </a:p>
          <a:p>
            <a:pPr>
              <a:lnSpc>
                <a:spcPct val="150000"/>
              </a:lnSpc>
              <a:buFont typeface="Arial" panose="020B0604020202020204" pitchFamily="34" charset="0"/>
              <a:buChar char="•"/>
            </a:pPr>
            <a:r>
              <a:rPr lang="en-US" sz="1800" b="1" dirty="0"/>
              <a:t>Features</a:t>
            </a:r>
            <a:r>
              <a:rPr lang="en-US" sz="1800" dirty="0"/>
              <a:t>:</a:t>
            </a:r>
          </a:p>
          <a:p>
            <a:pPr lvl="1">
              <a:lnSpc>
                <a:spcPct val="150000"/>
              </a:lnSpc>
              <a:buFont typeface="Courier New" panose="02070309020205020404" pitchFamily="49" charset="0"/>
              <a:buChar char="o"/>
            </a:pPr>
            <a:r>
              <a:rPr lang="en-US" dirty="0"/>
              <a:t>Intelligent routing based on complaint type (e.g., traffic issues to the traffic department, water-related complaints to the water board).</a:t>
            </a:r>
          </a:p>
          <a:p>
            <a:pPr lvl="1">
              <a:lnSpc>
                <a:spcPct val="150000"/>
              </a:lnSpc>
              <a:buFont typeface="Courier New" panose="02070309020205020404" pitchFamily="49" charset="0"/>
              <a:buChar char="o"/>
            </a:pPr>
            <a:r>
              <a:rPr lang="en-US" dirty="0"/>
              <a:t>Priority-based routing (e.g., urgent complaints are prioritized).</a:t>
            </a:r>
          </a:p>
          <a:p>
            <a:pPr lvl="1">
              <a:lnSpc>
                <a:spcPct val="150000"/>
              </a:lnSpc>
              <a:buFont typeface="Courier New" panose="02070309020205020404" pitchFamily="49" charset="0"/>
              <a:buChar char="o"/>
            </a:pPr>
            <a:r>
              <a:rPr lang="en-US" dirty="0"/>
              <a:t>Option to escalate unresolved complaints to higher authorities.</a:t>
            </a:r>
          </a:p>
          <a:p>
            <a:pPr lvl="1">
              <a:lnSpc>
                <a:spcPct val="150000"/>
              </a:lnSpc>
              <a:buFont typeface="Courier New" panose="02070309020205020404" pitchFamily="49" charset="0"/>
              <a:buChar char="o"/>
            </a:pPr>
            <a:r>
              <a:rPr lang="en-US" dirty="0"/>
              <a:t>Ability to assign multiple teams for complex complaints (e.g., multi-department issues).</a:t>
            </a:r>
          </a:p>
          <a:p>
            <a:pPr>
              <a:lnSpc>
                <a:spcPct val="150000"/>
              </a:lnSpc>
              <a:buFont typeface="Arial" panose="020B0604020202020204" pitchFamily="34" charset="0"/>
              <a:buChar char="•"/>
            </a:pPr>
            <a:r>
              <a:rPr lang="en-US" sz="1800" b="1" dirty="0"/>
              <a:t>Benefits</a:t>
            </a:r>
            <a:r>
              <a:rPr lang="en-US" sz="1800" dirty="0"/>
              <a:t>: Ensures complaints are addressed by the appropriate department and resolved efficiently.</a:t>
            </a:r>
          </a:p>
          <a:p>
            <a:endParaRPr lang="en-IN" dirty="0"/>
          </a:p>
        </p:txBody>
      </p:sp>
    </p:spTree>
    <p:extLst>
      <p:ext uri="{BB962C8B-B14F-4D97-AF65-F5344CB8AC3E}">
        <p14:creationId xmlns:p14="http://schemas.microsoft.com/office/powerpoint/2010/main" val="28461777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FF9A68-B72F-9EEC-0983-55FDD4A76355}"/>
              </a:ext>
            </a:extLst>
          </p:cNvPr>
          <p:cNvSpPr>
            <a:spLocks noGrp="1"/>
          </p:cNvSpPr>
          <p:nvPr>
            <p:ph type="title"/>
          </p:nvPr>
        </p:nvSpPr>
        <p:spPr>
          <a:xfrm>
            <a:off x="913795" y="266700"/>
            <a:ext cx="10353761" cy="1326321"/>
          </a:xfrm>
        </p:spPr>
        <p:txBody>
          <a:bodyPr>
            <a:normAutofit fontScale="90000"/>
          </a:bodyPr>
          <a:lstStyle/>
          <a:p>
            <a:r>
              <a:rPr lang="en-US" b="1" dirty="0"/>
              <a:t>Complaint Resolution and Response Module</a:t>
            </a:r>
            <a:br>
              <a:rPr lang="en-US" b="1" dirty="0"/>
            </a:br>
            <a:endParaRPr lang="en-IN" dirty="0"/>
          </a:p>
        </p:txBody>
      </p:sp>
      <p:sp>
        <p:nvSpPr>
          <p:cNvPr id="3" name="Content Placeholder 2">
            <a:extLst>
              <a:ext uri="{FF2B5EF4-FFF2-40B4-BE49-F238E27FC236}">
                <a16:creationId xmlns:a16="http://schemas.microsoft.com/office/drawing/2014/main" id="{1E75B3EA-0FA4-5009-76B7-07EA91EEAAAC}"/>
              </a:ext>
            </a:extLst>
          </p:cNvPr>
          <p:cNvSpPr>
            <a:spLocks noGrp="1"/>
          </p:cNvSpPr>
          <p:nvPr>
            <p:ph idx="1"/>
          </p:nvPr>
        </p:nvSpPr>
        <p:spPr>
          <a:xfrm>
            <a:off x="810317" y="1593021"/>
            <a:ext cx="10571366" cy="4198179"/>
          </a:xfrm>
        </p:spPr>
        <p:txBody>
          <a:bodyPr>
            <a:normAutofit fontScale="92500" lnSpcReduction="10000"/>
          </a:bodyPr>
          <a:lstStyle/>
          <a:p>
            <a:pPr algn="just">
              <a:lnSpc>
                <a:spcPct val="150000"/>
              </a:lnSpc>
              <a:buFont typeface="Arial" panose="020B0604020202020204" pitchFamily="34" charset="0"/>
              <a:buChar char="•"/>
            </a:pPr>
            <a:r>
              <a:rPr lang="en-US" sz="1900" b="1" dirty="0"/>
              <a:t>Purpose</a:t>
            </a:r>
            <a:r>
              <a:rPr lang="en-US" sz="1900" dirty="0"/>
              <a:t>: Facilitates the resolution process and ensures timely responses.</a:t>
            </a:r>
          </a:p>
          <a:p>
            <a:pPr algn="just">
              <a:lnSpc>
                <a:spcPct val="150000"/>
              </a:lnSpc>
              <a:buFont typeface="Arial" panose="020B0604020202020204" pitchFamily="34" charset="0"/>
              <a:buChar char="•"/>
            </a:pPr>
            <a:r>
              <a:rPr lang="en-US" sz="1900" b="1" dirty="0"/>
              <a:t>Features</a:t>
            </a:r>
            <a:r>
              <a:rPr lang="en-US" sz="1900" dirty="0"/>
              <a:t>:</a:t>
            </a:r>
          </a:p>
          <a:p>
            <a:pPr marL="742950" lvl="1" indent="-285750" algn="just">
              <a:lnSpc>
                <a:spcPct val="150000"/>
              </a:lnSpc>
              <a:buFont typeface="Arial" panose="020B0604020202020204" pitchFamily="34" charset="0"/>
              <a:buChar char="•"/>
            </a:pPr>
            <a:r>
              <a:rPr lang="en-US" sz="1900" dirty="0"/>
              <a:t>In-system communication between the assigned department and the complainant (for clarification, additional details, or feedback).</a:t>
            </a:r>
          </a:p>
          <a:p>
            <a:pPr marL="742950" lvl="1" indent="-285750" algn="just">
              <a:lnSpc>
                <a:spcPct val="150000"/>
              </a:lnSpc>
              <a:buFont typeface="Arial" panose="020B0604020202020204" pitchFamily="34" charset="0"/>
              <a:buChar char="•"/>
            </a:pPr>
            <a:r>
              <a:rPr lang="en-US" sz="1900" dirty="0"/>
              <a:t>Tools for problem-solving and collaboration within the assigned team.</a:t>
            </a:r>
          </a:p>
          <a:p>
            <a:pPr marL="742950" lvl="1" indent="-285750" algn="just">
              <a:lnSpc>
                <a:spcPct val="150000"/>
              </a:lnSpc>
              <a:buFont typeface="Arial" panose="020B0604020202020204" pitchFamily="34" charset="0"/>
              <a:buChar char="•"/>
            </a:pPr>
            <a:r>
              <a:rPr lang="en-US" sz="1900" dirty="0"/>
              <a:t>Record of actions taken to resolve the issue (e.g., repairs, inspections, or notifications to other departments).</a:t>
            </a:r>
          </a:p>
          <a:p>
            <a:pPr marL="742950" lvl="1" indent="-285750" algn="just">
              <a:lnSpc>
                <a:spcPct val="150000"/>
              </a:lnSpc>
              <a:buFont typeface="Arial" panose="020B0604020202020204" pitchFamily="34" charset="0"/>
              <a:buChar char="•"/>
            </a:pPr>
            <a:r>
              <a:rPr lang="en-US" sz="1900" dirty="0"/>
              <a:t>Automatic generation of a resolution report or notification.</a:t>
            </a:r>
          </a:p>
          <a:p>
            <a:pPr algn="just">
              <a:lnSpc>
                <a:spcPct val="150000"/>
              </a:lnSpc>
              <a:buFont typeface="Arial" panose="020B0604020202020204" pitchFamily="34" charset="0"/>
              <a:buChar char="•"/>
            </a:pPr>
            <a:r>
              <a:rPr lang="en-US" sz="1900" b="1" dirty="0"/>
              <a:t>Benefits</a:t>
            </a:r>
            <a:r>
              <a:rPr lang="en-US" sz="1900" dirty="0"/>
              <a:t>: Improves accountability, as authorities can track actions taken to resolve complaints.</a:t>
            </a:r>
          </a:p>
          <a:p>
            <a:endParaRPr lang="en-IN" dirty="0"/>
          </a:p>
        </p:txBody>
      </p:sp>
    </p:spTree>
    <p:extLst>
      <p:ext uri="{BB962C8B-B14F-4D97-AF65-F5344CB8AC3E}">
        <p14:creationId xmlns:p14="http://schemas.microsoft.com/office/powerpoint/2010/main" val="5189116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B5AE60-4D4A-25E6-42EB-6E58DF267224}"/>
              </a:ext>
            </a:extLst>
          </p:cNvPr>
          <p:cNvSpPr>
            <a:spLocks noGrp="1"/>
          </p:cNvSpPr>
          <p:nvPr>
            <p:ph type="title"/>
          </p:nvPr>
        </p:nvSpPr>
        <p:spPr>
          <a:xfrm>
            <a:off x="799495" y="-107373"/>
            <a:ext cx="10353761" cy="1326321"/>
          </a:xfrm>
        </p:spPr>
        <p:txBody>
          <a:bodyPr/>
          <a:lstStyle/>
          <a:p>
            <a:r>
              <a:rPr lang="en-IN" dirty="0"/>
              <a:t>Software Details</a:t>
            </a:r>
          </a:p>
        </p:txBody>
      </p:sp>
      <p:sp>
        <p:nvSpPr>
          <p:cNvPr id="3" name="Content Placeholder 2">
            <a:extLst>
              <a:ext uri="{FF2B5EF4-FFF2-40B4-BE49-F238E27FC236}">
                <a16:creationId xmlns:a16="http://schemas.microsoft.com/office/drawing/2014/main" id="{900C0D14-DF88-5671-FEC6-CC0B2DD2AC9B}"/>
              </a:ext>
            </a:extLst>
          </p:cNvPr>
          <p:cNvSpPr>
            <a:spLocks noGrp="1"/>
          </p:cNvSpPr>
          <p:nvPr>
            <p:ph idx="1"/>
          </p:nvPr>
        </p:nvSpPr>
        <p:spPr>
          <a:xfrm>
            <a:off x="919119" y="1218948"/>
            <a:ext cx="10353762" cy="3695136"/>
          </a:xfrm>
        </p:spPr>
        <p:txBody>
          <a:bodyPr>
            <a:normAutofit/>
          </a:bodyPr>
          <a:lstStyle/>
          <a:p>
            <a:pPr algn="just">
              <a:lnSpc>
                <a:spcPct val="150000"/>
              </a:lnSpc>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8450691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2006E0-B1A6-5C8B-62B0-7404351F9321}"/>
              </a:ext>
            </a:extLst>
          </p:cNvPr>
          <p:cNvSpPr>
            <a:spLocks noGrp="1"/>
          </p:cNvSpPr>
          <p:nvPr>
            <p:ph type="title"/>
          </p:nvPr>
        </p:nvSpPr>
        <p:spPr>
          <a:xfrm>
            <a:off x="1100832" y="-76200"/>
            <a:ext cx="10353761" cy="1326321"/>
          </a:xfrm>
        </p:spPr>
        <p:txBody>
          <a:bodyPr/>
          <a:lstStyle/>
          <a:p>
            <a:r>
              <a:rPr lang="en-IN"/>
              <a:t>Front End</a:t>
            </a:r>
          </a:p>
        </p:txBody>
      </p:sp>
      <p:sp>
        <p:nvSpPr>
          <p:cNvPr id="3" name="Content Placeholder 2">
            <a:extLst>
              <a:ext uri="{FF2B5EF4-FFF2-40B4-BE49-F238E27FC236}">
                <a16:creationId xmlns:a16="http://schemas.microsoft.com/office/drawing/2014/main" id="{504EEDB2-1191-6044-0565-20D0C956877E}"/>
              </a:ext>
            </a:extLst>
          </p:cNvPr>
          <p:cNvSpPr>
            <a:spLocks noGrp="1"/>
          </p:cNvSpPr>
          <p:nvPr>
            <p:ph idx="1"/>
          </p:nvPr>
        </p:nvSpPr>
        <p:spPr>
          <a:xfrm>
            <a:off x="737407" y="1163781"/>
            <a:ext cx="10519412" cy="4118264"/>
          </a:xfrm>
        </p:spPr>
        <p:txBody>
          <a:bodyPr>
            <a:normAutofit fontScale="92500"/>
          </a:bodyPr>
          <a:lstStyle/>
          <a:p>
            <a:pPr algn="just">
              <a:lnSpc>
                <a:spcPct val="150000"/>
              </a:lnSpc>
            </a:pPr>
            <a:r>
              <a:rPr lang="en-US" sz="19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r>
              <a:rPr lang="en-US" sz="19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900" dirty="0">
              <a:cs typeface="Times New Roman" panose="02020603050405020304" pitchFamily="18" charset="0"/>
            </a:endParaRPr>
          </a:p>
          <a:p>
            <a:endParaRPr lang="en-IN" dirty="0"/>
          </a:p>
        </p:txBody>
      </p:sp>
    </p:spTree>
    <p:extLst>
      <p:ext uri="{BB962C8B-B14F-4D97-AF65-F5344CB8AC3E}">
        <p14:creationId xmlns:p14="http://schemas.microsoft.com/office/powerpoint/2010/main" val="33821179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9CC382-C3E0-17F0-2C7D-E9B29515257C}"/>
              </a:ext>
            </a:extLst>
          </p:cNvPr>
          <p:cNvSpPr>
            <a:spLocks noGrp="1"/>
          </p:cNvSpPr>
          <p:nvPr>
            <p:ph type="title"/>
          </p:nvPr>
        </p:nvSpPr>
        <p:spPr>
          <a:xfrm>
            <a:off x="1090440" y="-128155"/>
            <a:ext cx="10353761" cy="1326321"/>
          </a:xfrm>
        </p:spPr>
        <p:txBody>
          <a:bodyPr/>
          <a:lstStyle/>
          <a:p>
            <a:r>
              <a:rPr lang="en-IN" dirty="0"/>
              <a:t>Database</a:t>
            </a:r>
          </a:p>
        </p:txBody>
      </p:sp>
      <p:sp>
        <p:nvSpPr>
          <p:cNvPr id="3" name="Content Placeholder 2">
            <a:extLst>
              <a:ext uri="{FF2B5EF4-FFF2-40B4-BE49-F238E27FC236}">
                <a16:creationId xmlns:a16="http://schemas.microsoft.com/office/drawing/2014/main" id="{8D9381F2-7EE0-3E32-B076-8DA11B1F73D7}"/>
              </a:ext>
            </a:extLst>
          </p:cNvPr>
          <p:cNvSpPr>
            <a:spLocks noGrp="1"/>
          </p:cNvSpPr>
          <p:nvPr>
            <p:ph idx="1"/>
          </p:nvPr>
        </p:nvSpPr>
        <p:spPr>
          <a:xfrm>
            <a:off x="919119" y="1104648"/>
            <a:ext cx="10353761" cy="3768688"/>
          </a:xfrm>
        </p:spPr>
        <p:txBody>
          <a:bodyPr>
            <a:normAutofit fontScale="92500" lnSpcReduction="10000"/>
          </a:bodyPr>
          <a:lstStyle/>
          <a:p>
            <a:pPr algn="just">
              <a:lnSpc>
                <a:spcPct val="160000"/>
              </a:lnSpc>
            </a:pPr>
            <a:r>
              <a:rPr lang="en-US" sz="19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60000"/>
              </a:lnSpc>
            </a:pPr>
            <a:r>
              <a:rPr lang="en-US" sz="19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60000"/>
              </a:lnSpc>
            </a:pPr>
            <a:r>
              <a:rPr lang="en-US" sz="19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900" dirty="0">
              <a:cs typeface="Times New Roman" panose="02020603050405020304" pitchFamily="18" charset="0"/>
            </a:endParaRPr>
          </a:p>
          <a:p>
            <a:endParaRPr lang="en-IN" dirty="0"/>
          </a:p>
        </p:txBody>
      </p:sp>
    </p:spTree>
    <p:extLst>
      <p:ext uri="{BB962C8B-B14F-4D97-AF65-F5344CB8AC3E}">
        <p14:creationId xmlns:p14="http://schemas.microsoft.com/office/powerpoint/2010/main" val="37117714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7E2B83-BA2B-D363-72EE-CE0BFF3BAB7D}"/>
              </a:ext>
            </a:extLst>
          </p:cNvPr>
          <p:cNvSpPr>
            <a:spLocks noGrp="1"/>
          </p:cNvSpPr>
          <p:nvPr>
            <p:ph type="title"/>
          </p:nvPr>
        </p:nvSpPr>
        <p:spPr>
          <a:xfrm>
            <a:off x="913795" y="-169718"/>
            <a:ext cx="10353761" cy="1326321"/>
          </a:xfrm>
        </p:spPr>
        <p:txBody>
          <a:bodyPr/>
          <a:lstStyle/>
          <a:p>
            <a:r>
              <a:rPr lang="en-IN" dirty="0"/>
              <a:t>Cloud Web Server</a:t>
            </a:r>
          </a:p>
        </p:txBody>
      </p:sp>
      <p:sp>
        <p:nvSpPr>
          <p:cNvPr id="3" name="Content Placeholder 2">
            <a:extLst>
              <a:ext uri="{FF2B5EF4-FFF2-40B4-BE49-F238E27FC236}">
                <a16:creationId xmlns:a16="http://schemas.microsoft.com/office/drawing/2014/main" id="{C1CFD834-4DA9-46D6-4788-EB352AD9820F}"/>
              </a:ext>
            </a:extLst>
          </p:cNvPr>
          <p:cNvSpPr>
            <a:spLocks noGrp="1"/>
          </p:cNvSpPr>
          <p:nvPr>
            <p:ph idx="1"/>
          </p:nvPr>
        </p:nvSpPr>
        <p:spPr>
          <a:xfrm>
            <a:off x="913795" y="1156603"/>
            <a:ext cx="10477848" cy="4052454"/>
          </a:xfrm>
        </p:spPr>
        <p:txBody>
          <a:bodyPr>
            <a:normAutofit fontScale="85000" lnSpcReduction="10000"/>
          </a:bodyPr>
          <a:lstStyle/>
          <a:p>
            <a:pPr algn="just">
              <a:lnSpc>
                <a:spcPct val="160000"/>
              </a:lnSpc>
            </a:pPr>
            <a:r>
              <a:rPr lang="en-US" sz="21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60000"/>
              </a:lnSpc>
            </a:pPr>
            <a:r>
              <a:rPr lang="en-US" sz="21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60000"/>
              </a:lnSpc>
            </a:pPr>
            <a:r>
              <a:rPr lang="en-US" sz="2100" dirty="0">
                <a:cs typeface="Times New Roman" panose="02020603050405020304" pitchFamily="18" charset="0"/>
              </a:rPr>
              <a:t>It provides a flexible environment for the developers which allows them to work on projects from anywhere using any device with internet access.</a:t>
            </a:r>
            <a:endParaRPr lang="en-IN" sz="2100" dirty="0">
              <a:cs typeface="Times New Roman" panose="02020603050405020304" pitchFamily="18" charset="0"/>
            </a:endParaRPr>
          </a:p>
          <a:p>
            <a:endParaRPr lang="en-IN" dirty="0"/>
          </a:p>
        </p:txBody>
      </p:sp>
    </p:spTree>
    <p:extLst>
      <p:ext uri="{BB962C8B-B14F-4D97-AF65-F5344CB8AC3E}">
        <p14:creationId xmlns:p14="http://schemas.microsoft.com/office/powerpoint/2010/main" val="31291075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E0B22B-F2D5-4200-2F30-2DABB262FECB}"/>
              </a:ext>
            </a:extLst>
          </p:cNvPr>
          <p:cNvSpPr>
            <a:spLocks noGrp="1"/>
          </p:cNvSpPr>
          <p:nvPr>
            <p:ph type="title"/>
          </p:nvPr>
        </p:nvSpPr>
        <p:spPr>
          <a:xfrm>
            <a:off x="913796" y="-159327"/>
            <a:ext cx="10353761" cy="1326321"/>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6402D511-A530-51D3-3D26-2339B01AF089}"/>
              </a:ext>
            </a:extLst>
          </p:cNvPr>
          <p:cNvSpPr>
            <a:spLocks noGrp="1"/>
          </p:cNvSpPr>
          <p:nvPr>
            <p:ph idx="1"/>
          </p:nvPr>
        </p:nvSpPr>
        <p:spPr>
          <a:xfrm>
            <a:off x="1558032" y="1166994"/>
            <a:ext cx="10353762" cy="3695136"/>
          </a:xfrm>
        </p:spPr>
        <p:txBody>
          <a:bodyPr/>
          <a:lstStyle/>
          <a:p>
            <a:pPr algn="just">
              <a:lnSpc>
                <a:spcPct val="150000"/>
              </a:lnSpc>
            </a:pPr>
            <a:r>
              <a:rPr lang="en-US" sz="1800" dirty="0">
                <a:cs typeface="Times New Roman" pitchFamily="18" charset="0"/>
              </a:rPr>
              <a:t>Operating System	: Windows 10</a:t>
            </a:r>
          </a:p>
          <a:p>
            <a:pPr algn="just">
              <a:lnSpc>
                <a:spcPct val="150000"/>
              </a:lnSpc>
            </a:pPr>
            <a:r>
              <a:rPr lang="en-US" sz="1800" dirty="0">
                <a:cs typeface="Times New Roman" pitchFamily="18" charset="0"/>
              </a:rPr>
              <a:t>Language	               :PYTHON Google </a:t>
            </a:r>
            <a:r>
              <a:rPr lang="en-US" sz="1800" dirty="0" err="1">
                <a:cs typeface="Times New Roman" pitchFamily="18" charset="0"/>
              </a:rPr>
              <a:t>Colab</a:t>
            </a:r>
            <a:endParaRPr lang="en-US" sz="1800" dirty="0">
              <a:cs typeface="Times New Roman" pitchFamily="18" charset="0"/>
            </a:endParaRPr>
          </a:p>
          <a:p>
            <a:endParaRPr lang="en-IN" dirty="0"/>
          </a:p>
        </p:txBody>
      </p:sp>
    </p:spTree>
    <p:extLst>
      <p:ext uri="{BB962C8B-B14F-4D97-AF65-F5344CB8AC3E}">
        <p14:creationId xmlns:p14="http://schemas.microsoft.com/office/powerpoint/2010/main" val="30464012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C36B71-2AF4-712A-09D2-1C5652B80AA9}"/>
              </a:ext>
            </a:extLst>
          </p:cNvPr>
          <p:cNvSpPr>
            <a:spLocks noGrp="1"/>
          </p:cNvSpPr>
          <p:nvPr>
            <p:ph type="title"/>
          </p:nvPr>
        </p:nvSpPr>
        <p:spPr>
          <a:xfrm>
            <a:off x="1225522" y="0"/>
            <a:ext cx="10353761" cy="1326321"/>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531E7C61-5D4D-D2E5-1F6D-2DDADB92C4B3}"/>
              </a:ext>
            </a:extLst>
          </p:cNvPr>
          <p:cNvSpPr>
            <a:spLocks noGrp="1"/>
          </p:cNvSpPr>
          <p:nvPr>
            <p:ph idx="1"/>
          </p:nvPr>
        </p:nvSpPr>
        <p:spPr>
          <a:xfrm>
            <a:off x="1558031" y="1326321"/>
            <a:ext cx="10353762" cy="3695136"/>
          </a:xfrm>
        </p:spPr>
        <p:txBody>
          <a:bodyPr>
            <a:normAutofit/>
          </a:bodyPr>
          <a:lstStyle/>
          <a:p>
            <a:pPr algn="just">
              <a:lnSpc>
                <a:spcPct val="150000"/>
              </a:lnSpc>
            </a:pPr>
            <a:r>
              <a:rPr lang="en-US" sz="1800" dirty="0">
                <a:cs typeface="Times New Roman" pitchFamily="18" charset="0"/>
              </a:rPr>
              <a:t>Keyboard</a:t>
            </a:r>
          </a:p>
          <a:p>
            <a:pPr algn="just">
              <a:lnSpc>
                <a:spcPct val="150000"/>
              </a:lnSpc>
            </a:pPr>
            <a:r>
              <a:rPr lang="en-US" sz="1800" dirty="0">
                <a:cs typeface="Times New Roman" pitchFamily="18" charset="0"/>
              </a:rPr>
              <a:t>Mouse </a:t>
            </a:r>
          </a:p>
          <a:p>
            <a:pPr algn="just">
              <a:lnSpc>
                <a:spcPct val="150000"/>
              </a:lnSpc>
            </a:pPr>
            <a:r>
              <a:rPr lang="en-US" sz="1800" dirty="0" err="1">
                <a:cs typeface="Times New Roman" pitchFamily="18" charset="0"/>
              </a:rPr>
              <a:t>Harddisk</a:t>
            </a:r>
            <a:r>
              <a:rPr lang="en-US" sz="1800" dirty="0">
                <a:cs typeface="Times New Roman" pitchFamily="18" charset="0"/>
              </a:rPr>
              <a:t>	</a:t>
            </a:r>
          </a:p>
          <a:p>
            <a:pPr algn="just">
              <a:lnSpc>
                <a:spcPct val="150000"/>
              </a:lnSpc>
            </a:pPr>
            <a:r>
              <a:rPr lang="en-US" sz="1800" dirty="0">
                <a:cs typeface="Times New Roman" pitchFamily="18" charset="0"/>
              </a:rPr>
              <a:t>Ram</a:t>
            </a:r>
            <a:endParaRPr lang="en-IN" sz="1800" dirty="0"/>
          </a:p>
        </p:txBody>
      </p:sp>
    </p:spTree>
    <p:extLst>
      <p:ext uri="{BB962C8B-B14F-4D97-AF65-F5344CB8AC3E}">
        <p14:creationId xmlns:p14="http://schemas.microsoft.com/office/powerpoint/2010/main" val="33169807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B77549-0FE5-C28E-2072-0C496F1D7EAC}"/>
              </a:ext>
            </a:extLst>
          </p:cNvPr>
          <p:cNvSpPr>
            <a:spLocks noGrp="1"/>
          </p:cNvSpPr>
          <p:nvPr>
            <p:ph type="title"/>
          </p:nvPr>
        </p:nvSpPr>
        <p:spPr>
          <a:xfrm>
            <a:off x="913796" y="-148936"/>
            <a:ext cx="10353761" cy="1326321"/>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86821696-DC96-2F43-0BDF-08FF77A5B2A9}"/>
              </a:ext>
            </a:extLst>
          </p:cNvPr>
          <p:cNvSpPr>
            <a:spLocks noGrp="1"/>
          </p:cNvSpPr>
          <p:nvPr>
            <p:ph idx="1"/>
          </p:nvPr>
        </p:nvSpPr>
        <p:spPr>
          <a:xfrm>
            <a:off x="467591" y="987136"/>
            <a:ext cx="10799966" cy="5198918"/>
          </a:xfrm>
        </p:spPr>
        <p:txBody>
          <a:bodyPr>
            <a:noAutofit/>
          </a:bodyPr>
          <a:lstStyle/>
          <a:p>
            <a:pPr algn="just">
              <a:lnSpc>
                <a:spcPct val="150000"/>
              </a:lnSpc>
            </a:pPr>
            <a:r>
              <a:rPr lang="en-US" sz="1800" dirty="0"/>
              <a:t>The SCMS was developed to enhance the current complaint management system by using the mobile application and web application. Therefore, the SCMS is able to provide several channels for filing the complaint, which enables users to send the complaint easier, and also provide the channel for progress reporting by using the mobile application. </a:t>
            </a:r>
          </a:p>
          <a:p>
            <a:pPr algn="just">
              <a:lnSpc>
                <a:spcPct val="150000"/>
              </a:lnSpc>
            </a:pPr>
            <a:r>
              <a:rPr lang="en-US" sz="1800" dirty="0"/>
              <a:t>Moreover, the SCMS is capable of classifying the complaint and directly send to the responsible department, therefore, the system could reduce the cost of hiring the staff and time of the operation.</a:t>
            </a:r>
          </a:p>
          <a:p>
            <a:pPr algn="just">
              <a:lnSpc>
                <a:spcPct val="150000"/>
              </a:lnSpc>
            </a:pPr>
            <a:r>
              <a:rPr lang="en-US" sz="1800" dirty="0"/>
              <a:t> In addition, the SCMS could decrease the duplicate complaint by suggesting the similar complaint to users. Furthermore, the SCMS allow the staff to manage the complaint through the web application instead of done manually on the paper form. Finally, the system generates the data visualization for the summary of complaint data. </a:t>
            </a:r>
            <a:endParaRPr lang="en-IN" sz="1800" dirty="0"/>
          </a:p>
        </p:txBody>
      </p:sp>
    </p:spTree>
    <p:extLst>
      <p:ext uri="{BB962C8B-B14F-4D97-AF65-F5344CB8AC3E}">
        <p14:creationId xmlns:p14="http://schemas.microsoft.com/office/powerpoint/2010/main" val="415453380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23</TotalTime>
  <Words>2197</Words>
  <Application>Microsoft Office PowerPoint</Application>
  <PresentationFormat>Widescreen</PresentationFormat>
  <Paragraphs>115</Paragraphs>
  <Slides>22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Bookman Old Style</vt:lpstr>
      <vt:lpstr>Courier New</vt:lpstr>
      <vt:lpstr>Rockwell</vt:lpstr>
      <vt:lpstr>Times New Roman</vt:lpstr>
      <vt:lpstr>Damask</vt:lpstr>
      <vt:lpstr>SMART CITY COMPLAINT MANAGEMENT</vt:lpstr>
      <vt:lpstr>Abstract</vt:lpstr>
      <vt:lpstr>PowerPoint Presentation</vt:lpstr>
      <vt:lpstr>Objective</vt:lpstr>
      <vt:lpstr>Existing System</vt:lpstr>
      <vt:lpstr>Disadvantage</vt:lpstr>
      <vt:lpstr>PROPOSED SYSTEM :</vt:lpstr>
      <vt:lpstr>Advantage</vt:lpstr>
      <vt:lpstr>Introduction</vt:lpstr>
      <vt:lpstr>PowerPoint Presentation</vt:lpstr>
      <vt:lpstr>MODULES</vt:lpstr>
      <vt:lpstr>Complaint Registration Module </vt:lpstr>
      <vt:lpstr>Complaint Tracking Module </vt:lpstr>
      <vt:lpstr>Complaint Routing and Assignment Module </vt:lpstr>
      <vt:lpstr>Complaint Resolution and Response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2024-12-14T04:38:37Z</dcterms:created>
  <dcterms:modified xsi:type="dcterms:W3CDTF">2024-12-14T05:02:08Z</dcterms:modified>
</cp:coreProperties>
</file>