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6F1190-FA01-4AAE-B70D-81B483593E0E}" type="datetimeFigureOut">
              <a:rPr lang="en-IN" smtClean="0"/>
              <a:t>18-12-2024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1147528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6F1190-FA01-4AAE-B70D-81B483593E0E}" type="datetimeFigureOut">
              <a:rPr lang="en-IN" smtClean="0"/>
              <a:t>18-12-2024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237401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6F1190-FA01-4AAE-B70D-81B483593E0E}" type="datetimeFigureOut">
              <a:rPr lang="en-IN" smtClean="0"/>
              <a:t>18-12-2024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30648665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4020690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6F1190-FA01-4AAE-B70D-81B483593E0E}" type="datetimeFigureOut">
              <a:rPr lang="en-IN" smtClean="0"/>
              <a:t>18-12-2024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357118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6F1190-FA01-4AAE-B70D-81B483593E0E}" type="datetimeFigureOut">
              <a:rPr lang="en-IN" smtClean="0"/>
              <a:t>18-12-2024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417379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F1190-FA01-4AAE-B70D-81B483593E0E}" type="datetimeFigureOut">
              <a:rPr lang="en-IN" smtClean="0"/>
              <a:t>18-12-2024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3003509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3630189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1612597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222279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24567590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2441804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F1190-FA01-4AAE-B70D-81B483593E0E}" type="datetimeFigureOut">
              <a:rPr lang="en-IN" smtClean="0"/>
              <a:t>18-12-2024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21382471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66F1190-FA01-4AAE-B70D-81B483593E0E}" type="datetimeFigureOut">
              <a:rPr lang="en-IN" smtClean="0"/>
              <a:t>18-12-2024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7473396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66F1190-FA01-4AAE-B70D-81B483593E0E}" type="datetimeFigureOut">
              <a:rPr lang="en-IN" smtClean="0"/>
              <a:t>18-12-2024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3412262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6F1190-FA01-4AAE-B70D-81B483593E0E}" type="datetimeFigureOut">
              <a:rPr lang="en-IN" smtClean="0"/>
              <a:t>18-12-2024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31027409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6F1190-FA01-4AAE-B70D-81B483593E0E}" type="datetimeFigureOut">
              <a:rPr lang="en-IN" smtClean="0"/>
              <a:t>18-12-2024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9CC9EAA-DBAD-4B60-8ECD-1B1B91D6F190}" type="slidenum">
              <a:rPr lang="en-IN" smtClean="0"/>
              <a:t>‹#›</a:t>
            </a:fld>
            <a:endParaRPr lang="en-IN"/>
          </a:p>
        </p:txBody>
      </p:sp>
    </p:spTree>
    <p:extLst>
      <p:ext uri="{BB962C8B-B14F-4D97-AF65-F5344CB8AC3E}">
        <p14:creationId xmlns:p14="http://schemas.microsoft.com/office/powerpoint/2010/main" val="1818329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66F1190-FA01-4AAE-B70D-81B483593E0E}" type="datetimeFigureOut">
              <a:rPr lang="en-IN" smtClean="0"/>
              <a:t>18-12-2024</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F9CC9EAA-DBAD-4B60-8ECD-1B1B91D6F190}" type="slidenum">
              <a:rPr lang="en-IN" smtClean="0"/>
              <a:t>‹#›</a:t>
            </a:fld>
            <a:endParaRPr lang="en-IN"/>
          </a:p>
        </p:txBody>
      </p:sp>
    </p:spTree>
    <p:extLst>
      <p:ext uri="{BB962C8B-B14F-4D97-AF65-F5344CB8AC3E}">
        <p14:creationId xmlns:p14="http://schemas.microsoft.com/office/powerpoint/2010/main" val="392968029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CD55E7-ED84-971F-F0FE-51D4CDCA9EC7}"/>
              </a:ext>
            </a:extLst>
          </p:cNvPr>
          <p:cNvSpPr>
            <a:spLocks noGrp="1"/>
          </p:cNvSpPr>
          <p:nvPr>
            <p:ph type="title"/>
          </p:nvPr>
        </p:nvSpPr>
        <p:spPr>
          <a:xfrm>
            <a:off x="1090440" y="2102679"/>
            <a:ext cx="10353761" cy="1326321"/>
          </a:xfrm>
        </p:spPr>
        <p:txBody>
          <a:bodyPr>
            <a:normAutofit/>
          </a:bodyPr>
          <a:lstStyle/>
          <a:p>
            <a:r>
              <a:rPr lang="en-US" sz="2400" dirty="0" err="1"/>
              <a:t>rto</a:t>
            </a:r>
            <a:r>
              <a:rPr lang="en-US" sz="2400" dirty="0"/>
              <a:t> management system </a:t>
            </a:r>
            <a:r>
              <a:rPr lang="en-US" sz="2400" dirty="0" err="1"/>
              <a:t>licence,llr,ownership</a:t>
            </a:r>
            <a:r>
              <a:rPr lang="en-US" sz="2400" dirty="0"/>
              <a:t> </a:t>
            </a:r>
            <a:endParaRPr lang="en-IN" sz="2400" dirty="0"/>
          </a:p>
        </p:txBody>
      </p:sp>
    </p:spTree>
    <p:extLst>
      <p:ext uri="{BB962C8B-B14F-4D97-AF65-F5344CB8AC3E}">
        <p14:creationId xmlns:p14="http://schemas.microsoft.com/office/powerpoint/2010/main" val="4216078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A0794-34F6-2610-C10B-ED9D463EA53E}"/>
              </a:ext>
            </a:extLst>
          </p:cNvPr>
          <p:cNvSpPr>
            <a:spLocks noGrp="1"/>
          </p:cNvSpPr>
          <p:nvPr>
            <p:ph type="title"/>
          </p:nvPr>
        </p:nvSpPr>
        <p:spPr>
          <a:xfrm>
            <a:off x="913795" y="-259521"/>
            <a:ext cx="10353761" cy="1326321"/>
          </a:xfrm>
        </p:spPr>
        <p:txBody>
          <a:bodyPr/>
          <a:lstStyle/>
          <a:p>
            <a:r>
              <a:rPr lang="en-US" sz="3200" b="1" dirty="0"/>
              <a:t>Abstract</a:t>
            </a:r>
            <a:endParaRPr lang="en-IN" dirty="0"/>
          </a:p>
        </p:txBody>
      </p:sp>
      <p:sp>
        <p:nvSpPr>
          <p:cNvPr id="3" name="Content Placeholder 2">
            <a:extLst>
              <a:ext uri="{FF2B5EF4-FFF2-40B4-BE49-F238E27FC236}">
                <a16:creationId xmlns:a16="http://schemas.microsoft.com/office/drawing/2014/main" id="{5B4A04E3-31F9-E43F-3A1D-12120C7E6C29}"/>
              </a:ext>
            </a:extLst>
          </p:cNvPr>
          <p:cNvSpPr>
            <a:spLocks noGrp="1"/>
          </p:cNvSpPr>
          <p:nvPr>
            <p:ph idx="1"/>
          </p:nvPr>
        </p:nvSpPr>
        <p:spPr>
          <a:xfrm>
            <a:off x="924444" y="883228"/>
            <a:ext cx="10353762" cy="5299363"/>
          </a:xfrm>
        </p:spPr>
        <p:txBody>
          <a:bodyPr>
            <a:normAutofit/>
          </a:bodyPr>
          <a:lstStyle/>
          <a:p>
            <a:pPr algn="just">
              <a:lnSpc>
                <a:spcPct val="160000"/>
              </a:lnSpc>
            </a:pPr>
            <a:r>
              <a:rPr lang="en-US" sz="1800" dirty="0"/>
              <a:t>The Road Transport Office established the RTO Information System as an online information source to make it easier for users to register for different permits and registrations. </a:t>
            </a:r>
          </a:p>
          <a:p>
            <a:pPr algn="just">
              <a:lnSpc>
                <a:spcPct val="160000"/>
              </a:lnSpc>
            </a:pPr>
            <a:r>
              <a:rPr lang="en-US" sz="1800" dirty="0"/>
              <a:t>The purpose of this technology is to improve information flow inside the company. RTO offers the ability to apply for </a:t>
            </a:r>
            <a:r>
              <a:rPr lang="en-US" sz="1800" dirty="0" err="1"/>
              <a:t>licences</a:t>
            </a:r>
            <a:r>
              <a:rPr lang="en-US" sz="1800" dirty="0"/>
              <a:t> online, as well as the ability to receive payments in response to tax challans and issue permanent </a:t>
            </a:r>
            <a:r>
              <a:rPr lang="en-US" sz="1800" dirty="0" err="1"/>
              <a:t>licences</a:t>
            </a:r>
            <a:r>
              <a:rPr lang="en-US" sz="1800" dirty="0"/>
              <a:t>. </a:t>
            </a:r>
          </a:p>
          <a:p>
            <a:pPr algn="just">
              <a:lnSpc>
                <a:spcPct val="160000"/>
              </a:lnSpc>
            </a:pPr>
            <a:r>
              <a:rPr lang="en-US" sz="1800" dirty="0"/>
              <a:t>It takes a lot of time and physical </a:t>
            </a:r>
            <a:r>
              <a:rPr lang="en-US" sz="1800" dirty="0" err="1"/>
              <a:t>labour</a:t>
            </a:r>
            <a:r>
              <a:rPr lang="en-US" sz="1800" dirty="0"/>
              <a:t> to do office tasks with this system, which is also not user-friendly and maintains a local data base. Inaccurate reports are not being generated. </a:t>
            </a:r>
          </a:p>
          <a:p>
            <a:pPr algn="just">
              <a:lnSpc>
                <a:spcPct val="160000"/>
              </a:lnSpc>
            </a:pPr>
            <a:r>
              <a:rPr lang="en-US" sz="1800" dirty="0"/>
              <a:t>After system analysis, the "Road Transport Authority Information System" is proposed as a new RTO service to address issues with the current system. The suggested system's goals are to: Ensure data integrity and security, reduced workforce, Create precise reports and handle details with accuracy. </a:t>
            </a:r>
            <a:endParaRPr lang="en-IN" sz="1800" dirty="0"/>
          </a:p>
        </p:txBody>
      </p:sp>
    </p:spTree>
    <p:extLst>
      <p:ext uri="{BB962C8B-B14F-4D97-AF65-F5344CB8AC3E}">
        <p14:creationId xmlns:p14="http://schemas.microsoft.com/office/powerpoint/2010/main" val="2980352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62691-1C2B-8D62-49C0-0EB8FACF6F4E}"/>
              </a:ext>
            </a:extLst>
          </p:cNvPr>
          <p:cNvSpPr>
            <a:spLocks noGrp="1"/>
          </p:cNvSpPr>
          <p:nvPr>
            <p:ph type="title"/>
          </p:nvPr>
        </p:nvSpPr>
        <p:spPr>
          <a:xfrm>
            <a:off x="913795" y="-259521"/>
            <a:ext cx="10353761" cy="1326321"/>
          </a:xfrm>
        </p:spPr>
        <p:txBody>
          <a:bodyPr/>
          <a:lstStyle/>
          <a:p>
            <a:r>
              <a:rPr lang="en-US" sz="3200" dirty="0"/>
              <a:t>Objective</a:t>
            </a:r>
            <a:endParaRPr lang="en-IN" dirty="0"/>
          </a:p>
        </p:txBody>
      </p:sp>
      <p:sp>
        <p:nvSpPr>
          <p:cNvPr id="3" name="Content Placeholder 2">
            <a:extLst>
              <a:ext uri="{FF2B5EF4-FFF2-40B4-BE49-F238E27FC236}">
                <a16:creationId xmlns:a16="http://schemas.microsoft.com/office/drawing/2014/main" id="{E7712D51-00CB-0DD4-A7E5-76F3C82C5EC6}"/>
              </a:ext>
            </a:extLst>
          </p:cNvPr>
          <p:cNvSpPr>
            <a:spLocks noGrp="1"/>
          </p:cNvSpPr>
          <p:nvPr>
            <p:ph idx="1"/>
          </p:nvPr>
        </p:nvSpPr>
        <p:spPr>
          <a:xfrm>
            <a:off x="602929" y="716972"/>
            <a:ext cx="11346616" cy="5953991"/>
          </a:xfrm>
        </p:spPr>
        <p:txBody>
          <a:bodyPr>
            <a:noAutofit/>
          </a:bodyPr>
          <a:lstStyle/>
          <a:p>
            <a:pPr algn="just">
              <a:lnSpc>
                <a:spcPct val="150000"/>
              </a:lnSpc>
            </a:pPr>
            <a:r>
              <a:rPr lang="en-US" sz="1800" dirty="0"/>
              <a:t> For licenses, the system aims to ensure efficiency, transparency, and accuracy in the issuance and renewal of driving licenses while reducing manual errors and administrative burdens. It seeks to improve public access by offering online application and verification processes, ensuring faster approval and seamless tracking of license details. </a:t>
            </a:r>
          </a:p>
          <a:p>
            <a:pPr algn="just">
              <a:lnSpc>
                <a:spcPct val="150000"/>
              </a:lnSpc>
            </a:pPr>
            <a:r>
              <a:rPr lang="en-US" sz="1800" dirty="0"/>
              <a:t>The LLR module focuses on simplifying the process for issuing Learner's Licenses, providing applicants with the ability to apply, schedule tests, and track progress online. It also aims to ensure that only qualified individuals progress through the licensing stages, thereby improving road safety.</a:t>
            </a:r>
          </a:p>
          <a:p>
            <a:pPr algn="just">
              <a:lnSpc>
                <a:spcPct val="150000"/>
              </a:lnSpc>
            </a:pPr>
            <a:r>
              <a:rPr lang="en-US" sz="1800" dirty="0"/>
              <a:t> The ownership module aims to facilitate easy and transparent management of vehicle registration, ownership transfers, and vehicle-related records. By automating the process of ownership verification, tax payments, and registration updates, it helps reduce fraud, ensures accurate data, and improves the overall efficiency of vehicle transactions. </a:t>
            </a:r>
          </a:p>
          <a:p>
            <a:pPr algn="just">
              <a:lnSpc>
                <a:spcPct val="150000"/>
              </a:lnSpc>
            </a:pPr>
            <a:r>
              <a:rPr lang="en-US" sz="1800" dirty="0"/>
              <a:t>Overall, these modules work together to enhance user experience, improve administrative efficiency, reduce fraud, and contribute to safer roads through better management of driver and vehicle data.</a:t>
            </a:r>
            <a:endParaRPr lang="en-IN" sz="1800" dirty="0"/>
          </a:p>
        </p:txBody>
      </p:sp>
    </p:spTree>
    <p:extLst>
      <p:ext uri="{BB962C8B-B14F-4D97-AF65-F5344CB8AC3E}">
        <p14:creationId xmlns:p14="http://schemas.microsoft.com/office/powerpoint/2010/main" val="4039411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07757-92F0-004B-A93E-AF4248649F24}"/>
              </a:ext>
            </a:extLst>
          </p:cNvPr>
          <p:cNvSpPr>
            <a:spLocks noGrp="1"/>
          </p:cNvSpPr>
          <p:nvPr>
            <p:ph type="title"/>
          </p:nvPr>
        </p:nvSpPr>
        <p:spPr>
          <a:xfrm>
            <a:off x="820277" y="-180109"/>
            <a:ext cx="10353761" cy="1326321"/>
          </a:xfrm>
        </p:spPr>
        <p:txBody>
          <a:bodyPr/>
          <a:lstStyle/>
          <a:p>
            <a:r>
              <a:rPr lang="en-US" sz="3200" dirty="0"/>
              <a:t>Existing System</a:t>
            </a:r>
            <a:endParaRPr lang="en-IN" dirty="0"/>
          </a:p>
        </p:txBody>
      </p:sp>
      <p:sp>
        <p:nvSpPr>
          <p:cNvPr id="3" name="Content Placeholder 2">
            <a:extLst>
              <a:ext uri="{FF2B5EF4-FFF2-40B4-BE49-F238E27FC236}">
                <a16:creationId xmlns:a16="http://schemas.microsoft.com/office/drawing/2014/main" id="{67182B7F-2922-B203-EACE-3980B4C86924}"/>
              </a:ext>
            </a:extLst>
          </p:cNvPr>
          <p:cNvSpPr>
            <a:spLocks noGrp="1"/>
          </p:cNvSpPr>
          <p:nvPr>
            <p:ph idx="1"/>
          </p:nvPr>
        </p:nvSpPr>
        <p:spPr>
          <a:xfrm>
            <a:off x="1170406" y="1146212"/>
            <a:ext cx="9851187" cy="4384964"/>
          </a:xfrm>
        </p:spPr>
        <p:txBody>
          <a:bodyPr>
            <a:normAutofit/>
          </a:bodyPr>
          <a:lstStyle/>
          <a:p>
            <a:pPr algn="just">
              <a:lnSpc>
                <a:spcPct val="150000"/>
              </a:lnSpc>
            </a:pPr>
            <a:r>
              <a:rPr lang="en-US" sz="1800" dirty="0"/>
              <a:t>Existing RTO Office job is extremely complicated, a time waster, and more. Taking a driving </a:t>
            </a:r>
            <a:r>
              <a:rPr lang="en-US" sz="1800" dirty="0" err="1"/>
              <a:t>licence</a:t>
            </a:r>
            <a:r>
              <a:rPr lang="en-US" sz="1800" dirty="0"/>
              <a:t> as an example, a person must first visit the RTO office, where they assign the task to an agent, who then completes it while collecting a sizable fee. </a:t>
            </a:r>
          </a:p>
          <a:p>
            <a:pPr algn="just">
              <a:lnSpc>
                <a:spcPct val="150000"/>
              </a:lnSpc>
            </a:pPr>
            <a:r>
              <a:rPr lang="en-US" sz="1800" dirty="0"/>
              <a:t>In this method, passing his or her car number, that vehicle's insurance, etc., takes a long time. </a:t>
            </a:r>
          </a:p>
          <a:p>
            <a:pPr algn="just">
              <a:lnSpc>
                <a:spcPct val="150000"/>
              </a:lnSpc>
            </a:pPr>
            <a:r>
              <a:rPr lang="en-US" sz="1800" dirty="0"/>
              <a:t>Additionally, everyone is in a rush these days, therefore we developed a web application that addresses this issue and finds a solution quickly by assessing and taking into account these issues.</a:t>
            </a:r>
            <a:endParaRPr lang="en-IN" sz="1800" dirty="0"/>
          </a:p>
        </p:txBody>
      </p:sp>
    </p:spTree>
    <p:extLst>
      <p:ext uri="{BB962C8B-B14F-4D97-AF65-F5344CB8AC3E}">
        <p14:creationId xmlns:p14="http://schemas.microsoft.com/office/powerpoint/2010/main" val="1445997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F901D-BBA6-2EF6-28B0-09F25747FF15}"/>
              </a:ext>
            </a:extLst>
          </p:cNvPr>
          <p:cNvSpPr>
            <a:spLocks noGrp="1"/>
          </p:cNvSpPr>
          <p:nvPr>
            <p:ph type="title"/>
          </p:nvPr>
        </p:nvSpPr>
        <p:spPr>
          <a:xfrm>
            <a:off x="913795" y="-180109"/>
            <a:ext cx="10353761" cy="1326321"/>
          </a:xfrm>
        </p:spPr>
        <p:txBody>
          <a:bodyPr/>
          <a:lstStyle/>
          <a:p>
            <a:r>
              <a:rPr lang="en-US" sz="3200" dirty="0"/>
              <a:t>Disadvantage</a:t>
            </a:r>
            <a:endParaRPr lang="en-IN" dirty="0"/>
          </a:p>
        </p:txBody>
      </p:sp>
      <p:sp>
        <p:nvSpPr>
          <p:cNvPr id="3" name="Content Placeholder 2">
            <a:extLst>
              <a:ext uri="{FF2B5EF4-FFF2-40B4-BE49-F238E27FC236}">
                <a16:creationId xmlns:a16="http://schemas.microsoft.com/office/drawing/2014/main" id="{4E4271FE-26CF-4A6A-EEA4-24C809E5CE31}"/>
              </a:ext>
            </a:extLst>
          </p:cNvPr>
          <p:cNvSpPr>
            <a:spLocks noGrp="1"/>
          </p:cNvSpPr>
          <p:nvPr>
            <p:ph idx="1"/>
          </p:nvPr>
        </p:nvSpPr>
        <p:spPr>
          <a:xfrm>
            <a:off x="533400" y="685801"/>
            <a:ext cx="10865428" cy="5995554"/>
          </a:xfrm>
        </p:spPr>
        <p:txBody>
          <a:bodyPr>
            <a:noAutofit/>
          </a:bodyPr>
          <a:lstStyle/>
          <a:p>
            <a:pPr algn="just">
              <a:lnSpc>
                <a:spcPct val="150000"/>
              </a:lnSpc>
            </a:pPr>
            <a:r>
              <a:rPr lang="en-US" sz="1800" b="1" dirty="0"/>
              <a:t>Corruption and Fraud</a:t>
            </a:r>
            <a:r>
              <a:rPr lang="en-US" sz="1800" dirty="0"/>
              <a:t>: One of the major issues with the management of licenses (both for vehicles and drivers) in RTO systems is corruption. The system may be vulnerable to manipulation where fake or unauthorized licenses are issued.</a:t>
            </a:r>
          </a:p>
          <a:p>
            <a:pPr algn="just">
              <a:lnSpc>
                <a:spcPct val="150000"/>
              </a:lnSpc>
            </a:pPr>
            <a:r>
              <a:rPr lang="en-US" sz="1800" b="1" dirty="0"/>
              <a:t>Complexity in Procedures</a:t>
            </a:r>
            <a:r>
              <a:rPr lang="en-US" sz="1800" dirty="0"/>
              <a:t>: For citizens, applying for a driver's license or renewing it can sometimes be a lengthy and complex process. The RTO system might have issues with user-friendliness, leading to delays in issuing valid licenses.</a:t>
            </a:r>
          </a:p>
          <a:p>
            <a:pPr algn="just">
              <a:lnSpc>
                <a:spcPct val="150000"/>
              </a:lnSpc>
            </a:pPr>
            <a:r>
              <a:rPr lang="en-US" sz="1800" b="1" dirty="0"/>
              <a:t>Vulnerabilities in the Test System</a:t>
            </a:r>
            <a:r>
              <a:rPr lang="en-US" sz="1800" dirty="0"/>
              <a:t>: There may be weaknesses in the testing system for issuing Learner's Licenses (LLRs). For example, inadequate testing or improper assessments could result in inexperienced drivers obtaining LLRs, leading to road safety concerns.</a:t>
            </a:r>
          </a:p>
          <a:p>
            <a:pPr algn="just">
              <a:lnSpc>
                <a:spcPct val="150000"/>
              </a:lnSpc>
            </a:pPr>
            <a:r>
              <a:rPr lang="en-US" sz="1800" b="1" dirty="0"/>
              <a:t>Transfer of Ownership</a:t>
            </a:r>
            <a:r>
              <a:rPr lang="en-US" sz="1800" dirty="0"/>
              <a:t>: When it comes to transferring ownership of vehicles, the RTO management system may not always be straightforward or transparent. Errors in ownership records or delays in updating ownership could create legal issues, particularly if a vehicle is sold but ownership isn’t promptly updated.</a:t>
            </a:r>
            <a:endParaRPr lang="en-IN" sz="1800" dirty="0"/>
          </a:p>
        </p:txBody>
      </p:sp>
    </p:spTree>
    <p:extLst>
      <p:ext uri="{BB962C8B-B14F-4D97-AF65-F5344CB8AC3E}">
        <p14:creationId xmlns:p14="http://schemas.microsoft.com/office/powerpoint/2010/main" val="11154557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2CF2D-1EA2-DAD1-A140-091ED51C8085}"/>
              </a:ext>
            </a:extLst>
          </p:cNvPr>
          <p:cNvSpPr>
            <a:spLocks noGrp="1"/>
          </p:cNvSpPr>
          <p:nvPr>
            <p:ph type="title"/>
          </p:nvPr>
        </p:nvSpPr>
        <p:spPr>
          <a:xfrm>
            <a:off x="913796" y="-259521"/>
            <a:ext cx="10353761" cy="1326321"/>
          </a:xfrm>
        </p:spPr>
        <p:txBody>
          <a:bodyPr/>
          <a:lstStyle/>
          <a:p>
            <a:r>
              <a:rPr lang="en-US" sz="3200" dirty="0"/>
              <a:t>PROPOSED SYSTEM :</a:t>
            </a:r>
            <a:endParaRPr lang="en-IN" dirty="0"/>
          </a:p>
        </p:txBody>
      </p:sp>
      <p:sp>
        <p:nvSpPr>
          <p:cNvPr id="3" name="Content Placeholder 2">
            <a:extLst>
              <a:ext uri="{FF2B5EF4-FFF2-40B4-BE49-F238E27FC236}">
                <a16:creationId xmlns:a16="http://schemas.microsoft.com/office/drawing/2014/main" id="{3316D70D-1F7C-CB2D-4EEC-C7DE1F205596}"/>
              </a:ext>
            </a:extLst>
          </p:cNvPr>
          <p:cNvSpPr>
            <a:spLocks noGrp="1"/>
          </p:cNvSpPr>
          <p:nvPr>
            <p:ph idx="1"/>
          </p:nvPr>
        </p:nvSpPr>
        <p:spPr>
          <a:xfrm>
            <a:off x="882275" y="914400"/>
            <a:ext cx="10249248" cy="4139045"/>
          </a:xfrm>
        </p:spPr>
        <p:txBody>
          <a:bodyPr>
            <a:normAutofit/>
          </a:bodyPr>
          <a:lstStyle/>
          <a:p>
            <a:pPr algn="just">
              <a:lnSpc>
                <a:spcPct val="150000"/>
              </a:lnSpc>
            </a:pPr>
            <a:r>
              <a:rPr lang="en-US" sz="1800" dirty="0"/>
              <a:t>Here, we are developing a web application for RTO so here we give a brief description of our project overview. To provide familiar environment means the needy user can access this site for their work purpose related to RTO. </a:t>
            </a:r>
          </a:p>
          <a:p>
            <a:pPr algn="just">
              <a:lnSpc>
                <a:spcPct val="150000"/>
              </a:lnSpc>
            </a:pPr>
            <a:r>
              <a:rPr lang="en-US" sz="1800" dirty="0"/>
              <a:t>First user needs to fill the registration form so that we provide authentication to him and then user can choose option he wants means if he select to making a driving license then we provide driving license requirement details and give available date to him so that he come on that date direct give the test so that he can save his time as well as money. </a:t>
            </a:r>
            <a:endParaRPr lang="en-IN" sz="1800" dirty="0"/>
          </a:p>
        </p:txBody>
      </p:sp>
    </p:spTree>
    <p:extLst>
      <p:ext uri="{BB962C8B-B14F-4D97-AF65-F5344CB8AC3E}">
        <p14:creationId xmlns:p14="http://schemas.microsoft.com/office/powerpoint/2010/main" val="2049979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5491B-9CD0-1F61-647F-6CACE85D9987}"/>
              </a:ext>
            </a:extLst>
          </p:cNvPr>
          <p:cNvSpPr>
            <a:spLocks noGrp="1"/>
          </p:cNvSpPr>
          <p:nvPr>
            <p:ph type="title"/>
          </p:nvPr>
        </p:nvSpPr>
        <p:spPr>
          <a:xfrm>
            <a:off x="913796" y="-259521"/>
            <a:ext cx="10353761" cy="1326321"/>
          </a:xfrm>
        </p:spPr>
        <p:txBody>
          <a:bodyPr/>
          <a:lstStyle/>
          <a:p>
            <a:r>
              <a:rPr lang="en-US" sz="3200" dirty="0"/>
              <a:t>Advantage</a:t>
            </a:r>
            <a:endParaRPr lang="en-IN" dirty="0"/>
          </a:p>
        </p:txBody>
      </p:sp>
      <p:sp>
        <p:nvSpPr>
          <p:cNvPr id="3" name="Content Placeholder 2">
            <a:extLst>
              <a:ext uri="{FF2B5EF4-FFF2-40B4-BE49-F238E27FC236}">
                <a16:creationId xmlns:a16="http://schemas.microsoft.com/office/drawing/2014/main" id="{BAD0FF2A-8092-A27C-C531-A2436F55E5AF}"/>
              </a:ext>
            </a:extLst>
          </p:cNvPr>
          <p:cNvSpPr>
            <a:spLocks noGrp="1"/>
          </p:cNvSpPr>
          <p:nvPr>
            <p:ph idx="1"/>
          </p:nvPr>
        </p:nvSpPr>
        <p:spPr>
          <a:xfrm>
            <a:off x="675235" y="838199"/>
            <a:ext cx="10841530" cy="5458691"/>
          </a:xfrm>
        </p:spPr>
        <p:txBody>
          <a:bodyPr>
            <a:noAutofit/>
          </a:bodyPr>
          <a:lstStyle/>
          <a:p>
            <a:pPr algn="just">
              <a:lnSpc>
                <a:spcPct val="150000"/>
              </a:lnSpc>
            </a:pPr>
            <a:r>
              <a:rPr lang="en-US" sz="1800" b="1" dirty="0"/>
              <a:t>Streamlined Process</a:t>
            </a:r>
            <a:r>
              <a:rPr lang="en-US" sz="1800" dirty="0"/>
              <a:t>: The RTO management system automates the process of issuing driving licenses, reducing the need for manual paperwork, minimizing human error, and speeding up the overall process.</a:t>
            </a:r>
          </a:p>
          <a:p>
            <a:pPr algn="just">
              <a:lnSpc>
                <a:spcPct val="150000"/>
              </a:lnSpc>
            </a:pPr>
            <a:r>
              <a:rPr lang="en-US" sz="1800" b="1" dirty="0"/>
              <a:t>Online Application</a:t>
            </a:r>
            <a:r>
              <a:rPr lang="en-US" sz="1800" dirty="0"/>
              <a:t>: The RTO management system often allows citizens to apply for a Learner's License (LLR) online. This removes the need for physical visits to RTO offices and allows users to track their application status easily.</a:t>
            </a:r>
          </a:p>
          <a:p>
            <a:pPr algn="just">
              <a:lnSpc>
                <a:spcPct val="150000"/>
              </a:lnSpc>
            </a:pPr>
            <a:r>
              <a:rPr lang="en-US" sz="1800" b="1" dirty="0"/>
              <a:t>Safer and Qualified Drivers</a:t>
            </a:r>
            <a:r>
              <a:rPr lang="en-US" sz="1800" dirty="0"/>
              <a:t>: The introduction of digital tests for LLRs ensures that learners are assessed in a standardized manner. This can help improve road safety by ensuring that only qualified drivers advance to the next stage.</a:t>
            </a:r>
          </a:p>
          <a:p>
            <a:pPr algn="just">
              <a:lnSpc>
                <a:spcPct val="150000"/>
              </a:lnSpc>
            </a:pPr>
            <a:r>
              <a:rPr lang="en-US" sz="1800" b="1" dirty="0"/>
              <a:t>Efficient Ownership Transfer</a:t>
            </a:r>
            <a:r>
              <a:rPr lang="en-US" sz="1800" dirty="0"/>
              <a:t>: The RTO system facilitates a streamlined process for transferring vehicle ownership. Both sellers and buyers can complete the transfer process quickly, reducing the administrative burden.</a:t>
            </a:r>
            <a:endParaRPr lang="en-IN" sz="1800" dirty="0"/>
          </a:p>
        </p:txBody>
      </p:sp>
    </p:spTree>
    <p:extLst>
      <p:ext uri="{BB962C8B-B14F-4D97-AF65-F5344CB8AC3E}">
        <p14:creationId xmlns:p14="http://schemas.microsoft.com/office/powerpoint/2010/main" val="1540311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97F62-A92B-96D9-C1DB-AD07A55B5658}"/>
              </a:ext>
            </a:extLst>
          </p:cNvPr>
          <p:cNvSpPr>
            <a:spLocks noGrp="1"/>
          </p:cNvSpPr>
          <p:nvPr>
            <p:ph type="title"/>
          </p:nvPr>
        </p:nvSpPr>
        <p:spPr>
          <a:xfrm>
            <a:off x="913795" y="-259521"/>
            <a:ext cx="10353761" cy="1326321"/>
          </a:xfrm>
        </p:spPr>
        <p:txBody>
          <a:bodyPr/>
          <a:lstStyle/>
          <a:p>
            <a:r>
              <a:rPr lang="en-US" sz="3200" dirty="0"/>
              <a:t>Introduction</a:t>
            </a:r>
            <a:endParaRPr lang="en-IN" dirty="0"/>
          </a:p>
        </p:txBody>
      </p:sp>
      <p:sp>
        <p:nvSpPr>
          <p:cNvPr id="3" name="Content Placeholder 2">
            <a:extLst>
              <a:ext uri="{FF2B5EF4-FFF2-40B4-BE49-F238E27FC236}">
                <a16:creationId xmlns:a16="http://schemas.microsoft.com/office/drawing/2014/main" id="{781FA491-1897-1676-D5D1-E0F92EA71001}"/>
              </a:ext>
            </a:extLst>
          </p:cNvPr>
          <p:cNvSpPr>
            <a:spLocks noGrp="1"/>
          </p:cNvSpPr>
          <p:nvPr>
            <p:ph idx="1"/>
          </p:nvPr>
        </p:nvSpPr>
        <p:spPr>
          <a:xfrm>
            <a:off x="529936" y="921327"/>
            <a:ext cx="10893484" cy="5354782"/>
          </a:xfrm>
        </p:spPr>
        <p:txBody>
          <a:bodyPr>
            <a:normAutofit/>
          </a:bodyPr>
          <a:lstStyle/>
          <a:p>
            <a:pPr algn="just">
              <a:lnSpc>
                <a:spcPct val="160000"/>
              </a:lnSpc>
            </a:pPr>
            <a:r>
              <a:rPr lang="en-US" sz="1800" dirty="0"/>
              <a:t>The Regional Transport Office (RTO) is a department of the Indian government in charge of issuing driver's </a:t>
            </a:r>
            <a:r>
              <a:rPr lang="en-US" sz="1800" dirty="0" err="1"/>
              <a:t>licences</a:t>
            </a:r>
            <a:r>
              <a:rPr lang="en-US" sz="1800" dirty="0"/>
              <a:t> and registering automobiles. With relation to car registration and </a:t>
            </a:r>
            <a:r>
              <a:rPr lang="en-US" sz="1800" dirty="0" err="1"/>
              <a:t>licence</a:t>
            </a:r>
            <a:r>
              <a:rPr lang="en-US" sz="1800" dirty="0"/>
              <a:t> issuance, RTO management will be quite busy. </a:t>
            </a:r>
          </a:p>
          <a:p>
            <a:pPr algn="just">
              <a:lnSpc>
                <a:spcPct val="160000"/>
              </a:lnSpc>
            </a:pPr>
            <a:r>
              <a:rPr lang="en-US" sz="1800" dirty="0"/>
              <a:t>Similar to this, the owner of the vehicle may occasionally forget to have their </a:t>
            </a:r>
            <a:r>
              <a:rPr lang="en-US" sz="1800" dirty="0" err="1"/>
              <a:t>licence</a:t>
            </a:r>
            <a:r>
              <a:rPr lang="en-US" sz="1800" dirty="0"/>
              <a:t> or insurance with them when asked. In order to address these issues, the report suggested that RTO administrators save all relevant data about the vehicle and the driver in a database.</a:t>
            </a:r>
          </a:p>
          <a:p>
            <a:pPr algn="just">
              <a:lnSpc>
                <a:spcPct val="160000"/>
              </a:lnSpc>
            </a:pPr>
            <a:r>
              <a:rPr lang="en-US" sz="1800" dirty="0"/>
              <a:t> RTO is a sophisticated "RTO management System" that was created with the goal of making the existing registration process and the issuance of information about </a:t>
            </a:r>
            <a:r>
              <a:rPr lang="en-US" sz="1800" dirty="0" err="1"/>
              <a:t>licences</a:t>
            </a:r>
            <a:r>
              <a:rPr lang="en-US" sz="1800" dirty="0"/>
              <a:t> faster and easier. </a:t>
            </a:r>
          </a:p>
          <a:p>
            <a:pPr algn="just">
              <a:lnSpc>
                <a:spcPct val="160000"/>
              </a:lnSpc>
            </a:pPr>
            <a:r>
              <a:rPr lang="en-US" sz="1800" dirty="0"/>
              <a:t>It starts with the complete registration and insurance process and from the beginning of entry until the conclusion. It is more trustworthy, accurate, time-saving, and misuse-free. The system offers details on the RTO Application.</a:t>
            </a:r>
            <a:endParaRPr lang="en-IN" sz="1800" dirty="0"/>
          </a:p>
        </p:txBody>
      </p:sp>
    </p:spTree>
    <p:extLst>
      <p:ext uri="{BB962C8B-B14F-4D97-AF65-F5344CB8AC3E}">
        <p14:creationId xmlns:p14="http://schemas.microsoft.com/office/powerpoint/2010/main" val="2123726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F5381F-17DE-BFBB-0335-DB2168131428}"/>
              </a:ext>
            </a:extLst>
          </p:cNvPr>
          <p:cNvSpPr>
            <a:spLocks noGrp="1"/>
          </p:cNvSpPr>
          <p:nvPr>
            <p:ph idx="4294967295"/>
          </p:nvPr>
        </p:nvSpPr>
        <p:spPr>
          <a:xfrm>
            <a:off x="349827" y="349826"/>
            <a:ext cx="11506200" cy="5999019"/>
          </a:xfrm>
        </p:spPr>
        <p:txBody>
          <a:bodyPr>
            <a:noAutofit/>
          </a:bodyPr>
          <a:lstStyle/>
          <a:p>
            <a:pPr algn="just">
              <a:lnSpc>
                <a:spcPct val="150000"/>
              </a:lnSpc>
            </a:pPr>
            <a:r>
              <a:rPr lang="en-US" sz="1800" dirty="0"/>
              <a:t>The system gives details on the status of the RTO application. The administrator is given the most convenient approach to complete the tiresome tasks, which include checking all of the applicant's records, making sure all of the personal information are provided, and submitting qualifying papers like a driver's </a:t>
            </a:r>
            <a:r>
              <a:rPr lang="en-US" sz="1800" dirty="0" err="1"/>
              <a:t>licence</a:t>
            </a:r>
            <a:r>
              <a:rPr lang="en-US" sz="1800" dirty="0"/>
              <a:t> and registration information.</a:t>
            </a:r>
          </a:p>
          <a:p>
            <a:pPr algn="just">
              <a:lnSpc>
                <a:spcPct val="150000"/>
              </a:lnSpc>
            </a:pPr>
            <a:r>
              <a:rPr lang="en-US" sz="1800" dirty="0"/>
              <a:t> Additionally, security is offered in the best possible manner. Every point in between, from receiving the application to disclosing the applicant number, along with the expiry date of the license are being dealt.</a:t>
            </a:r>
          </a:p>
          <a:p>
            <a:pPr algn="just">
              <a:lnSpc>
                <a:spcPct val="150000"/>
              </a:lnSpc>
            </a:pPr>
            <a:r>
              <a:rPr lang="en-US" sz="1800" dirty="0"/>
              <a:t>The traffic police can now more effectively manage regular traffic rule offenders thanks to technology. The database of registration numbers and the history of drivers </a:t>
            </a:r>
            <a:r>
              <a:rPr lang="en-US" sz="1800" dirty="0" err="1"/>
              <a:t>licence</a:t>
            </a:r>
            <a:r>
              <a:rPr lang="en-US" sz="1800" dirty="0"/>
              <a:t> holders are both in the possession of the traffic police. </a:t>
            </a:r>
          </a:p>
          <a:p>
            <a:pPr algn="just">
              <a:lnSpc>
                <a:spcPct val="150000"/>
              </a:lnSpc>
            </a:pPr>
            <a:r>
              <a:rPr lang="en-US" sz="1800" dirty="0"/>
              <a:t>When a traffic police officer enters information on a car that has been observed breaking traffic laws, it provides the full specifics of that specific vehicle, including the owner's name and address as well as the make, model, and other information about the vehicle. </a:t>
            </a:r>
          </a:p>
          <a:p>
            <a:pPr algn="just">
              <a:lnSpc>
                <a:spcPct val="150000"/>
              </a:lnSpc>
            </a:pPr>
            <a:r>
              <a:rPr lang="en-US" sz="1800" dirty="0"/>
              <a:t>Additionally, the information on the holder of the driver's </a:t>
            </a:r>
            <a:r>
              <a:rPr lang="en-US" sz="1800" dirty="0" err="1"/>
              <a:t>licence</a:t>
            </a:r>
            <a:r>
              <a:rPr lang="en-US" sz="1800" dirty="0"/>
              <a:t> would be accessible. </a:t>
            </a:r>
            <a:endParaRPr lang="en-IN" sz="1800" dirty="0"/>
          </a:p>
        </p:txBody>
      </p:sp>
    </p:spTree>
    <p:extLst>
      <p:ext uri="{BB962C8B-B14F-4D97-AF65-F5344CB8AC3E}">
        <p14:creationId xmlns:p14="http://schemas.microsoft.com/office/powerpoint/2010/main" val="1323660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E5B25-6322-D8CD-C038-1757F876FCBA}"/>
              </a:ext>
            </a:extLst>
          </p:cNvPr>
          <p:cNvSpPr>
            <a:spLocks noGrp="1"/>
          </p:cNvSpPr>
          <p:nvPr>
            <p:ph type="title"/>
          </p:nvPr>
        </p:nvSpPr>
        <p:spPr>
          <a:xfrm>
            <a:off x="809886" y="-124691"/>
            <a:ext cx="10353761" cy="1326321"/>
          </a:xfrm>
        </p:spPr>
        <p:txBody>
          <a:bodyPr/>
          <a:lstStyle/>
          <a:p>
            <a:r>
              <a:rPr lang="en-IN" sz="3200" dirty="0"/>
              <a:t>MODULES</a:t>
            </a:r>
            <a:endParaRPr lang="en-IN" dirty="0"/>
          </a:p>
        </p:txBody>
      </p:sp>
      <p:sp>
        <p:nvSpPr>
          <p:cNvPr id="3" name="Content Placeholder 2">
            <a:extLst>
              <a:ext uri="{FF2B5EF4-FFF2-40B4-BE49-F238E27FC236}">
                <a16:creationId xmlns:a16="http://schemas.microsoft.com/office/drawing/2014/main" id="{49FCDEC4-8CC6-EB68-465E-110AEDFE837E}"/>
              </a:ext>
            </a:extLst>
          </p:cNvPr>
          <p:cNvSpPr>
            <a:spLocks noGrp="1"/>
          </p:cNvSpPr>
          <p:nvPr>
            <p:ph idx="1"/>
          </p:nvPr>
        </p:nvSpPr>
        <p:spPr>
          <a:xfrm>
            <a:off x="1132004" y="942673"/>
            <a:ext cx="10353762" cy="3695136"/>
          </a:xfrm>
        </p:spPr>
        <p:txBody>
          <a:bodyPr/>
          <a:lstStyle/>
          <a:p>
            <a:pPr algn="just">
              <a:lnSpc>
                <a:spcPct val="150000"/>
              </a:lnSpc>
            </a:pPr>
            <a:r>
              <a:rPr lang="en-IN" dirty="0"/>
              <a:t>Licence Module</a:t>
            </a:r>
          </a:p>
          <a:p>
            <a:pPr algn="just">
              <a:lnSpc>
                <a:spcPct val="150000"/>
              </a:lnSpc>
            </a:pPr>
            <a:r>
              <a:rPr lang="en-IN" b="1" dirty="0"/>
              <a:t>LLR (Learner’s License) Module</a:t>
            </a:r>
          </a:p>
          <a:p>
            <a:pPr algn="just">
              <a:lnSpc>
                <a:spcPct val="150000"/>
              </a:lnSpc>
            </a:pPr>
            <a:r>
              <a:rPr lang="en-IN" dirty="0"/>
              <a:t>Ownership Module</a:t>
            </a:r>
          </a:p>
        </p:txBody>
      </p:sp>
    </p:spTree>
    <p:extLst>
      <p:ext uri="{BB962C8B-B14F-4D97-AF65-F5344CB8AC3E}">
        <p14:creationId xmlns:p14="http://schemas.microsoft.com/office/powerpoint/2010/main" val="241430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2DAEA-E8A8-6F81-1AF2-2334757B673D}"/>
              </a:ext>
            </a:extLst>
          </p:cNvPr>
          <p:cNvSpPr>
            <a:spLocks noGrp="1"/>
          </p:cNvSpPr>
          <p:nvPr>
            <p:ph type="title"/>
          </p:nvPr>
        </p:nvSpPr>
        <p:spPr>
          <a:xfrm>
            <a:off x="975536" y="-259521"/>
            <a:ext cx="10353761" cy="1326321"/>
          </a:xfrm>
        </p:spPr>
        <p:txBody>
          <a:bodyPr/>
          <a:lstStyle/>
          <a:p>
            <a:pPr>
              <a:lnSpc>
                <a:spcPct val="150000"/>
              </a:lnSpc>
            </a:pPr>
            <a:r>
              <a:rPr lang="en-IN"/>
              <a:t>Licence Module</a:t>
            </a:r>
            <a:endParaRPr lang="en-IN" dirty="0"/>
          </a:p>
        </p:txBody>
      </p:sp>
      <p:sp>
        <p:nvSpPr>
          <p:cNvPr id="3" name="Content Placeholder 2">
            <a:extLst>
              <a:ext uri="{FF2B5EF4-FFF2-40B4-BE49-F238E27FC236}">
                <a16:creationId xmlns:a16="http://schemas.microsoft.com/office/drawing/2014/main" id="{57625E53-CCD6-7880-5C3E-C5778CEF20FC}"/>
              </a:ext>
            </a:extLst>
          </p:cNvPr>
          <p:cNvSpPr>
            <a:spLocks noGrp="1"/>
          </p:cNvSpPr>
          <p:nvPr>
            <p:ph idx="1"/>
          </p:nvPr>
        </p:nvSpPr>
        <p:spPr>
          <a:xfrm>
            <a:off x="643631" y="1184563"/>
            <a:ext cx="10685666" cy="4998027"/>
          </a:xfrm>
        </p:spPr>
        <p:txBody>
          <a:bodyPr>
            <a:normAutofit fontScale="85000" lnSpcReduction="20000"/>
          </a:bodyPr>
          <a:lstStyle/>
          <a:p>
            <a:pPr marL="457200" indent="-457200" algn="just">
              <a:lnSpc>
                <a:spcPct val="170000"/>
              </a:lnSpc>
              <a:buFont typeface="+mj-lt"/>
              <a:buAutoNum type="arabicPeriod"/>
            </a:pPr>
            <a:r>
              <a:rPr lang="en-US" sz="2100" b="1" dirty="0"/>
              <a:t>License Application</a:t>
            </a:r>
            <a:r>
              <a:rPr lang="en-US" sz="2100" dirty="0"/>
              <a:t>: </a:t>
            </a:r>
          </a:p>
          <a:p>
            <a:pPr algn="just">
              <a:lnSpc>
                <a:spcPct val="170000"/>
              </a:lnSpc>
            </a:pPr>
            <a:r>
              <a:rPr lang="en-US" sz="2100" dirty="0"/>
              <a:t>Users can apply for a driving license through the system. The application includes personal details, medical reports (if required), proof of identity, address, and photo uploads.</a:t>
            </a:r>
          </a:p>
          <a:p>
            <a:pPr algn="just">
              <a:lnSpc>
                <a:spcPct val="170000"/>
              </a:lnSpc>
              <a:buFont typeface="Arial" panose="020B0604020202020204" pitchFamily="34" charset="0"/>
              <a:buChar char="•"/>
            </a:pPr>
            <a:r>
              <a:rPr lang="en-US" sz="2100" dirty="0"/>
              <a:t>The system checks the eligibility of the applicant based on the criteria such as age, residency, and medical conditions.</a:t>
            </a:r>
          </a:p>
          <a:p>
            <a:pPr marL="0" indent="0" algn="just">
              <a:lnSpc>
                <a:spcPct val="170000"/>
              </a:lnSpc>
              <a:buNone/>
            </a:pPr>
            <a:r>
              <a:rPr lang="en-US" sz="2100" b="1" dirty="0"/>
              <a:t>2.   Theory and Practical Test Scheduling</a:t>
            </a:r>
            <a:r>
              <a:rPr lang="en-US" sz="2100" dirty="0"/>
              <a:t>:</a:t>
            </a:r>
          </a:p>
          <a:p>
            <a:pPr algn="just">
              <a:lnSpc>
                <a:spcPct val="170000"/>
              </a:lnSpc>
              <a:buFont typeface="Arial" panose="020B0604020202020204" pitchFamily="34" charset="0"/>
              <a:buChar char="•"/>
            </a:pPr>
            <a:r>
              <a:rPr lang="en-US" sz="2100" dirty="0"/>
              <a:t>The system schedules the theory and practical tests for applicants based on availability and user preferences.</a:t>
            </a:r>
          </a:p>
          <a:p>
            <a:pPr algn="just">
              <a:lnSpc>
                <a:spcPct val="170000"/>
              </a:lnSpc>
              <a:buFont typeface="Arial" panose="020B0604020202020204" pitchFamily="34" charset="0"/>
              <a:buChar char="•"/>
            </a:pPr>
            <a:r>
              <a:rPr lang="en-US" sz="2100" dirty="0"/>
              <a:t>It ensures that applicants are tested according to the established guidelines, with results updated in real-time.</a:t>
            </a:r>
          </a:p>
          <a:p>
            <a:pPr marL="0" indent="0">
              <a:buNone/>
            </a:pPr>
            <a:endParaRPr lang="en-US" dirty="0"/>
          </a:p>
          <a:p>
            <a:endParaRPr lang="en-IN" dirty="0"/>
          </a:p>
        </p:txBody>
      </p:sp>
    </p:spTree>
    <p:extLst>
      <p:ext uri="{BB962C8B-B14F-4D97-AF65-F5344CB8AC3E}">
        <p14:creationId xmlns:p14="http://schemas.microsoft.com/office/powerpoint/2010/main" val="2207777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1186E-54A1-C648-AEBA-A1D05F255F3C}"/>
              </a:ext>
            </a:extLst>
          </p:cNvPr>
          <p:cNvSpPr>
            <a:spLocks noGrp="1"/>
          </p:cNvSpPr>
          <p:nvPr>
            <p:ph type="title"/>
          </p:nvPr>
        </p:nvSpPr>
        <p:spPr>
          <a:xfrm>
            <a:off x="1038486" y="131618"/>
            <a:ext cx="10353761" cy="1326321"/>
          </a:xfrm>
        </p:spPr>
        <p:txBody>
          <a:bodyPr/>
          <a:lstStyle/>
          <a:p>
            <a:r>
              <a:rPr lang="en-IN" b="1" dirty="0"/>
              <a:t>LLR (Learner’s License) Module</a:t>
            </a:r>
            <a:br>
              <a:rPr lang="en-IN" b="1" dirty="0"/>
            </a:br>
            <a:endParaRPr lang="en-IN" dirty="0"/>
          </a:p>
        </p:txBody>
      </p:sp>
      <p:sp>
        <p:nvSpPr>
          <p:cNvPr id="3" name="Content Placeholder 2">
            <a:extLst>
              <a:ext uri="{FF2B5EF4-FFF2-40B4-BE49-F238E27FC236}">
                <a16:creationId xmlns:a16="http://schemas.microsoft.com/office/drawing/2014/main" id="{D2344F72-9B5F-4804-757B-C40A9A76FD9A}"/>
              </a:ext>
            </a:extLst>
          </p:cNvPr>
          <p:cNvSpPr>
            <a:spLocks noGrp="1"/>
          </p:cNvSpPr>
          <p:nvPr>
            <p:ph idx="1"/>
          </p:nvPr>
        </p:nvSpPr>
        <p:spPr>
          <a:xfrm>
            <a:off x="509155" y="1174173"/>
            <a:ext cx="10758401" cy="5081154"/>
          </a:xfrm>
        </p:spPr>
        <p:txBody>
          <a:bodyPr>
            <a:normAutofit fontScale="92500" lnSpcReduction="20000"/>
          </a:bodyPr>
          <a:lstStyle/>
          <a:p>
            <a:pPr marL="0" indent="0" algn="just">
              <a:lnSpc>
                <a:spcPct val="170000"/>
              </a:lnSpc>
              <a:buNone/>
            </a:pPr>
            <a:r>
              <a:rPr lang="en-US" sz="1900" b="1" dirty="0"/>
              <a:t>1.  LLR Application</a:t>
            </a:r>
            <a:r>
              <a:rPr lang="en-US" sz="1900" dirty="0"/>
              <a:t>:</a:t>
            </a:r>
          </a:p>
          <a:p>
            <a:pPr algn="just">
              <a:lnSpc>
                <a:spcPct val="170000"/>
              </a:lnSpc>
              <a:buFont typeface="Arial" panose="020B0604020202020204" pitchFamily="34" charset="0"/>
              <a:buChar char="•"/>
            </a:pPr>
            <a:r>
              <a:rPr lang="en-US" sz="1900" dirty="0"/>
              <a:t>Applicants can apply online for a Learner’s License, submitting necessary documents (proof of identity, address, and age) through the system.</a:t>
            </a:r>
          </a:p>
          <a:p>
            <a:pPr algn="just">
              <a:lnSpc>
                <a:spcPct val="170000"/>
              </a:lnSpc>
              <a:buFont typeface="Arial" panose="020B0604020202020204" pitchFamily="34" charset="0"/>
              <a:buChar char="•"/>
            </a:pPr>
            <a:r>
              <a:rPr lang="en-US" sz="1900" dirty="0"/>
              <a:t>The module verifies eligibility, such as ensuring the applicant is of the required age to apply for an LLR.</a:t>
            </a:r>
          </a:p>
          <a:p>
            <a:pPr marL="0" indent="0" algn="just">
              <a:lnSpc>
                <a:spcPct val="170000"/>
              </a:lnSpc>
              <a:buNone/>
            </a:pPr>
            <a:r>
              <a:rPr lang="en-US" sz="1900" b="1" dirty="0"/>
              <a:t>2.  LLR Test</a:t>
            </a:r>
            <a:r>
              <a:rPr lang="en-US" sz="1900" dirty="0"/>
              <a:t>:</a:t>
            </a:r>
          </a:p>
          <a:p>
            <a:pPr algn="just">
              <a:lnSpc>
                <a:spcPct val="170000"/>
              </a:lnSpc>
              <a:buFont typeface="Arial" panose="020B0604020202020204" pitchFamily="34" charset="0"/>
              <a:buChar char="•"/>
            </a:pPr>
            <a:r>
              <a:rPr lang="en-US" sz="1900" dirty="0"/>
              <a:t>The system schedules the theory test for applicants, covering basic traffic rules, road signs, and driving knowledge.</a:t>
            </a:r>
          </a:p>
          <a:p>
            <a:pPr algn="just">
              <a:lnSpc>
                <a:spcPct val="170000"/>
              </a:lnSpc>
              <a:buFont typeface="Arial" panose="020B0604020202020204" pitchFamily="34" charset="0"/>
              <a:buChar char="•"/>
            </a:pPr>
            <a:r>
              <a:rPr lang="en-US" sz="1900" dirty="0"/>
              <a:t>The system may conduct an online test or direct users to designated RTO centers for offline testing.</a:t>
            </a:r>
          </a:p>
          <a:p>
            <a:endParaRPr lang="en-IN" dirty="0"/>
          </a:p>
        </p:txBody>
      </p:sp>
    </p:spTree>
    <p:extLst>
      <p:ext uri="{BB962C8B-B14F-4D97-AF65-F5344CB8AC3E}">
        <p14:creationId xmlns:p14="http://schemas.microsoft.com/office/powerpoint/2010/main" val="1728691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CBF83-F0F1-3226-325A-B04B9EAEF5D1}"/>
              </a:ext>
            </a:extLst>
          </p:cNvPr>
          <p:cNvSpPr>
            <a:spLocks noGrp="1"/>
          </p:cNvSpPr>
          <p:nvPr>
            <p:ph type="title"/>
          </p:nvPr>
        </p:nvSpPr>
        <p:spPr>
          <a:xfrm>
            <a:off x="954755" y="0"/>
            <a:ext cx="10353761" cy="1326321"/>
          </a:xfrm>
        </p:spPr>
        <p:txBody>
          <a:bodyPr/>
          <a:lstStyle/>
          <a:p>
            <a:r>
              <a:rPr lang="en-IN" dirty="0"/>
              <a:t>Ownership Module</a:t>
            </a:r>
            <a:br>
              <a:rPr lang="en-IN" dirty="0"/>
            </a:br>
            <a:endParaRPr lang="en-IN" dirty="0"/>
          </a:p>
        </p:txBody>
      </p:sp>
      <p:sp>
        <p:nvSpPr>
          <p:cNvPr id="3" name="Content Placeholder 2">
            <a:extLst>
              <a:ext uri="{FF2B5EF4-FFF2-40B4-BE49-F238E27FC236}">
                <a16:creationId xmlns:a16="http://schemas.microsoft.com/office/drawing/2014/main" id="{A0968ABA-F251-34F3-FACB-B3719BA83782}"/>
              </a:ext>
            </a:extLst>
          </p:cNvPr>
          <p:cNvSpPr>
            <a:spLocks noGrp="1"/>
          </p:cNvSpPr>
          <p:nvPr>
            <p:ph idx="1"/>
          </p:nvPr>
        </p:nvSpPr>
        <p:spPr>
          <a:xfrm>
            <a:off x="474519" y="623453"/>
            <a:ext cx="11242962" cy="5870863"/>
          </a:xfrm>
        </p:spPr>
        <p:txBody>
          <a:bodyPr>
            <a:normAutofit fontScale="85000" lnSpcReduction="20000"/>
          </a:bodyPr>
          <a:lstStyle/>
          <a:p>
            <a:pPr marL="0" indent="0" algn="just">
              <a:lnSpc>
                <a:spcPct val="170000"/>
              </a:lnSpc>
              <a:buNone/>
            </a:pPr>
            <a:r>
              <a:rPr lang="en-US" sz="2100" b="1" dirty="0"/>
              <a:t>1. Vehicle Registration</a:t>
            </a:r>
            <a:r>
              <a:rPr lang="en-US" sz="2100" dirty="0"/>
              <a:t>:</a:t>
            </a:r>
          </a:p>
          <a:p>
            <a:pPr algn="just">
              <a:lnSpc>
                <a:spcPct val="170000"/>
              </a:lnSpc>
              <a:buFont typeface="Arial" panose="020B0604020202020204" pitchFamily="34" charset="0"/>
              <a:buChar char="•"/>
            </a:pPr>
            <a:r>
              <a:rPr lang="en-US" sz="2100" dirty="0"/>
              <a:t>This module handles the registration of new vehicles. It allows users to enter vehicle details (such as make, model, chassis number, engine number, etc.) for processing.</a:t>
            </a:r>
          </a:p>
          <a:p>
            <a:pPr algn="just">
              <a:lnSpc>
                <a:spcPct val="170000"/>
              </a:lnSpc>
              <a:buFont typeface="Arial" panose="020B0604020202020204" pitchFamily="34" charset="0"/>
              <a:buChar char="•"/>
            </a:pPr>
            <a:r>
              <a:rPr lang="en-US" sz="2100" dirty="0"/>
              <a:t>Registration fees, taxes, and other required documents (such as proof of purchase, insurance, and PUC certificate) are uploaded and verified.</a:t>
            </a:r>
          </a:p>
          <a:p>
            <a:pPr marL="0" indent="0" algn="just">
              <a:lnSpc>
                <a:spcPct val="170000"/>
              </a:lnSpc>
              <a:buNone/>
            </a:pPr>
            <a:r>
              <a:rPr lang="en-US" sz="2100" b="1" dirty="0"/>
              <a:t>2. Transfer of Ownership</a:t>
            </a:r>
            <a:r>
              <a:rPr lang="en-US" sz="2100" dirty="0"/>
              <a:t>:</a:t>
            </a:r>
          </a:p>
          <a:p>
            <a:pPr algn="just">
              <a:lnSpc>
                <a:spcPct val="170000"/>
              </a:lnSpc>
              <a:buFont typeface="Arial" panose="020B0604020202020204" pitchFamily="34" charset="0"/>
              <a:buChar char="•"/>
            </a:pPr>
            <a:r>
              <a:rPr lang="en-US" sz="2100" dirty="0"/>
              <a:t>When a vehicle is sold or transferred to another individual, the ownership module manages the process of transferring the vehicle’s title to the new owner.</a:t>
            </a:r>
          </a:p>
          <a:p>
            <a:pPr algn="just">
              <a:lnSpc>
                <a:spcPct val="170000"/>
              </a:lnSpc>
              <a:buFont typeface="Arial" panose="020B0604020202020204" pitchFamily="34" charset="0"/>
              <a:buChar char="•"/>
            </a:pPr>
            <a:r>
              <a:rPr lang="en-US" sz="2100" dirty="0"/>
              <a:t>The system updates the database, records the transaction, and issues a new registration certificate (RC) in the name of the buyer.</a:t>
            </a:r>
          </a:p>
          <a:p>
            <a:pPr algn="just">
              <a:lnSpc>
                <a:spcPct val="170000"/>
              </a:lnSpc>
              <a:buFont typeface="Arial" panose="020B0604020202020204" pitchFamily="34" charset="0"/>
              <a:buChar char="•"/>
            </a:pPr>
            <a:r>
              <a:rPr lang="en-US" sz="2100" dirty="0"/>
              <a:t>The system may also require the submission of a "no objection" certificate from the previous owner and settlement of dues (taxes, fines, etc.).</a:t>
            </a:r>
          </a:p>
          <a:p>
            <a:endParaRPr lang="en-IN" dirty="0"/>
          </a:p>
        </p:txBody>
      </p:sp>
    </p:spTree>
    <p:extLst>
      <p:ext uri="{BB962C8B-B14F-4D97-AF65-F5344CB8AC3E}">
        <p14:creationId xmlns:p14="http://schemas.microsoft.com/office/powerpoint/2010/main" val="4061042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592CE-0266-3BDE-B5D0-A73361E064AC}"/>
              </a:ext>
            </a:extLst>
          </p:cNvPr>
          <p:cNvSpPr>
            <a:spLocks noGrp="1"/>
          </p:cNvSpPr>
          <p:nvPr>
            <p:ph type="title"/>
          </p:nvPr>
        </p:nvSpPr>
        <p:spPr>
          <a:xfrm>
            <a:off x="913796" y="-259521"/>
            <a:ext cx="10353761" cy="1326321"/>
          </a:xfrm>
        </p:spPr>
        <p:txBody>
          <a:bodyPr/>
          <a:lstStyle/>
          <a:p>
            <a:r>
              <a:rPr lang="en-IN" sz="3200" dirty="0"/>
              <a:t>Software Details</a:t>
            </a:r>
            <a:endParaRPr lang="en-IN" dirty="0"/>
          </a:p>
        </p:txBody>
      </p:sp>
      <p:sp>
        <p:nvSpPr>
          <p:cNvPr id="3" name="Content Placeholder 2">
            <a:extLst>
              <a:ext uri="{FF2B5EF4-FFF2-40B4-BE49-F238E27FC236}">
                <a16:creationId xmlns:a16="http://schemas.microsoft.com/office/drawing/2014/main" id="{DE292F5B-EA39-E0C3-15DC-F22CB1E21860}"/>
              </a:ext>
            </a:extLst>
          </p:cNvPr>
          <p:cNvSpPr>
            <a:spLocks noGrp="1"/>
          </p:cNvSpPr>
          <p:nvPr>
            <p:ph idx="1"/>
          </p:nvPr>
        </p:nvSpPr>
        <p:spPr>
          <a:xfrm>
            <a:off x="924443" y="921891"/>
            <a:ext cx="10353762" cy="3695136"/>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4696809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3C65C-AB3E-C5F3-B5E9-40B63D48EAF0}"/>
              </a:ext>
            </a:extLst>
          </p:cNvPr>
          <p:cNvSpPr>
            <a:spLocks noGrp="1"/>
          </p:cNvSpPr>
          <p:nvPr>
            <p:ph type="title"/>
          </p:nvPr>
        </p:nvSpPr>
        <p:spPr>
          <a:xfrm>
            <a:off x="1059268" y="-259521"/>
            <a:ext cx="10353761" cy="1326321"/>
          </a:xfrm>
        </p:spPr>
        <p:txBody>
          <a:bodyPr/>
          <a:lstStyle/>
          <a:p>
            <a:r>
              <a:rPr lang="en-IN" sz="3200" dirty="0"/>
              <a:t>Front End</a:t>
            </a:r>
            <a:endParaRPr lang="en-IN" dirty="0"/>
          </a:p>
        </p:txBody>
      </p:sp>
      <p:sp>
        <p:nvSpPr>
          <p:cNvPr id="3" name="Content Placeholder 2">
            <a:extLst>
              <a:ext uri="{FF2B5EF4-FFF2-40B4-BE49-F238E27FC236}">
                <a16:creationId xmlns:a16="http://schemas.microsoft.com/office/drawing/2014/main" id="{65F3C878-13BF-6377-DA17-B36DE96E2729}"/>
              </a:ext>
            </a:extLst>
          </p:cNvPr>
          <p:cNvSpPr>
            <a:spLocks noGrp="1"/>
          </p:cNvSpPr>
          <p:nvPr>
            <p:ph idx="1"/>
          </p:nvPr>
        </p:nvSpPr>
        <p:spPr>
          <a:xfrm>
            <a:off x="919119" y="935182"/>
            <a:ext cx="10353761" cy="3764973"/>
          </a:xfrm>
        </p:spPr>
        <p:txBody>
          <a:bodyPr>
            <a:normAutofit fontScale="85000" lnSpcReduction="10000"/>
          </a:bodyPr>
          <a:lstStyle/>
          <a:p>
            <a:pPr algn="just">
              <a:lnSpc>
                <a:spcPct val="150000"/>
              </a:lnSpc>
            </a:pPr>
            <a:r>
              <a:rPr lang="en-US" sz="21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21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cs typeface="Times New Roman" panose="02020603050405020304" pitchFamily="18" charset="0"/>
            </a:endParaRPr>
          </a:p>
          <a:p>
            <a:endParaRPr lang="en-IN" dirty="0"/>
          </a:p>
        </p:txBody>
      </p:sp>
    </p:spTree>
    <p:extLst>
      <p:ext uri="{BB962C8B-B14F-4D97-AF65-F5344CB8AC3E}">
        <p14:creationId xmlns:p14="http://schemas.microsoft.com/office/powerpoint/2010/main" val="4691066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C24B6-3D38-2ABA-5E2A-B0B82887EBF1}"/>
              </a:ext>
            </a:extLst>
          </p:cNvPr>
          <p:cNvSpPr>
            <a:spLocks noGrp="1"/>
          </p:cNvSpPr>
          <p:nvPr>
            <p:ph type="title"/>
          </p:nvPr>
        </p:nvSpPr>
        <p:spPr>
          <a:xfrm>
            <a:off x="913796" y="-169718"/>
            <a:ext cx="10353761" cy="1326321"/>
          </a:xfrm>
        </p:spPr>
        <p:txBody>
          <a:bodyPr/>
          <a:lstStyle/>
          <a:p>
            <a:r>
              <a:rPr lang="en-IN" sz="3200" dirty="0"/>
              <a:t>Database</a:t>
            </a:r>
            <a:endParaRPr lang="en-IN" dirty="0"/>
          </a:p>
        </p:txBody>
      </p:sp>
      <p:sp>
        <p:nvSpPr>
          <p:cNvPr id="3" name="Content Placeholder 2">
            <a:extLst>
              <a:ext uri="{FF2B5EF4-FFF2-40B4-BE49-F238E27FC236}">
                <a16:creationId xmlns:a16="http://schemas.microsoft.com/office/drawing/2014/main" id="{BC338350-2249-6C04-32AE-5D308B5A0D07}"/>
              </a:ext>
            </a:extLst>
          </p:cNvPr>
          <p:cNvSpPr>
            <a:spLocks noGrp="1"/>
          </p:cNvSpPr>
          <p:nvPr>
            <p:ph idx="1"/>
          </p:nvPr>
        </p:nvSpPr>
        <p:spPr>
          <a:xfrm>
            <a:off x="846685" y="976746"/>
            <a:ext cx="10498630" cy="4263736"/>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061726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F8EF1-FCAA-74FE-2824-810879D283B3}"/>
              </a:ext>
            </a:extLst>
          </p:cNvPr>
          <p:cNvSpPr>
            <a:spLocks noGrp="1"/>
          </p:cNvSpPr>
          <p:nvPr>
            <p:ph type="title"/>
          </p:nvPr>
        </p:nvSpPr>
        <p:spPr>
          <a:xfrm>
            <a:off x="768322" y="-180109"/>
            <a:ext cx="10353761" cy="1326321"/>
          </a:xfrm>
        </p:spPr>
        <p:txBody>
          <a:bodyPr/>
          <a:lstStyle/>
          <a:p>
            <a:r>
              <a:rPr lang="en-IN" sz="3200"/>
              <a:t>Cloud Web Server</a:t>
            </a:r>
            <a:endParaRPr lang="en-IN"/>
          </a:p>
        </p:txBody>
      </p:sp>
      <p:sp>
        <p:nvSpPr>
          <p:cNvPr id="3" name="Content Placeholder 2">
            <a:extLst>
              <a:ext uri="{FF2B5EF4-FFF2-40B4-BE49-F238E27FC236}">
                <a16:creationId xmlns:a16="http://schemas.microsoft.com/office/drawing/2014/main" id="{513BB9BA-DCA0-B34B-B213-A339BBE688DE}"/>
              </a:ext>
            </a:extLst>
          </p:cNvPr>
          <p:cNvSpPr>
            <a:spLocks noGrp="1"/>
          </p:cNvSpPr>
          <p:nvPr>
            <p:ph idx="1"/>
          </p:nvPr>
        </p:nvSpPr>
        <p:spPr>
          <a:xfrm>
            <a:off x="1194954" y="1028700"/>
            <a:ext cx="9999866" cy="4232563"/>
          </a:xfrm>
        </p:spPr>
        <p:txBody>
          <a:bodyPr>
            <a:normAutofit fontScale="92500" lnSpcReduction="10000"/>
          </a:bodyPr>
          <a:lstStyle/>
          <a:p>
            <a:pPr algn="just">
              <a:lnSpc>
                <a:spcPct val="150000"/>
              </a:lnSpc>
            </a:pPr>
            <a:r>
              <a:rPr lang="en-US" sz="19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9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900" dirty="0">
                <a:cs typeface="Times New Roman" panose="02020603050405020304" pitchFamily="18" charset="0"/>
              </a:rPr>
              <a:t>It provides a flexible environment for the developers which allows them to work on projects from anywhere using any device with internet access.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3327165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50F62-CF59-25B1-7400-3D485228EB88}"/>
              </a:ext>
            </a:extLst>
          </p:cNvPr>
          <p:cNvSpPr>
            <a:spLocks noGrp="1"/>
          </p:cNvSpPr>
          <p:nvPr>
            <p:ph type="title"/>
          </p:nvPr>
        </p:nvSpPr>
        <p:spPr>
          <a:xfrm>
            <a:off x="799495" y="-169718"/>
            <a:ext cx="10353761" cy="1326321"/>
          </a:xfrm>
        </p:spPr>
        <p:txBody>
          <a:bodyPr/>
          <a:lstStyle/>
          <a:p>
            <a:r>
              <a:rPr lang="en-US" sz="3200" b="1" dirty="0"/>
              <a:t>SOFTWARE REQUIREMENTS:</a:t>
            </a:r>
            <a:endParaRPr lang="en-IN" dirty="0"/>
          </a:p>
        </p:txBody>
      </p:sp>
      <p:sp>
        <p:nvSpPr>
          <p:cNvPr id="3" name="Content Placeholder 2">
            <a:extLst>
              <a:ext uri="{FF2B5EF4-FFF2-40B4-BE49-F238E27FC236}">
                <a16:creationId xmlns:a16="http://schemas.microsoft.com/office/drawing/2014/main" id="{946EADC0-D17F-F6ED-8EB2-6BBBCDFBF4A6}"/>
              </a:ext>
            </a:extLst>
          </p:cNvPr>
          <p:cNvSpPr>
            <a:spLocks noGrp="1"/>
          </p:cNvSpPr>
          <p:nvPr>
            <p:ph idx="1"/>
          </p:nvPr>
        </p:nvSpPr>
        <p:spPr>
          <a:xfrm>
            <a:off x="1381386" y="1156603"/>
            <a:ext cx="10353762" cy="3695136"/>
          </a:xfrm>
        </p:spPr>
        <p:txBody>
          <a:bodyPr/>
          <a:lstStyle/>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2350594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E5652-5A61-6CC0-5B2B-45A0D2B4A1C8}"/>
              </a:ext>
            </a:extLst>
          </p:cNvPr>
          <p:cNvSpPr>
            <a:spLocks noGrp="1"/>
          </p:cNvSpPr>
          <p:nvPr>
            <p:ph type="title"/>
          </p:nvPr>
        </p:nvSpPr>
        <p:spPr>
          <a:xfrm>
            <a:off x="913795" y="-107373"/>
            <a:ext cx="10353761" cy="1326321"/>
          </a:xfrm>
        </p:spPr>
        <p:txBody>
          <a:bodyPr/>
          <a:lstStyle/>
          <a:p>
            <a:r>
              <a:rPr lang="en-US" sz="3200" b="1" dirty="0"/>
              <a:t>HARDWARE REQUIREMENTS:</a:t>
            </a:r>
            <a:endParaRPr lang="en-IN" dirty="0"/>
          </a:p>
        </p:txBody>
      </p:sp>
      <p:sp>
        <p:nvSpPr>
          <p:cNvPr id="3" name="Content Placeholder 2">
            <a:extLst>
              <a:ext uri="{FF2B5EF4-FFF2-40B4-BE49-F238E27FC236}">
                <a16:creationId xmlns:a16="http://schemas.microsoft.com/office/drawing/2014/main" id="{7947E51D-2AE9-864C-A40E-FA40275FC3D6}"/>
              </a:ext>
            </a:extLst>
          </p:cNvPr>
          <p:cNvSpPr>
            <a:spLocks noGrp="1"/>
          </p:cNvSpPr>
          <p:nvPr>
            <p:ph idx="1"/>
          </p:nvPr>
        </p:nvSpPr>
        <p:spPr>
          <a:xfrm>
            <a:off x="1339823" y="1036191"/>
            <a:ext cx="10353762" cy="3695136"/>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a:t>
            </a:r>
            <a:endParaRPr lang="en-IN" dirty="0"/>
          </a:p>
        </p:txBody>
      </p:sp>
    </p:spTree>
    <p:extLst>
      <p:ext uri="{BB962C8B-B14F-4D97-AF65-F5344CB8AC3E}">
        <p14:creationId xmlns:p14="http://schemas.microsoft.com/office/powerpoint/2010/main" val="1604942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29B90-2BF0-2AEC-9868-5A182109BB20}"/>
              </a:ext>
            </a:extLst>
          </p:cNvPr>
          <p:cNvSpPr>
            <a:spLocks noGrp="1"/>
          </p:cNvSpPr>
          <p:nvPr>
            <p:ph type="title"/>
          </p:nvPr>
        </p:nvSpPr>
        <p:spPr>
          <a:xfrm>
            <a:off x="799495" y="-180109"/>
            <a:ext cx="10353761" cy="1326321"/>
          </a:xfrm>
        </p:spPr>
        <p:txBody>
          <a:bodyPr/>
          <a:lstStyle/>
          <a:p>
            <a:r>
              <a:rPr lang="en-US" sz="3200" dirty="0"/>
              <a:t>CONCLUSION</a:t>
            </a:r>
            <a:endParaRPr lang="en-IN" dirty="0"/>
          </a:p>
        </p:txBody>
      </p:sp>
      <p:sp>
        <p:nvSpPr>
          <p:cNvPr id="3" name="Content Placeholder 2">
            <a:extLst>
              <a:ext uri="{FF2B5EF4-FFF2-40B4-BE49-F238E27FC236}">
                <a16:creationId xmlns:a16="http://schemas.microsoft.com/office/drawing/2014/main" id="{4BC97DA4-F605-539E-77C0-60A2888E7C82}"/>
              </a:ext>
            </a:extLst>
          </p:cNvPr>
          <p:cNvSpPr>
            <a:spLocks noGrp="1"/>
          </p:cNvSpPr>
          <p:nvPr>
            <p:ph idx="1"/>
          </p:nvPr>
        </p:nvSpPr>
        <p:spPr>
          <a:xfrm>
            <a:off x="571326" y="1146212"/>
            <a:ext cx="11049348" cy="5230091"/>
          </a:xfrm>
        </p:spPr>
        <p:txBody>
          <a:bodyPr>
            <a:noAutofit/>
          </a:bodyPr>
          <a:lstStyle/>
          <a:p>
            <a:pPr algn="just">
              <a:lnSpc>
                <a:spcPct val="150000"/>
              </a:lnSpc>
            </a:pPr>
            <a:r>
              <a:rPr lang="en-US" sz="1800" dirty="0"/>
              <a:t>In this paper, we for the first time designed and tested our project, "RTO Management System," which automates the department of road transportation using a cellular network, successfully. The RTO Officers now have the ability to electronically verify the License and Vehicle paperwork thanks to our technology.</a:t>
            </a:r>
          </a:p>
          <a:p>
            <a:pPr algn="just">
              <a:lnSpc>
                <a:spcPct val="150000"/>
              </a:lnSpc>
            </a:pPr>
            <a:r>
              <a:rPr lang="en-US" sz="1800" dirty="0"/>
              <a:t> Additionally, it will save a lot of paper work and manual </a:t>
            </a:r>
            <a:r>
              <a:rPr lang="en-US" sz="1800" dirty="0" err="1"/>
              <a:t>labour</a:t>
            </a:r>
            <a:r>
              <a:rPr lang="en-US" sz="1800" dirty="0"/>
              <a:t> for R.T.O employees and enable them to preserve data in a methodical manner. Additionally, we determined a few fundamental needs for such a system and made every effort to incorporate them into the planning and development of our </a:t>
            </a:r>
            <a:r>
              <a:rPr lang="en-US" sz="1800" dirty="0" err="1"/>
              <a:t>system.In</a:t>
            </a:r>
            <a:r>
              <a:rPr lang="en-US" sz="1800" dirty="0"/>
              <a:t> the future, our entire </a:t>
            </a:r>
            <a:r>
              <a:rPr lang="en-US" sz="1800" dirty="0" err="1"/>
              <a:t>programme</a:t>
            </a:r>
            <a:r>
              <a:rPr lang="en-US" sz="1800" dirty="0"/>
              <a:t> was created based on customer requirements. </a:t>
            </a:r>
          </a:p>
          <a:p>
            <a:pPr algn="just">
              <a:lnSpc>
                <a:spcPct val="150000"/>
              </a:lnSpc>
            </a:pPr>
            <a:r>
              <a:rPr lang="en-US" sz="1800" dirty="0"/>
              <a:t>For R.T.O. authorities, it offers a better method of document verification. Our system combines a number of systems that now function independently. The upcoming system will keep detailed records of driver's </a:t>
            </a:r>
            <a:r>
              <a:rPr lang="en-US" sz="1800" dirty="0" err="1"/>
              <a:t>licence</a:t>
            </a:r>
            <a:r>
              <a:rPr lang="en-US" sz="1800" dirty="0"/>
              <a:t>, car registration, emissions data, and insurance data for associated vehicles. </a:t>
            </a:r>
          </a:p>
        </p:txBody>
      </p:sp>
    </p:spTree>
    <p:extLst>
      <p:ext uri="{BB962C8B-B14F-4D97-AF65-F5344CB8AC3E}">
        <p14:creationId xmlns:p14="http://schemas.microsoft.com/office/powerpoint/2010/main" val="21847367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055AD71-00F6-0AC1-E267-F37D111ACD9A}"/>
              </a:ext>
            </a:extLst>
          </p:cNvPr>
          <p:cNvSpPr>
            <a:spLocks noGrp="1"/>
          </p:cNvSpPr>
          <p:nvPr>
            <p:ph idx="4294967295"/>
          </p:nvPr>
        </p:nvSpPr>
        <p:spPr>
          <a:xfrm>
            <a:off x="706582" y="443346"/>
            <a:ext cx="10353675" cy="3695700"/>
          </a:xfrm>
        </p:spPr>
        <p:txBody>
          <a:bodyPr/>
          <a:lstStyle/>
          <a:p>
            <a:pPr algn="just">
              <a:lnSpc>
                <a:spcPct val="150000"/>
              </a:lnSpc>
            </a:pPr>
            <a:r>
              <a:rPr lang="en-US" sz="1800" dirty="0"/>
              <a:t>Additionally, it will cut down on a lot of administrative tasks and improve accountability. Fine notification messages can also be delivered to the flex module using a different SMS gateway. We may also include a feature that allows us to trace a stolen car using future technology, either by GPS tracking or verification. </a:t>
            </a:r>
            <a:endParaRPr lang="en-IN" sz="1800" dirty="0"/>
          </a:p>
          <a:p>
            <a:endParaRPr lang="en-IN" dirty="0"/>
          </a:p>
        </p:txBody>
      </p:sp>
    </p:spTree>
    <p:extLst>
      <p:ext uri="{BB962C8B-B14F-4D97-AF65-F5344CB8AC3E}">
        <p14:creationId xmlns:p14="http://schemas.microsoft.com/office/powerpoint/2010/main" val="31124189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78346F"/>
      </a:dk2>
      <a:lt2>
        <a:srgbClr val="D9A8D2"/>
      </a:lt2>
      <a:accent1>
        <a:srgbClr val="CE57AB"/>
      </a:accent1>
      <a:accent2>
        <a:srgbClr val="8E8EFD"/>
      </a:accent2>
      <a:accent3>
        <a:srgbClr val="7CBCE0"/>
      </a:accent3>
      <a:accent4>
        <a:srgbClr val="70BF9F"/>
      </a:accent4>
      <a:accent5>
        <a:srgbClr val="A5B960"/>
      </a:accent5>
      <a:accent6>
        <a:srgbClr val="D47A57"/>
      </a:accent6>
      <a:hlink>
        <a:srgbClr val="D164DE"/>
      </a:hlink>
      <a:folHlink>
        <a:srgbClr val="BE87C4"/>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D4FE1632-F131-47D3-A814-99E9CD025E20}"/>
    </a:ext>
  </a:extLst>
</a:theme>
</file>

<file path=docProps/app.xml><?xml version="1.0" encoding="utf-8"?>
<Properties xmlns="http://schemas.openxmlformats.org/officeDocument/2006/extended-properties" xmlns:vt="http://schemas.openxmlformats.org/officeDocument/2006/docPropsVTypes">
  <Template>Damask</Template>
  <TotalTime>25</TotalTime>
  <Words>2408</Words>
  <Application>Microsoft Office PowerPoint</Application>
  <PresentationFormat>Widescreen</PresentationFormat>
  <Paragraphs>91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Bookman Old Style</vt:lpstr>
      <vt:lpstr>Rockwell</vt:lpstr>
      <vt:lpstr>Times New Roman</vt:lpstr>
      <vt:lpstr>Damask</vt:lpstr>
      <vt:lpstr>rto management system licence,llr,ownership </vt:lpstr>
      <vt:lpstr>Abstract</vt:lpstr>
      <vt:lpstr>Objective</vt:lpstr>
      <vt:lpstr>Existing System</vt:lpstr>
      <vt:lpstr>Disadvantage</vt:lpstr>
      <vt:lpstr>PROPOSED SYSTEM :</vt:lpstr>
      <vt:lpstr>Advantage</vt:lpstr>
      <vt:lpstr>Introduction</vt:lpstr>
      <vt:lpstr>PowerPoint Presentation</vt:lpstr>
      <vt:lpstr>MODULES</vt:lpstr>
      <vt:lpstr>Licence Module</vt:lpstr>
      <vt:lpstr>LLR (Learner’s License) Module </vt:lpstr>
      <vt:lpstr>Ownership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2024-12-18T16:31:39Z</dcterms:created>
  <dcterms:modified xsi:type="dcterms:W3CDTF">2024-12-18T16:57:28Z</dcterms:modified>
</cp:coreProperties>
</file>