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407837531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18234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3811246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87CE6A-52A3-4F8A-BB61-D393DD0FBA90}" type="datetimeFigureOut">
              <a:rPr lang="en-IN" smtClean="0"/>
              <a:t>19-12-2024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4035320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87CE6A-52A3-4F8A-BB61-D393DD0FBA90}" type="datetimeFigureOut">
              <a:rPr lang="en-IN" smtClean="0"/>
              <a:t>19-12-2024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3641153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87CE6A-52A3-4F8A-BB61-D393DD0FBA90}" type="datetimeFigureOut">
              <a:rPr lang="en-IN" smtClean="0"/>
              <a:t>19-12-2024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813152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0687CE6A-52A3-4F8A-BB61-D393DD0FBA90}" type="datetimeFigureOut">
              <a:rPr lang="en-IN" smtClean="0"/>
              <a:t>19-12-2024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274370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87CE6A-52A3-4F8A-BB61-D393DD0FBA90}" type="datetimeFigureOut">
              <a:rPr lang="en-IN" smtClean="0"/>
              <a:t>19-12-2024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1214743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87CE6A-52A3-4F8A-BB61-D393DD0FBA90}" type="datetimeFigureOut">
              <a:rPr lang="en-IN" smtClean="0"/>
              <a:t>19-12-2024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1407555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87CE6A-52A3-4F8A-BB61-D393DD0FBA90}" type="datetimeFigureOut">
              <a:rPr lang="en-IN" smtClean="0"/>
              <a:t>19-12-2024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3836400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3207057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11251808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8165094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21656247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13949934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4B09B1-8B82-4C2A-93B4-EA4C8B76E142}"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9156690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87CE6A-52A3-4F8A-BB61-D393DD0FBA90}"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54B09B1-8B82-4C2A-93B4-EA4C8B76E142}" type="slidenum">
              <a:rPr lang="en-IN" smtClean="0"/>
              <a:t>‹#›</a:t>
            </a:fld>
            <a:endParaRPr lang="en-IN"/>
          </a:p>
        </p:txBody>
      </p:sp>
    </p:spTree>
    <p:extLst>
      <p:ext uri="{BB962C8B-B14F-4D97-AF65-F5344CB8AC3E}">
        <p14:creationId xmlns:p14="http://schemas.microsoft.com/office/powerpoint/2010/main" val="1211750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687CE6A-52A3-4F8A-BB61-D393DD0FBA90}" type="datetimeFigureOut">
              <a:rPr lang="en-IN" smtClean="0"/>
              <a:t>19-12-2024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54B09B1-8B82-4C2A-93B4-EA4C8B76E142}" type="slidenum">
              <a:rPr lang="en-IN" smtClean="0"/>
              <a:t>‹#›</a:t>
            </a:fld>
            <a:endParaRPr lang="en-IN"/>
          </a:p>
        </p:txBody>
      </p:sp>
    </p:spTree>
    <p:extLst>
      <p:ext uri="{BB962C8B-B14F-4D97-AF65-F5344CB8AC3E}">
        <p14:creationId xmlns:p14="http://schemas.microsoft.com/office/powerpoint/2010/main" val="413742001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4060CF3-6C6F-C4B0-5EDB-54A9D2316205}"/>
              </a:ext>
            </a:extLst>
          </p:cNvPr>
          <p:cNvSpPr>
            <a:spLocks noGrp="1"/>
          </p:cNvSpPr>
          <p:nvPr>
            <p:ph type="title"/>
          </p:nvPr>
        </p:nvSpPr>
        <p:spPr>
          <a:xfrm>
            <a:off x="3730338" y="2700866"/>
            <a:ext cx="10131425" cy="1456267"/>
          </a:xfrm>
        </p:spPr>
        <p:txBody>
          <a:bodyPr/>
          <a:lstStyle/>
          <a:p>
            <a:r>
              <a:rPr lang="en-IN" sz="3200" b="1" dirty="0"/>
              <a:t>project task schedular </a:t>
            </a:r>
            <a:br>
              <a:rPr lang="en-IN" dirty="0"/>
            </a:br>
            <a:endParaRPr lang="en-IN" dirty="0"/>
          </a:p>
        </p:txBody>
      </p:sp>
    </p:spTree>
    <p:extLst>
      <p:ext uri="{BB962C8B-B14F-4D97-AF65-F5344CB8AC3E}">
        <p14:creationId xmlns:p14="http://schemas.microsoft.com/office/powerpoint/2010/main" val="913685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AB128-EF9B-FFDB-6139-9875FC6E7FD7}"/>
              </a:ext>
            </a:extLst>
          </p:cNvPr>
          <p:cNvSpPr>
            <a:spLocks noGrp="1"/>
          </p:cNvSpPr>
          <p:nvPr>
            <p:ph type="title"/>
          </p:nvPr>
        </p:nvSpPr>
        <p:spPr>
          <a:xfrm>
            <a:off x="0" y="-221673"/>
            <a:ext cx="10131425" cy="1456267"/>
          </a:xfrm>
        </p:spPr>
        <p:txBody>
          <a:bodyPr/>
          <a:lstStyle/>
          <a:p>
            <a:r>
              <a:rPr lang="en-US" sz="3600" b="1" dirty="0"/>
              <a:t>Abstract</a:t>
            </a:r>
            <a:endParaRPr lang="en-IN" dirty="0"/>
          </a:p>
        </p:txBody>
      </p:sp>
      <p:sp>
        <p:nvSpPr>
          <p:cNvPr id="3" name="Content Placeholder 2">
            <a:extLst>
              <a:ext uri="{FF2B5EF4-FFF2-40B4-BE49-F238E27FC236}">
                <a16:creationId xmlns:a16="http://schemas.microsoft.com/office/drawing/2014/main" id="{6489F67F-913C-5FA1-CA9F-5E1939106A80}"/>
              </a:ext>
            </a:extLst>
          </p:cNvPr>
          <p:cNvSpPr>
            <a:spLocks noGrp="1"/>
          </p:cNvSpPr>
          <p:nvPr>
            <p:ph idx="1"/>
          </p:nvPr>
        </p:nvSpPr>
        <p:spPr>
          <a:xfrm>
            <a:off x="423429" y="935182"/>
            <a:ext cx="11345141" cy="5538354"/>
          </a:xfrm>
        </p:spPr>
        <p:txBody>
          <a:bodyPr>
            <a:noAutofit/>
          </a:bodyPr>
          <a:lstStyle/>
          <a:p>
            <a:pPr algn="just">
              <a:lnSpc>
                <a:spcPct val="150000"/>
              </a:lnSpc>
            </a:pPr>
            <a:r>
              <a:rPr lang="en-US" dirty="0"/>
              <a:t>Project Scheduling is important since it plays an effective role in project success. To organize and complete your projects in a timely, quality and financially responsible manner, you need to schedule projects carefully. Effective project scheduling plays a crucial role in ensuring project success. </a:t>
            </a:r>
          </a:p>
          <a:p>
            <a:pPr algn="just">
              <a:lnSpc>
                <a:spcPct val="150000"/>
              </a:lnSpc>
            </a:pPr>
            <a:r>
              <a:rPr lang="en-US" dirty="0"/>
              <a:t>Scheduling is used to keep projects on track, set realistic time frames, assign resources appropriately and manage quality to decrease product errors. This typically results in reduced costs and increased customer satisfaction. </a:t>
            </a:r>
          </a:p>
          <a:p>
            <a:pPr algn="just">
              <a:lnSpc>
                <a:spcPct val="150000"/>
              </a:lnSpc>
            </a:pPr>
            <a:r>
              <a:rPr lang="en-US" dirty="0"/>
              <a:t>Improper scheduling leads to delay in the project, budget overrun which results in project failure. Hence proper scheduling is important. In this project the detailed project schedule is prepared using Microsoft Project Software. </a:t>
            </a:r>
          </a:p>
          <a:p>
            <a:pPr algn="just">
              <a:lnSpc>
                <a:spcPct val="150000"/>
              </a:lnSpc>
            </a:pPr>
            <a:r>
              <a:rPr lang="en-US" dirty="0"/>
              <a:t>MS Project is used for scheduling as it provides tools that are simple for anyone to use, flexible for any project type, powerful for initiatives of any size, and transparent for visibility across the organization. The software offers a simple and intuitive interface where users can switch between grids, boards, or Gantt charts to track progress. </a:t>
            </a:r>
          </a:p>
          <a:p>
            <a:pPr algn="just">
              <a:lnSpc>
                <a:spcPct val="150000"/>
              </a:lnSpc>
            </a:pPr>
            <a:r>
              <a:rPr lang="en-US" dirty="0"/>
              <a:t>This document gives detailed information about how to prepare schedule in MS Project. In this study, scheduling of fabrication project has been done to display how can we prepare a schedule using MS Project. </a:t>
            </a:r>
            <a:endParaRPr lang="en-IN" dirty="0"/>
          </a:p>
        </p:txBody>
      </p:sp>
    </p:spTree>
    <p:extLst>
      <p:ext uri="{BB962C8B-B14F-4D97-AF65-F5344CB8AC3E}">
        <p14:creationId xmlns:p14="http://schemas.microsoft.com/office/powerpoint/2010/main" val="1670141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D6FF6-D123-87AF-1FE3-7A6F594020B0}"/>
              </a:ext>
            </a:extLst>
          </p:cNvPr>
          <p:cNvSpPr>
            <a:spLocks noGrp="1"/>
          </p:cNvSpPr>
          <p:nvPr>
            <p:ph type="title"/>
          </p:nvPr>
        </p:nvSpPr>
        <p:spPr>
          <a:xfrm>
            <a:off x="41565" y="-263236"/>
            <a:ext cx="10131425" cy="1456267"/>
          </a:xfrm>
        </p:spPr>
        <p:txBody>
          <a:bodyPr/>
          <a:lstStyle/>
          <a:p>
            <a:r>
              <a:rPr lang="en-US" sz="3600" b="1" dirty="0"/>
              <a:t>Objective</a:t>
            </a:r>
            <a:endParaRPr lang="en-IN" dirty="0"/>
          </a:p>
        </p:txBody>
      </p:sp>
      <p:sp>
        <p:nvSpPr>
          <p:cNvPr id="3" name="Content Placeholder 2">
            <a:extLst>
              <a:ext uri="{FF2B5EF4-FFF2-40B4-BE49-F238E27FC236}">
                <a16:creationId xmlns:a16="http://schemas.microsoft.com/office/drawing/2014/main" id="{2AFC8D15-37AC-7BED-E3F1-F50A3688711D}"/>
              </a:ext>
            </a:extLst>
          </p:cNvPr>
          <p:cNvSpPr>
            <a:spLocks noGrp="1"/>
          </p:cNvSpPr>
          <p:nvPr>
            <p:ph idx="1"/>
          </p:nvPr>
        </p:nvSpPr>
        <p:spPr>
          <a:xfrm>
            <a:off x="1030287" y="687340"/>
            <a:ext cx="10131425" cy="3649133"/>
          </a:xfrm>
        </p:spPr>
        <p:txBody>
          <a:bodyPr/>
          <a:lstStyle/>
          <a:p>
            <a:pPr algn="just">
              <a:lnSpc>
                <a:spcPct val="150000"/>
              </a:lnSpc>
            </a:pPr>
            <a:r>
              <a:rPr lang="en-US" dirty="0"/>
              <a:t>Following are the objectives of the study:</a:t>
            </a:r>
          </a:p>
          <a:p>
            <a:pPr algn="just">
              <a:lnSpc>
                <a:spcPct val="150000"/>
              </a:lnSpc>
            </a:pPr>
            <a:r>
              <a:rPr lang="en-US" dirty="0"/>
              <a:t> The main objective of this study is to understand how to prepare project schedule using MS Project software. </a:t>
            </a:r>
          </a:p>
          <a:p>
            <a:pPr algn="just">
              <a:lnSpc>
                <a:spcPct val="150000"/>
              </a:lnSpc>
            </a:pPr>
            <a:r>
              <a:rPr lang="en-US" dirty="0"/>
              <a:t> To perform resource levelling for optimization of resources </a:t>
            </a:r>
          </a:p>
          <a:p>
            <a:pPr algn="just">
              <a:lnSpc>
                <a:spcPct val="150000"/>
              </a:lnSpc>
            </a:pPr>
            <a:r>
              <a:rPr lang="en-US" dirty="0"/>
              <a:t> To understand basic concepts of project scheduling and how to control schedule</a:t>
            </a:r>
            <a:endParaRPr lang="en-IN" dirty="0"/>
          </a:p>
        </p:txBody>
      </p:sp>
    </p:spTree>
    <p:extLst>
      <p:ext uri="{BB962C8B-B14F-4D97-AF65-F5344CB8AC3E}">
        <p14:creationId xmlns:p14="http://schemas.microsoft.com/office/powerpoint/2010/main" val="1591664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5CE14-7CBB-ECBD-C9DD-0AFF6C2CE27D}"/>
              </a:ext>
            </a:extLst>
          </p:cNvPr>
          <p:cNvSpPr>
            <a:spLocks noGrp="1"/>
          </p:cNvSpPr>
          <p:nvPr>
            <p:ph type="title"/>
          </p:nvPr>
        </p:nvSpPr>
        <p:spPr>
          <a:xfrm>
            <a:off x="0" y="-294409"/>
            <a:ext cx="10131425" cy="1456267"/>
          </a:xfrm>
        </p:spPr>
        <p:txBody>
          <a:bodyPr/>
          <a:lstStyle/>
          <a:p>
            <a:r>
              <a:rPr lang="en-US" sz="3600" dirty="0"/>
              <a:t>Existing System</a:t>
            </a:r>
            <a:endParaRPr lang="en-IN" dirty="0"/>
          </a:p>
        </p:txBody>
      </p:sp>
      <p:sp>
        <p:nvSpPr>
          <p:cNvPr id="3" name="Content Placeholder 2">
            <a:extLst>
              <a:ext uri="{FF2B5EF4-FFF2-40B4-BE49-F238E27FC236}">
                <a16:creationId xmlns:a16="http://schemas.microsoft.com/office/drawing/2014/main" id="{F27E325F-EF36-2D43-377B-706087C15BEF}"/>
              </a:ext>
            </a:extLst>
          </p:cNvPr>
          <p:cNvSpPr>
            <a:spLocks noGrp="1"/>
          </p:cNvSpPr>
          <p:nvPr>
            <p:ph idx="1"/>
          </p:nvPr>
        </p:nvSpPr>
        <p:spPr>
          <a:xfrm>
            <a:off x="685802" y="820882"/>
            <a:ext cx="10526282" cy="5569527"/>
          </a:xfrm>
        </p:spPr>
        <p:txBody>
          <a:bodyPr>
            <a:normAutofit/>
          </a:bodyPr>
          <a:lstStyle/>
          <a:p>
            <a:pPr algn="just">
              <a:lnSpc>
                <a:spcPct val="150000"/>
              </a:lnSpc>
            </a:pPr>
            <a:r>
              <a:rPr lang="en-US" dirty="0"/>
              <a:t>In addition to that, the big data platforms construct the task graph per job which can be generated either in a static or dynamic mode. Hence, the task scheduling should have the ability to handle and schedule both static and dynamic task graphs.</a:t>
            </a:r>
          </a:p>
          <a:p>
            <a:pPr algn="just">
              <a:lnSpc>
                <a:spcPct val="150000"/>
              </a:lnSpc>
            </a:pPr>
            <a:r>
              <a:rPr lang="en-US" dirty="0"/>
              <a:t> A dataflow framework designed to process data, consists of well defined layers such as communication, resource scheduling, task system, and distributed data abstraction. The design decisions made at each layer determines the </a:t>
            </a:r>
            <a:r>
              <a:rPr lang="en-US" dirty="0" err="1"/>
              <a:t>the</a:t>
            </a:r>
            <a:r>
              <a:rPr lang="en-US" dirty="0"/>
              <a:t> applications supported efficiently. </a:t>
            </a:r>
          </a:p>
          <a:p>
            <a:pPr algn="just">
              <a:lnSpc>
                <a:spcPct val="150000"/>
              </a:lnSpc>
            </a:pPr>
            <a:r>
              <a:rPr lang="en-US" dirty="0"/>
              <a:t>We find that modern systems are designed with a fixed set of design choices at these layers rendering them suitable for narrow set of applications. Twister2 [8] is a big data system designed to overcome some of the shortcomings of monolithic designs of current big data systems by introducing a clear component based approach to big data. </a:t>
            </a:r>
          </a:p>
          <a:p>
            <a:pPr algn="just">
              <a:lnSpc>
                <a:spcPct val="150000"/>
              </a:lnSpc>
            </a:pPr>
            <a:r>
              <a:rPr lang="en-US" dirty="0"/>
              <a:t>Because of this, Twister2 needs to support a broad range of task scheduling capabilities. We take Twister2 as an integral part of our discussion to introduce some of the requirements of big data application.</a:t>
            </a:r>
            <a:endParaRPr lang="en-IN" dirty="0"/>
          </a:p>
        </p:txBody>
      </p:sp>
    </p:spTree>
    <p:extLst>
      <p:ext uri="{BB962C8B-B14F-4D97-AF65-F5344CB8AC3E}">
        <p14:creationId xmlns:p14="http://schemas.microsoft.com/office/powerpoint/2010/main" val="10203458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B20C1-88B0-6C15-D8FF-7014F6F9837C}"/>
              </a:ext>
            </a:extLst>
          </p:cNvPr>
          <p:cNvSpPr>
            <a:spLocks noGrp="1"/>
          </p:cNvSpPr>
          <p:nvPr>
            <p:ph type="title"/>
          </p:nvPr>
        </p:nvSpPr>
        <p:spPr>
          <a:xfrm>
            <a:off x="0" y="-200891"/>
            <a:ext cx="10131425" cy="1456267"/>
          </a:xfrm>
        </p:spPr>
        <p:txBody>
          <a:bodyPr/>
          <a:lstStyle/>
          <a:p>
            <a:r>
              <a:rPr lang="en-US" sz="3600" dirty="0"/>
              <a:t>Disadvantage</a:t>
            </a:r>
            <a:endParaRPr lang="en-IN" dirty="0"/>
          </a:p>
        </p:txBody>
      </p:sp>
      <p:sp>
        <p:nvSpPr>
          <p:cNvPr id="3" name="Content Placeholder 2">
            <a:extLst>
              <a:ext uri="{FF2B5EF4-FFF2-40B4-BE49-F238E27FC236}">
                <a16:creationId xmlns:a16="http://schemas.microsoft.com/office/drawing/2014/main" id="{C575B328-E757-1E6C-95F8-73C162087983}"/>
              </a:ext>
            </a:extLst>
          </p:cNvPr>
          <p:cNvSpPr>
            <a:spLocks noGrp="1"/>
          </p:cNvSpPr>
          <p:nvPr>
            <p:ph idx="1"/>
          </p:nvPr>
        </p:nvSpPr>
        <p:spPr>
          <a:xfrm>
            <a:off x="633846" y="1579419"/>
            <a:ext cx="10661362" cy="5406736"/>
          </a:xfrm>
        </p:spPr>
        <p:txBody>
          <a:bodyPr>
            <a:normAutofit/>
          </a:bodyPr>
          <a:lstStyle/>
          <a:p>
            <a:pPr algn="just">
              <a:lnSpc>
                <a:spcPct val="150000"/>
              </a:lnSpc>
            </a:pPr>
            <a:r>
              <a:rPr lang="en-US" b="1" dirty="0"/>
              <a:t>Complexity in Setup and Maintenance :</a:t>
            </a:r>
            <a:r>
              <a:rPr lang="en-US" dirty="0"/>
              <a:t>Setting up a task scheduler can be complex, especially for large projects. It requires defining dependencies, deadlines, resources, and other variables accurately.</a:t>
            </a:r>
          </a:p>
          <a:p>
            <a:pPr algn="just">
              <a:lnSpc>
                <a:spcPct val="150000"/>
              </a:lnSpc>
            </a:pPr>
            <a:r>
              <a:rPr lang="en-US" b="1" dirty="0"/>
              <a:t>Over-reliance on the Tool : </a:t>
            </a:r>
            <a:r>
              <a:rPr lang="en-US" dirty="0"/>
              <a:t>Project teams may become too reliant on the scheduler and neglect necessary communication or adaptive project management strategies.</a:t>
            </a:r>
          </a:p>
          <a:p>
            <a:pPr algn="just">
              <a:lnSpc>
                <a:spcPct val="150000"/>
              </a:lnSpc>
            </a:pPr>
            <a:r>
              <a:rPr lang="en-US" b="1" dirty="0"/>
              <a:t>Inflexibility :</a:t>
            </a:r>
            <a:r>
              <a:rPr lang="en-US" dirty="0"/>
              <a:t>Some task schedulers, especially more rigid ones, may not handle changes easily. If tasks are delayed or re-prioritized, it can be cumbersome to update the schedule manually.</a:t>
            </a:r>
          </a:p>
          <a:p>
            <a:pPr algn="just">
              <a:lnSpc>
                <a:spcPct val="150000"/>
              </a:lnSpc>
            </a:pPr>
            <a:r>
              <a:rPr lang="en-US" b="1" dirty="0"/>
              <a:t>Learning Curve: </a:t>
            </a:r>
            <a:r>
              <a:rPr lang="en-US" dirty="0"/>
              <a:t>New users may face a steep learning curve when trying to understand the scheduler's functionality, especially if it is feature-heavy or complex.</a:t>
            </a:r>
          </a:p>
          <a:p>
            <a:pPr algn="just">
              <a:lnSpc>
                <a:spcPct val="150000"/>
              </a:lnSpc>
            </a:pPr>
            <a:r>
              <a:rPr lang="en-US" b="1" dirty="0"/>
              <a:t>Limited Customization: </a:t>
            </a:r>
            <a:r>
              <a:rPr lang="en-US" dirty="0"/>
              <a:t>Some schedulers have preset templates and may not allow customization to meet specific project needs.</a:t>
            </a:r>
          </a:p>
          <a:p>
            <a:endParaRPr lang="en-US" dirty="0"/>
          </a:p>
          <a:p>
            <a:endParaRPr lang="en-US" dirty="0"/>
          </a:p>
          <a:p>
            <a:endParaRPr lang="en-US" dirty="0"/>
          </a:p>
          <a:p>
            <a:endParaRPr lang="en-US" dirty="0"/>
          </a:p>
          <a:p>
            <a:endParaRPr lang="en-IN" dirty="0"/>
          </a:p>
        </p:txBody>
      </p:sp>
    </p:spTree>
    <p:extLst>
      <p:ext uri="{BB962C8B-B14F-4D97-AF65-F5344CB8AC3E}">
        <p14:creationId xmlns:p14="http://schemas.microsoft.com/office/powerpoint/2010/main" val="4138483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DADF7-AFFE-E9F1-4A12-4C0D08685B3A}"/>
              </a:ext>
            </a:extLst>
          </p:cNvPr>
          <p:cNvSpPr>
            <a:spLocks noGrp="1"/>
          </p:cNvSpPr>
          <p:nvPr>
            <p:ph type="title"/>
          </p:nvPr>
        </p:nvSpPr>
        <p:spPr>
          <a:xfrm>
            <a:off x="0" y="-252845"/>
            <a:ext cx="10131425" cy="1456267"/>
          </a:xfrm>
        </p:spPr>
        <p:txBody>
          <a:bodyPr/>
          <a:lstStyle/>
          <a:p>
            <a:r>
              <a:rPr lang="en-US" sz="3600" b="1" dirty="0"/>
              <a:t>PROPOSED SYSTEM :</a:t>
            </a:r>
            <a:endParaRPr lang="en-IN" dirty="0"/>
          </a:p>
        </p:txBody>
      </p:sp>
      <p:sp>
        <p:nvSpPr>
          <p:cNvPr id="3" name="Content Placeholder 2">
            <a:extLst>
              <a:ext uri="{FF2B5EF4-FFF2-40B4-BE49-F238E27FC236}">
                <a16:creationId xmlns:a16="http://schemas.microsoft.com/office/drawing/2014/main" id="{D1DCFD8E-21E3-1D76-B8F4-01FFBB9FD149}"/>
              </a:ext>
            </a:extLst>
          </p:cNvPr>
          <p:cNvSpPr>
            <a:spLocks noGrp="1"/>
          </p:cNvSpPr>
          <p:nvPr>
            <p:ph idx="1"/>
          </p:nvPr>
        </p:nvSpPr>
        <p:spPr>
          <a:xfrm>
            <a:off x="685801" y="1018309"/>
            <a:ext cx="10536671" cy="4980709"/>
          </a:xfrm>
        </p:spPr>
        <p:txBody>
          <a:bodyPr>
            <a:normAutofit lnSpcReduction="10000"/>
          </a:bodyPr>
          <a:lstStyle/>
          <a:p>
            <a:pPr algn="just">
              <a:lnSpc>
                <a:spcPct val="150000"/>
              </a:lnSpc>
            </a:pPr>
            <a:r>
              <a:rPr lang="en-US" dirty="0"/>
              <a:t>This system will consist of multiple modules designed to efficiently handle task creation, assignment, resource allocation, and progress tracking. The core features include task management, where project managers can create tasks, define dependencies, and set priorities. </a:t>
            </a:r>
          </a:p>
          <a:p>
            <a:pPr algn="just">
              <a:lnSpc>
                <a:spcPct val="150000"/>
              </a:lnSpc>
            </a:pPr>
            <a:r>
              <a:rPr lang="en-US" dirty="0"/>
              <a:t>A resource management module will allocate resources based on availability and skills, ensuring optimal utilization. A dynamic Gantt chart and timeline visualization will offer a clear overview of the project’s progress, displaying tasks, deadlines, and dependencies.</a:t>
            </a:r>
          </a:p>
          <a:p>
            <a:pPr algn="just">
              <a:lnSpc>
                <a:spcPct val="150000"/>
              </a:lnSpc>
            </a:pPr>
            <a:r>
              <a:rPr lang="en-US" dirty="0"/>
              <a:t>To improve communication, the system will include a collaboration module, allowing team members to discuss tasks, share files, and provide feedback in real time. Additionally, the task tracking module will monitor progress by tracking task status, time spent, and identifying any delays or issues.</a:t>
            </a:r>
          </a:p>
          <a:p>
            <a:pPr algn="just">
              <a:lnSpc>
                <a:spcPct val="150000"/>
              </a:lnSpc>
            </a:pPr>
            <a:r>
              <a:rPr lang="en-US" dirty="0"/>
              <a:t> A risk management feature will help identify potential risks to the project timeline, while a budget management module will track resource costs to ensure the project stays within financial constraints.</a:t>
            </a:r>
          </a:p>
          <a:p>
            <a:endParaRPr lang="en-IN" dirty="0"/>
          </a:p>
        </p:txBody>
      </p:sp>
    </p:spTree>
    <p:extLst>
      <p:ext uri="{BB962C8B-B14F-4D97-AF65-F5344CB8AC3E}">
        <p14:creationId xmlns:p14="http://schemas.microsoft.com/office/powerpoint/2010/main" val="3665198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EF279-5F4E-DB4F-4770-69641E36907C}"/>
              </a:ext>
            </a:extLst>
          </p:cNvPr>
          <p:cNvSpPr>
            <a:spLocks noGrp="1"/>
          </p:cNvSpPr>
          <p:nvPr>
            <p:ph type="title"/>
          </p:nvPr>
        </p:nvSpPr>
        <p:spPr>
          <a:xfrm>
            <a:off x="20783" y="-252845"/>
            <a:ext cx="10131425" cy="1456267"/>
          </a:xfrm>
        </p:spPr>
        <p:txBody>
          <a:bodyPr/>
          <a:lstStyle/>
          <a:p>
            <a:r>
              <a:rPr lang="en-US" sz="3600"/>
              <a:t>Advantage</a:t>
            </a:r>
            <a:endParaRPr lang="en-IN"/>
          </a:p>
        </p:txBody>
      </p:sp>
      <p:sp>
        <p:nvSpPr>
          <p:cNvPr id="3" name="Content Placeholder 2">
            <a:extLst>
              <a:ext uri="{FF2B5EF4-FFF2-40B4-BE49-F238E27FC236}">
                <a16:creationId xmlns:a16="http://schemas.microsoft.com/office/drawing/2014/main" id="{A1B917E1-ACB8-DB2E-7D93-2F3C0FF5F780}"/>
              </a:ext>
            </a:extLst>
          </p:cNvPr>
          <p:cNvSpPr>
            <a:spLocks noGrp="1"/>
          </p:cNvSpPr>
          <p:nvPr>
            <p:ph idx="1"/>
          </p:nvPr>
        </p:nvSpPr>
        <p:spPr>
          <a:xfrm>
            <a:off x="779318" y="1610592"/>
            <a:ext cx="10235335" cy="4762500"/>
          </a:xfrm>
        </p:spPr>
        <p:txBody>
          <a:bodyPr>
            <a:normAutofit fontScale="92500" lnSpcReduction="10000"/>
          </a:bodyPr>
          <a:lstStyle/>
          <a:p>
            <a:pPr algn="just">
              <a:lnSpc>
                <a:spcPct val="160000"/>
              </a:lnSpc>
            </a:pPr>
            <a:r>
              <a:rPr lang="en-US" b="1" dirty="0"/>
              <a:t>Improved Time Management :</a:t>
            </a:r>
            <a:r>
              <a:rPr lang="en-US" dirty="0"/>
              <a:t>A task scheduler helps break down the project into manageable tasks with clear deadlines, ensuring that tasks are completed on time.</a:t>
            </a:r>
          </a:p>
          <a:p>
            <a:pPr algn="just">
              <a:lnSpc>
                <a:spcPct val="160000"/>
              </a:lnSpc>
            </a:pPr>
            <a:r>
              <a:rPr lang="en-US" b="1" dirty="0"/>
              <a:t>Better Resource Allocation :</a:t>
            </a:r>
            <a:r>
              <a:rPr lang="en-US" dirty="0"/>
              <a:t>Task schedulers help allocate resources (people, equipment, budget) more effectively by ensuring that tasks are assigned to the right team members based on availability and skills.</a:t>
            </a:r>
          </a:p>
          <a:p>
            <a:pPr algn="just">
              <a:lnSpc>
                <a:spcPct val="160000"/>
              </a:lnSpc>
            </a:pPr>
            <a:r>
              <a:rPr lang="en-US" b="1" dirty="0"/>
              <a:t>Clear Prioritization :</a:t>
            </a:r>
            <a:r>
              <a:rPr lang="en-US" dirty="0"/>
              <a:t>Task schedulers help prioritize tasks based on dependencies, deadlines, and project goals. This ensures that important tasks are completed first, and work proceeds in an organized manner.</a:t>
            </a:r>
          </a:p>
          <a:p>
            <a:pPr algn="just">
              <a:lnSpc>
                <a:spcPct val="160000"/>
              </a:lnSpc>
            </a:pPr>
            <a:r>
              <a:rPr lang="en-US" b="1" dirty="0"/>
              <a:t>Enhanced Communication :</a:t>
            </a:r>
            <a:r>
              <a:rPr lang="en-US" dirty="0"/>
              <a:t>Task schedulers improve communication within the team by clearly assigning tasks, deadlines, and expectations.</a:t>
            </a:r>
          </a:p>
          <a:p>
            <a:pPr algn="just">
              <a:lnSpc>
                <a:spcPct val="160000"/>
              </a:lnSpc>
            </a:pPr>
            <a:r>
              <a:rPr lang="en-US" b="1" dirty="0"/>
              <a:t>Real-Time Tracking and Updates :</a:t>
            </a:r>
            <a:r>
              <a:rPr lang="en-US" dirty="0"/>
              <a:t>Task schedulers allow for real-time tracking of task progress. Project managers can monitor whether tasks are completed on time or if delays are occurring.</a:t>
            </a:r>
          </a:p>
          <a:p>
            <a:endParaRPr lang="en-US" dirty="0"/>
          </a:p>
          <a:p>
            <a:endParaRPr lang="en-US" dirty="0"/>
          </a:p>
          <a:p>
            <a:endParaRPr lang="en-US" dirty="0"/>
          </a:p>
          <a:p>
            <a:endParaRPr lang="en-IN" dirty="0"/>
          </a:p>
        </p:txBody>
      </p:sp>
    </p:spTree>
    <p:extLst>
      <p:ext uri="{BB962C8B-B14F-4D97-AF65-F5344CB8AC3E}">
        <p14:creationId xmlns:p14="http://schemas.microsoft.com/office/powerpoint/2010/main" val="3080942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43D92-2CBE-0B9F-74A1-09859895D76B}"/>
              </a:ext>
            </a:extLst>
          </p:cNvPr>
          <p:cNvSpPr>
            <a:spLocks noGrp="1"/>
          </p:cNvSpPr>
          <p:nvPr>
            <p:ph type="title"/>
          </p:nvPr>
        </p:nvSpPr>
        <p:spPr>
          <a:xfrm>
            <a:off x="83128" y="-315190"/>
            <a:ext cx="10131425" cy="1456267"/>
          </a:xfrm>
        </p:spPr>
        <p:txBody>
          <a:bodyPr/>
          <a:lstStyle/>
          <a:p>
            <a:r>
              <a:rPr lang="en-US" sz="3600"/>
              <a:t>Introduction</a:t>
            </a:r>
            <a:endParaRPr lang="en-IN" dirty="0"/>
          </a:p>
        </p:txBody>
      </p:sp>
      <p:sp>
        <p:nvSpPr>
          <p:cNvPr id="3" name="Content Placeholder 2">
            <a:extLst>
              <a:ext uri="{FF2B5EF4-FFF2-40B4-BE49-F238E27FC236}">
                <a16:creationId xmlns:a16="http://schemas.microsoft.com/office/drawing/2014/main" id="{8FACB3CA-BF71-8916-EF3C-909181C91FB6}"/>
              </a:ext>
            </a:extLst>
          </p:cNvPr>
          <p:cNvSpPr>
            <a:spLocks noGrp="1"/>
          </p:cNvSpPr>
          <p:nvPr>
            <p:ph idx="1"/>
          </p:nvPr>
        </p:nvSpPr>
        <p:spPr>
          <a:xfrm>
            <a:off x="457201" y="1350819"/>
            <a:ext cx="10910744" cy="5032664"/>
          </a:xfrm>
        </p:spPr>
        <p:txBody>
          <a:bodyPr>
            <a:noAutofit/>
          </a:bodyPr>
          <a:lstStyle/>
          <a:p>
            <a:pPr algn="just">
              <a:lnSpc>
                <a:spcPct val="150000"/>
              </a:lnSpc>
            </a:pPr>
            <a:r>
              <a:rPr lang="en-US" dirty="0"/>
              <a:t>In recent days, many applications generate Big data such as Facebook, Google, general public websites, scientific experiments, commercial applications, cloud applications, IoT devices, e-governance applications, bio-medical applications, and much more. </a:t>
            </a:r>
          </a:p>
          <a:p>
            <a:pPr algn="just">
              <a:lnSpc>
                <a:spcPct val="150000"/>
              </a:lnSpc>
            </a:pPr>
            <a:r>
              <a:rPr lang="en-US" dirty="0"/>
              <a:t>Big data [1], [2] represents the characteristics of volume, veracity, and variety of data. It also [3] represents the data collected in a systematic manner but exceeds the storage and power capacity of typical machines in an organization. </a:t>
            </a:r>
          </a:p>
          <a:p>
            <a:pPr algn="just">
              <a:lnSpc>
                <a:spcPct val="150000"/>
              </a:lnSpc>
            </a:pPr>
            <a:r>
              <a:rPr lang="en-US" dirty="0"/>
              <a:t>The rapid growth of data volume which requires processing petabytes of data per day. It describes the exponential growth and availability of structured, </a:t>
            </a:r>
            <a:r>
              <a:rPr lang="en-US" dirty="0" err="1"/>
              <a:t>semistructured</a:t>
            </a:r>
            <a:r>
              <a:rPr lang="en-US" dirty="0"/>
              <a:t> and unstructured data. Furthermore, the data consists of audio, video, images, and more. </a:t>
            </a:r>
          </a:p>
          <a:p>
            <a:pPr algn="just">
              <a:lnSpc>
                <a:spcPct val="150000"/>
              </a:lnSpc>
            </a:pPr>
            <a:r>
              <a:rPr lang="en-US" dirty="0"/>
              <a:t>It should be processed properly in order to make accurate and timely decisions. Hence, it is essential to process and extract such data to understand the meaningful insights hidden within such data, this is known as Big data analytics.</a:t>
            </a:r>
          </a:p>
          <a:p>
            <a:pPr marL="0" indent="0" algn="just">
              <a:lnSpc>
                <a:spcPct val="150000"/>
              </a:lnSpc>
              <a:buNone/>
            </a:pPr>
            <a:r>
              <a:rPr lang="en-US" dirty="0"/>
              <a:t> </a:t>
            </a:r>
            <a:endParaRPr lang="en-IN" dirty="0"/>
          </a:p>
        </p:txBody>
      </p:sp>
    </p:spTree>
    <p:extLst>
      <p:ext uri="{BB962C8B-B14F-4D97-AF65-F5344CB8AC3E}">
        <p14:creationId xmlns:p14="http://schemas.microsoft.com/office/powerpoint/2010/main" val="1877080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5C792C-76A5-0190-8462-BA9A9C058901}"/>
              </a:ext>
            </a:extLst>
          </p:cNvPr>
          <p:cNvSpPr>
            <a:spLocks noGrp="1"/>
          </p:cNvSpPr>
          <p:nvPr>
            <p:ph idx="4294967295"/>
          </p:nvPr>
        </p:nvSpPr>
        <p:spPr>
          <a:xfrm>
            <a:off x="228601" y="555913"/>
            <a:ext cx="11523518" cy="5746173"/>
          </a:xfrm>
        </p:spPr>
        <p:txBody>
          <a:bodyPr>
            <a:noAutofit/>
          </a:bodyPr>
          <a:lstStyle/>
          <a:p>
            <a:pPr algn="just">
              <a:lnSpc>
                <a:spcPct val="150000"/>
              </a:lnSpc>
            </a:pPr>
            <a:r>
              <a:rPr lang="en-US" dirty="0"/>
              <a:t>Big data analytics is empowered by machine learning or statistical algorithms to process big data and understand meaningful information out of it. Consequently, it is important to process those data within a limited time.</a:t>
            </a:r>
          </a:p>
          <a:p>
            <a:pPr algn="just">
              <a:lnSpc>
                <a:spcPct val="150000"/>
              </a:lnSpc>
            </a:pPr>
            <a:r>
              <a:rPr lang="en-US" dirty="0"/>
              <a:t>Major big data frameworks have been developed according the dataflow model which represents a computation as a graph consisting of processing nodes and communicating edges. The Big data platforms such as Hadoop [4], Spark [5], Flink [6], Heron [7] and others are examples of such systems. </a:t>
            </a:r>
          </a:p>
          <a:p>
            <a:pPr algn="just">
              <a:lnSpc>
                <a:spcPct val="150000"/>
              </a:lnSpc>
            </a:pPr>
            <a:r>
              <a:rPr lang="en-US" dirty="0"/>
              <a:t>These systems are required to execute jobs that take less than a minute to many hours to long running as in streaming jobs. The performance of Big data platforms depends on how effectively both the workloads are handled and processed in an efficient way.</a:t>
            </a:r>
          </a:p>
          <a:p>
            <a:pPr algn="just">
              <a:lnSpc>
                <a:spcPct val="150000"/>
              </a:lnSpc>
            </a:pPr>
            <a:r>
              <a:rPr lang="en-US" dirty="0"/>
              <a:t> In general, big data applications or jobs consists of the asynchronous tasks in the form of functions. For example, map and reduce are well-known functions in big data systems. </a:t>
            </a:r>
          </a:p>
          <a:p>
            <a:pPr algn="just">
              <a:lnSpc>
                <a:spcPct val="150000"/>
              </a:lnSpc>
            </a:pPr>
            <a:r>
              <a:rPr lang="en-US" dirty="0"/>
              <a:t>The map task processes each input data block and produce the intermediary results whereas the reduce tasks process the intermediary results and produce the final output. Additionally, big data applications may receive input data in a batch mode or streaming mode. Hence, it is mandatory to effectively schedule those tasks with an appropriate input data.</a:t>
            </a:r>
            <a:endParaRPr lang="en-IN" dirty="0"/>
          </a:p>
        </p:txBody>
      </p:sp>
    </p:spTree>
    <p:extLst>
      <p:ext uri="{BB962C8B-B14F-4D97-AF65-F5344CB8AC3E}">
        <p14:creationId xmlns:p14="http://schemas.microsoft.com/office/powerpoint/2010/main" val="3380228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CE55D-4DED-184C-2036-8050FE9E7C5F}"/>
              </a:ext>
            </a:extLst>
          </p:cNvPr>
          <p:cNvSpPr>
            <a:spLocks noGrp="1"/>
          </p:cNvSpPr>
          <p:nvPr>
            <p:ph type="title"/>
          </p:nvPr>
        </p:nvSpPr>
        <p:spPr>
          <a:xfrm>
            <a:off x="10392" y="-294409"/>
            <a:ext cx="10131425" cy="1456267"/>
          </a:xfrm>
        </p:spPr>
        <p:txBody>
          <a:bodyPr/>
          <a:lstStyle/>
          <a:p>
            <a:r>
              <a:rPr lang="en-IN" sz="3600" dirty="0"/>
              <a:t>MODULES</a:t>
            </a:r>
            <a:endParaRPr lang="en-IN" dirty="0"/>
          </a:p>
        </p:txBody>
      </p:sp>
      <p:sp>
        <p:nvSpPr>
          <p:cNvPr id="3" name="Content Placeholder 2">
            <a:extLst>
              <a:ext uri="{FF2B5EF4-FFF2-40B4-BE49-F238E27FC236}">
                <a16:creationId xmlns:a16="http://schemas.microsoft.com/office/drawing/2014/main" id="{2D416DDC-1321-3FC0-1264-7CA9FF790F95}"/>
              </a:ext>
            </a:extLst>
          </p:cNvPr>
          <p:cNvSpPr>
            <a:spLocks noGrp="1"/>
          </p:cNvSpPr>
          <p:nvPr>
            <p:ph idx="1"/>
          </p:nvPr>
        </p:nvSpPr>
        <p:spPr>
          <a:xfrm>
            <a:off x="1030287" y="801640"/>
            <a:ext cx="10131425" cy="3649133"/>
          </a:xfrm>
        </p:spPr>
        <p:txBody>
          <a:bodyPr/>
          <a:lstStyle/>
          <a:p>
            <a:pPr algn="just">
              <a:lnSpc>
                <a:spcPct val="150000"/>
              </a:lnSpc>
            </a:pPr>
            <a:r>
              <a:rPr lang="en-US" sz="2000" b="1" dirty="0"/>
              <a:t>Task Management Module</a:t>
            </a:r>
          </a:p>
          <a:p>
            <a:pPr algn="just">
              <a:lnSpc>
                <a:spcPct val="150000"/>
              </a:lnSpc>
            </a:pPr>
            <a:r>
              <a:rPr lang="en-US" sz="2000" b="1" dirty="0"/>
              <a:t>Resource Management Module</a:t>
            </a:r>
          </a:p>
          <a:p>
            <a:pPr algn="just">
              <a:lnSpc>
                <a:spcPct val="150000"/>
              </a:lnSpc>
            </a:pPr>
            <a:r>
              <a:rPr lang="en-US" sz="2000" b="1" dirty="0"/>
              <a:t>Timeline and Gantt Chart Module</a:t>
            </a:r>
          </a:p>
          <a:p>
            <a:pPr algn="just">
              <a:lnSpc>
                <a:spcPct val="150000"/>
              </a:lnSpc>
            </a:pPr>
            <a:r>
              <a:rPr lang="en-US" sz="2000" b="1" dirty="0"/>
              <a:t>Task Tracking and Progress Monitoring Module</a:t>
            </a:r>
          </a:p>
          <a:p>
            <a:endParaRPr lang="en-US" b="1" dirty="0"/>
          </a:p>
          <a:p>
            <a:endParaRPr lang="en-IN" dirty="0"/>
          </a:p>
        </p:txBody>
      </p:sp>
    </p:spTree>
    <p:extLst>
      <p:ext uri="{BB962C8B-B14F-4D97-AF65-F5344CB8AC3E}">
        <p14:creationId xmlns:p14="http://schemas.microsoft.com/office/powerpoint/2010/main" val="2888145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F0871-D0F3-391C-B60F-9C2C69BF8CDC}"/>
              </a:ext>
            </a:extLst>
          </p:cNvPr>
          <p:cNvSpPr>
            <a:spLocks noGrp="1"/>
          </p:cNvSpPr>
          <p:nvPr>
            <p:ph type="title"/>
          </p:nvPr>
        </p:nvSpPr>
        <p:spPr>
          <a:xfrm>
            <a:off x="31174" y="0"/>
            <a:ext cx="10131425" cy="1456267"/>
          </a:xfrm>
        </p:spPr>
        <p:txBody>
          <a:bodyPr/>
          <a:lstStyle/>
          <a:p>
            <a:r>
              <a:rPr lang="en-US" b="1" dirty="0"/>
              <a:t>Task Management Module</a:t>
            </a:r>
            <a:br>
              <a:rPr lang="en-US" b="1" dirty="0"/>
            </a:br>
            <a:endParaRPr lang="en-IN" dirty="0"/>
          </a:p>
        </p:txBody>
      </p:sp>
      <p:sp>
        <p:nvSpPr>
          <p:cNvPr id="3" name="Content Placeholder 2">
            <a:extLst>
              <a:ext uri="{FF2B5EF4-FFF2-40B4-BE49-F238E27FC236}">
                <a16:creationId xmlns:a16="http://schemas.microsoft.com/office/drawing/2014/main" id="{7E53B46F-B89E-16E6-45D8-8B662CDED5CC}"/>
              </a:ext>
            </a:extLst>
          </p:cNvPr>
          <p:cNvSpPr>
            <a:spLocks noGrp="1"/>
          </p:cNvSpPr>
          <p:nvPr>
            <p:ph idx="1"/>
          </p:nvPr>
        </p:nvSpPr>
        <p:spPr>
          <a:xfrm>
            <a:off x="924792" y="1113367"/>
            <a:ext cx="9393381" cy="4061306"/>
          </a:xfrm>
        </p:spPr>
        <p:txBody>
          <a:bodyPr/>
          <a:lstStyle/>
          <a:p>
            <a:pPr algn="just">
              <a:lnSpc>
                <a:spcPct val="150000"/>
              </a:lnSpc>
              <a:buFont typeface="Arial" panose="020B0604020202020204" pitchFamily="34" charset="0"/>
              <a:buChar char="•"/>
            </a:pPr>
            <a:r>
              <a:rPr lang="en-US" b="1" dirty="0"/>
              <a:t>Task Creation</a:t>
            </a:r>
            <a:r>
              <a:rPr lang="en-US" dirty="0"/>
              <a:t>: Allows users to create tasks with relevant details such as name, description, start and end dates, and priorities.</a:t>
            </a:r>
          </a:p>
          <a:p>
            <a:pPr algn="just">
              <a:lnSpc>
                <a:spcPct val="150000"/>
              </a:lnSpc>
              <a:buFont typeface="Arial" panose="020B0604020202020204" pitchFamily="34" charset="0"/>
              <a:buChar char="•"/>
            </a:pPr>
            <a:r>
              <a:rPr lang="en-US" b="1" dirty="0"/>
              <a:t>Task Assignment</a:t>
            </a:r>
            <a:r>
              <a:rPr lang="en-US" dirty="0"/>
              <a:t>: Assign tasks to specific team members, ensuring clear responsibility and accountability.</a:t>
            </a:r>
          </a:p>
          <a:p>
            <a:pPr algn="just">
              <a:lnSpc>
                <a:spcPct val="150000"/>
              </a:lnSpc>
              <a:buFont typeface="Arial" panose="020B0604020202020204" pitchFamily="34" charset="0"/>
              <a:buChar char="•"/>
            </a:pPr>
            <a:r>
              <a:rPr lang="en-US" b="1" dirty="0"/>
              <a:t>Task Prioritization</a:t>
            </a:r>
            <a:r>
              <a:rPr lang="en-US" dirty="0"/>
              <a:t>: Helps categorize tasks based on their importance or urgency.</a:t>
            </a:r>
          </a:p>
          <a:p>
            <a:pPr algn="just">
              <a:lnSpc>
                <a:spcPct val="150000"/>
              </a:lnSpc>
              <a:buFont typeface="Arial" panose="020B0604020202020204" pitchFamily="34" charset="0"/>
              <a:buChar char="•"/>
            </a:pPr>
            <a:r>
              <a:rPr lang="en-US" b="1" dirty="0"/>
              <a:t>Task Dependencies</a:t>
            </a:r>
            <a:r>
              <a:rPr lang="en-US" dirty="0"/>
              <a:t>: Defines relationships between tasks (e.g., one task cannot start until another is completed).</a:t>
            </a:r>
          </a:p>
          <a:p>
            <a:endParaRPr lang="en-IN" dirty="0"/>
          </a:p>
        </p:txBody>
      </p:sp>
    </p:spTree>
    <p:extLst>
      <p:ext uri="{BB962C8B-B14F-4D97-AF65-F5344CB8AC3E}">
        <p14:creationId xmlns:p14="http://schemas.microsoft.com/office/powerpoint/2010/main" val="22767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F137C-ED86-DD62-5133-3401F3CA56D2}"/>
              </a:ext>
            </a:extLst>
          </p:cNvPr>
          <p:cNvSpPr>
            <a:spLocks noGrp="1"/>
          </p:cNvSpPr>
          <p:nvPr>
            <p:ph type="title"/>
          </p:nvPr>
        </p:nvSpPr>
        <p:spPr>
          <a:xfrm>
            <a:off x="145474" y="69273"/>
            <a:ext cx="10131425" cy="1456267"/>
          </a:xfrm>
        </p:spPr>
        <p:txBody>
          <a:bodyPr/>
          <a:lstStyle/>
          <a:p>
            <a:r>
              <a:rPr lang="en-US" b="1" dirty="0"/>
              <a:t>Resource Management Module</a:t>
            </a:r>
            <a:br>
              <a:rPr lang="en-US" b="1" dirty="0"/>
            </a:br>
            <a:endParaRPr lang="en-IN" dirty="0"/>
          </a:p>
        </p:txBody>
      </p:sp>
      <p:sp>
        <p:nvSpPr>
          <p:cNvPr id="3" name="Content Placeholder 2">
            <a:extLst>
              <a:ext uri="{FF2B5EF4-FFF2-40B4-BE49-F238E27FC236}">
                <a16:creationId xmlns:a16="http://schemas.microsoft.com/office/drawing/2014/main" id="{7C6EB68E-103E-086E-B07E-4091F4985332}"/>
              </a:ext>
            </a:extLst>
          </p:cNvPr>
          <p:cNvSpPr>
            <a:spLocks noGrp="1"/>
          </p:cNvSpPr>
          <p:nvPr>
            <p:ph idx="1"/>
          </p:nvPr>
        </p:nvSpPr>
        <p:spPr>
          <a:xfrm>
            <a:off x="1236519" y="1059873"/>
            <a:ext cx="8801099" cy="4118264"/>
          </a:xfrm>
        </p:spPr>
        <p:txBody>
          <a:bodyPr/>
          <a:lstStyle/>
          <a:p>
            <a:pPr algn="just">
              <a:lnSpc>
                <a:spcPct val="150000"/>
              </a:lnSpc>
              <a:buFont typeface="Arial" panose="020B0604020202020204" pitchFamily="34" charset="0"/>
              <a:buChar char="•"/>
            </a:pPr>
            <a:r>
              <a:rPr lang="en-US" b="1" dirty="0"/>
              <a:t>Resource Allocation</a:t>
            </a:r>
            <a:r>
              <a:rPr lang="en-US" dirty="0"/>
              <a:t>: Assign resources (human, equipment, or budget) to tasks based on their availability and skills.</a:t>
            </a:r>
          </a:p>
          <a:p>
            <a:pPr algn="just">
              <a:lnSpc>
                <a:spcPct val="150000"/>
              </a:lnSpc>
              <a:buFont typeface="Arial" panose="020B0604020202020204" pitchFamily="34" charset="0"/>
              <a:buChar char="•"/>
            </a:pPr>
            <a:r>
              <a:rPr lang="en-US" b="1" dirty="0"/>
              <a:t>Resource Utilization</a:t>
            </a:r>
            <a:r>
              <a:rPr lang="en-US" dirty="0"/>
              <a:t>: Tracks the usage of resources to ensure they are used efficiently and do not get overbooked.</a:t>
            </a:r>
          </a:p>
          <a:p>
            <a:pPr algn="just">
              <a:lnSpc>
                <a:spcPct val="150000"/>
              </a:lnSpc>
              <a:buFont typeface="Arial" panose="020B0604020202020204" pitchFamily="34" charset="0"/>
              <a:buChar char="•"/>
            </a:pPr>
            <a:r>
              <a:rPr lang="en-US" b="1" dirty="0"/>
              <a:t>Resource Availability</a:t>
            </a:r>
            <a:r>
              <a:rPr lang="en-US" dirty="0"/>
              <a:t>: Displays available resources and helps managers avoid over-allocation or under-utilization.</a:t>
            </a:r>
          </a:p>
          <a:p>
            <a:endParaRPr lang="en-IN" dirty="0"/>
          </a:p>
        </p:txBody>
      </p:sp>
    </p:spTree>
    <p:extLst>
      <p:ext uri="{BB962C8B-B14F-4D97-AF65-F5344CB8AC3E}">
        <p14:creationId xmlns:p14="http://schemas.microsoft.com/office/powerpoint/2010/main" val="30286863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E7387-6BAB-9DEF-547A-C455229227F1}"/>
              </a:ext>
            </a:extLst>
          </p:cNvPr>
          <p:cNvSpPr>
            <a:spLocks noGrp="1"/>
          </p:cNvSpPr>
          <p:nvPr>
            <p:ph type="title"/>
          </p:nvPr>
        </p:nvSpPr>
        <p:spPr>
          <a:xfrm>
            <a:off x="197428" y="90054"/>
            <a:ext cx="10131425" cy="1456267"/>
          </a:xfrm>
        </p:spPr>
        <p:txBody>
          <a:bodyPr/>
          <a:lstStyle/>
          <a:p>
            <a:r>
              <a:rPr lang="en-US" b="1" dirty="0"/>
              <a:t>Timeline and Gantt Chart Module</a:t>
            </a:r>
            <a:br>
              <a:rPr lang="en-US" b="1" dirty="0"/>
            </a:br>
            <a:endParaRPr lang="en-IN" dirty="0"/>
          </a:p>
        </p:txBody>
      </p:sp>
      <p:sp>
        <p:nvSpPr>
          <p:cNvPr id="3" name="Content Placeholder 2">
            <a:extLst>
              <a:ext uri="{FF2B5EF4-FFF2-40B4-BE49-F238E27FC236}">
                <a16:creationId xmlns:a16="http://schemas.microsoft.com/office/drawing/2014/main" id="{A36F621A-6CD3-DDD6-372A-27D3C4208769}"/>
              </a:ext>
            </a:extLst>
          </p:cNvPr>
          <p:cNvSpPr>
            <a:spLocks noGrp="1"/>
          </p:cNvSpPr>
          <p:nvPr>
            <p:ph idx="1"/>
          </p:nvPr>
        </p:nvSpPr>
        <p:spPr>
          <a:xfrm>
            <a:off x="1278084" y="1080654"/>
            <a:ext cx="9424554" cy="4014355"/>
          </a:xfrm>
        </p:spPr>
        <p:txBody>
          <a:bodyPr/>
          <a:lstStyle/>
          <a:p>
            <a:pPr algn="just">
              <a:lnSpc>
                <a:spcPct val="150000"/>
              </a:lnSpc>
              <a:buFont typeface="Arial" panose="020B0604020202020204" pitchFamily="34" charset="0"/>
              <a:buChar char="•"/>
            </a:pPr>
            <a:r>
              <a:rPr lang="en-US" b="1" dirty="0"/>
              <a:t>Visual Timeline</a:t>
            </a:r>
            <a:r>
              <a:rPr lang="en-US" dirty="0"/>
              <a:t>: Provides a graphical representation of the project timeline, including tasks, start and end dates, milestones, and dependencies.</a:t>
            </a:r>
          </a:p>
          <a:p>
            <a:pPr algn="just">
              <a:lnSpc>
                <a:spcPct val="150000"/>
              </a:lnSpc>
              <a:buFont typeface="Arial" panose="020B0604020202020204" pitchFamily="34" charset="0"/>
              <a:buChar char="•"/>
            </a:pPr>
            <a:r>
              <a:rPr lang="en-US" b="1" dirty="0"/>
              <a:t>Gantt Chart</a:t>
            </a:r>
            <a:r>
              <a:rPr lang="en-US" dirty="0"/>
              <a:t>: A Gantt chart is a widely used tool for visualizing the project schedule. It shows the sequence and duration of tasks and their interdependencies.</a:t>
            </a:r>
          </a:p>
          <a:p>
            <a:pPr algn="just">
              <a:lnSpc>
                <a:spcPct val="150000"/>
              </a:lnSpc>
              <a:buFont typeface="Arial" panose="020B0604020202020204" pitchFamily="34" charset="0"/>
              <a:buChar char="•"/>
            </a:pPr>
            <a:r>
              <a:rPr lang="en-US" b="1" dirty="0"/>
              <a:t>Milestones</a:t>
            </a:r>
            <a:r>
              <a:rPr lang="en-US" dirty="0"/>
              <a:t>: Highlights key project milestones that indicate critical points in the project’s timeline.</a:t>
            </a:r>
          </a:p>
          <a:p>
            <a:endParaRPr lang="en-US" b="1" dirty="0"/>
          </a:p>
          <a:p>
            <a:endParaRPr lang="en-US" b="1" dirty="0"/>
          </a:p>
          <a:p>
            <a:endParaRPr lang="en-IN" dirty="0"/>
          </a:p>
        </p:txBody>
      </p:sp>
    </p:spTree>
    <p:extLst>
      <p:ext uri="{BB962C8B-B14F-4D97-AF65-F5344CB8AC3E}">
        <p14:creationId xmlns:p14="http://schemas.microsoft.com/office/powerpoint/2010/main" val="30410441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2FE87-8730-FDF2-9DC1-B7435E5E90BC}"/>
              </a:ext>
            </a:extLst>
          </p:cNvPr>
          <p:cNvSpPr>
            <a:spLocks noGrp="1"/>
          </p:cNvSpPr>
          <p:nvPr>
            <p:ph type="title"/>
          </p:nvPr>
        </p:nvSpPr>
        <p:spPr>
          <a:xfrm>
            <a:off x="249383" y="83127"/>
            <a:ext cx="10131425" cy="1456267"/>
          </a:xfrm>
        </p:spPr>
        <p:txBody>
          <a:bodyPr>
            <a:normAutofit fontScale="90000"/>
          </a:bodyPr>
          <a:lstStyle/>
          <a:p>
            <a:r>
              <a:rPr lang="en-US" b="1" dirty="0"/>
              <a:t>Task Tracking and Progress Monitoring Module</a:t>
            </a:r>
            <a:br>
              <a:rPr lang="en-US" b="1" dirty="0"/>
            </a:br>
            <a:endParaRPr lang="en-IN" dirty="0"/>
          </a:p>
        </p:txBody>
      </p:sp>
      <p:sp>
        <p:nvSpPr>
          <p:cNvPr id="3" name="Content Placeholder 2">
            <a:extLst>
              <a:ext uri="{FF2B5EF4-FFF2-40B4-BE49-F238E27FC236}">
                <a16:creationId xmlns:a16="http://schemas.microsoft.com/office/drawing/2014/main" id="{DB7C0DF6-6ABE-7BA4-C566-1A13B9BC12A3}"/>
              </a:ext>
            </a:extLst>
          </p:cNvPr>
          <p:cNvSpPr>
            <a:spLocks noGrp="1"/>
          </p:cNvSpPr>
          <p:nvPr>
            <p:ph idx="1"/>
          </p:nvPr>
        </p:nvSpPr>
        <p:spPr>
          <a:xfrm>
            <a:off x="1153681" y="719281"/>
            <a:ext cx="9403772" cy="4251806"/>
          </a:xfrm>
        </p:spPr>
        <p:txBody>
          <a:bodyPr/>
          <a:lstStyle/>
          <a:p>
            <a:pPr algn="just">
              <a:lnSpc>
                <a:spcPct val="150000"/>
              </a:lnSpc>
              <a:buFont typeface="Arial" panose="020B0604020202020204" pitchFamily="34" charset="0"/>
              <a:buChar char="•"/>
            </a:pPr>
            <a:r>
              <a:rPr lang="en-US" b="1" dirty="0"/>
              <a:t>Task Status Updates</a:t>
            </a:r>
            <a:r>
              <a:rPr lang="en-US" dirty="0"/>
              <a:t>: Allows team members to update the status of tasks (e.g., Not Started, In Progress, Completed) to track progress.</a:t>
            </a:r>
          </a:p>
          <a:p>
            <a:pPr algn="just">
              <a:lnSpc>
                <a:spcPct val="150000"/>
              </a:lnSpc>
              <a:buFont typeface="Arial" panose="020B0604020202020204" pitchFamily="34" charset="0"/>
              <a:buChar char="•"/>
            </a:pPr>
            <a:r>
              <a:rPr lang="en-US" b="1" dirty="0"/>
              <a:t>Time Tracking</a:t>
            </a:r>
            <a:r>
              <a:rPr lang="en-US" dirty="0"/>
              <a:t>: Tracks the amount of time spent on each task to ensure they are completed within the estimated time.</a:t>
            </a:r>
          </a:p>
          <a:p>
            <a:pPr algn="just">
              <a:lnSpc>
                <a:spcPct val="150000"/>
              </a:lnSpc>
              <a:buFont typeface="Arial" panose="020B0604020202020204" pitchFamily="34" charset="0"/>
              <a:buChar char="•"/>
            </a:pPr>
            <a:r>
              <a:rPr lang="en-US" b="1" dirty="0"/>
              <a:t>Alerts and Notifications</a:t>
            </a:r>
            <a:r>
              <a:rPr lang="en-US" dirty="0"/>
              <a:t>: Sends alerts or notifications when deadlines approach, or tasks are delayed or updated.</a:t>
            </a:r>
          </a:p>
          <a:p>
            <a:endParaRPr lang="en-IN" dirty="0"/>
          </a:p>
        </p:txBody>
      </p:sp>
    </p:spTree>
    <p:extLst>
      <p:ext uri="{BB962C8B-B14F-4D97-AF65-F5344CB8AC3E}">
        <p14:creationId xmlns:p14="http://schemas.microsoft.com/office/powerpoint/2010/main" val="1590492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BC0C-96BB-2E7D-BC68-44A45411D8B4}"/>
              </a:ext>
            </a:extLst>
          </p:cNvPr>
          <p:cNvSpPr>
            <a:spLocks noGrp="1"/>
          </p:cNvSpPr>
          <p:nvPr>
            <p:ph type="title"/>
          </p:nvPr>
        </p:nvSpPr>
        <p:spPr>
          <a:xfrm>
            <a:off x="0" y="-200891"/>
            <a:ext cx="10131425" cy="1456267"/>
          </a:xfrm>
        </p:spPr>
        <p:txBody>
          <a:bodyPr/>
          <a:lstStyle/>
          <a:p>
            <a:r>
              <a:rPr lang="en-IN" sz="3600" b="1"/>
              <a:t>Software Details</a:t>
            </a:r>
            <a:endParaRPr lang="en-IN"/>
          </a:p>
        </p:txBody>
      </p:sp>
      <p:sp>
        <p:nvSpPr>
          <p:cNvPr id="3" name="Content Placeholder 2">
            <a:extLst>
              <a:ext uri="{FF2B5EF4-FFF2-40B4-BE49-F238E27FC236}">
                <a16:creationId xmlns:a16="http://schemas.microsoft.com/office/drawing/2014/main" id="{42C96FCE-71C0-DF70-4D4C-40E1788755D7}"/>
              </a:ext>
            </a:extLst>
          </p:cNvPr>
          <p:cNvSpPr>
            <a:spLocks noGrp="1"/>
          </p:cNvSpPr>
          <p:nvPr>
            <p:ph idx="1"/>
          </p:nvPr>
        </p:nvSpPr>
        <p:spPr>
          <a:xfrm>
            <a:off x="1153392" y="1082194"/>
            <a:ext cx="10131425" cy="3649133"/>
          </a:xfrm>
        </p:spPr>
        <p:txBody>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746673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81B03-EEF6-D82C-924C-27918FE47B03}"/>
              </a:ext>
            </a:extLst>
          </p:cNvPr>
          <p:cNvSpPr>
            <a:spLocks noGrp="1"/>
          </p:cNvSpPr>
          <p:nvPr>
            <p:ph type="title"/>
          </p:nvPr>
        </p:nvSpPr>
        <p:spPr>
          <a:xfrm>
            <a:off x="218211" y="-96982"/>
            <a:ext cx="10131425" cy="1456267"/>
          </a:xfrm>
        </p:spPr>
        <p:txBody>
          <a:bodyPr/>
          <a:lstStyle/>
          <a:p>
            <a:r>
              <a:rPr lang="en-IN" sz="3600" dirty="0"/>
              <a:t>Front End</a:t>
            </a:r>
            <a:endParaRPr lang="en-IN" dirty="0"/>
          </a:p>
        </p:txBody>
      </p:sp>
      <p:sp>
        <p:nvSpPr>
          <p:cNvPr id="3" name="Content Placeholder 2">
            <a:extLst>
              <a:ext uri="{FF2B5EF4-FFF2-40B4-BE49-F238E27FC236}">
                <a16:creationId xmlns:a16="http://schemas.microsoft.com/office/drawing/2014/main" id="{77187D55-2981-A9E8-5D59-B3655BBFA7F1}"/>
              </a:ext>
            </a:extLst>
          </p:cNvPr>
          <p:cNvSpPr>
            <a:spLocks noGrp="1"/>
          </p:cNvSpPr>
          <p:nvPr>
            <p:ph idx="1"/>
          </p:nvPr>
        </p:nvSpPr>
        <p:spPr>
          <a:xfrm>
            <a:off x="924791" y="1016577"/>
            <a:ext cx="10131425" cy="4159827"/>
          </a:xfrm>
        </p:spPr>
        <p:txBody>
          <a:bodyPr>
            <a:normAutofit/>
          </a:bodyPr>
          <a:lstStyle/>
          <a:p>
            <a:pPr algn="just">
              <a:lnSpc>
                <a:spcPct val="17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94359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35716-7FFE-B150-3DD8-6782E1A3F5A2}"/>
              </a:ext>
            </a:extLst>
          </p:cNvPr>
          <p:cNvSpPr>
            <a:spLocks noGrp="1"/>
          </p:cNvSpPr>
          <p:nvPr>
            <p:ph type="title"/>
          </p:nvPr>
        </p:nvSpPr>
        <p:spPr>
          <a:xfrm>
            <a:off x="155865" y="-284018"/>
            <a:ext cx="10131425" cy="1456267"/>
          </a:xfrm>
        </p:spPr>
        <p:txBody>
          <a:bodyPr/>
          <a:lstStyle/>
          <a:p>
            <a:r>
              <a:rPr lang="en-IN" sz="3600" dirty="0"/>
              <a:t>Database</a:t>
            </a:r>
            <a:endParaRPr lang="en-IN" dirty="0"/>
          </a:p>
        </p:txBody>
      </p:sp>
      <p:sp>
        <p:nvSpPr>
          <p:cNvPr id="3" name="Content Placeholder 2">
            <a:extLst>
              <a:ext uri="{FF2B5EF4-FFF2-40B4-BE49-F238E27FC236}">
                <a16:creationId xmlns:a16="http://schemas.microsoft.com/office/drawing/2014/main" id="{08B53680-08D5-04B7-6D78-A751016421B4}"/>
              </a:ext>
            </a:extLst>
          </p:cNvPr>
          <p:cNvSpPr>
            <a:spLocks noGrp="1"/>
          </p:cNvSpPr>
          <p:nvPr>
            <p:ph idx="1"/>
          </p:nvPr>
        </p:nvSpPr>
        <p:spPr>
          <a:xfrm>
            <a:off x="872837" y="1028701"/>
            <a:ext cx="10131425" cy="4274127"/>
          </a:xfrm>
        </p:spPr>
        <p:txBody>
          <a:bodyPr>
            <a:normAutofit/>
          </a:bodyPr>
          <a:lstStyle/>
          <a:p>
            <a:pPr algn="just">
              <a:lnSpc>
                <a:spcPct val="17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97677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C8ED9-799D-8486-8100-54D6F1267EA4}"/>
              </a:ext>
            </a:extLst>
          </p:cNvPr>
          <p:cNvSpPr>
            <a:spLocks noGrp="1"/>
          </p:cNvSpPr>
          <p:nvPr>
            <p:ph type="title"/>
          </p:nvPr>
        </p:nvSpPr>
        <p:spPr>
          <a:xfrm>
            <a:off x="31174" y="-263236"/>
            <a:ext cx="10131425" cy="1456267"/>
          </a:xfrm>
        </p:spPr>
        <p:txBody>
          <a:bodyPr/>
          <a:lstStyle/>
          <a:p>
            <a:r>
              <a:rPr lang="en-IN" sz="3600" dirty="0"/>
              <a:t>Cloud Web Server</a:t>
            </a:r>
            <a:endParaRPr lang="en-IN" dirty="0"/>
          </a:p>
        </p:txBody>
      </p:sp>
      <p:sp>
        <p:nvSpPr>
          <p:cNvPr id="3" name="Content Placeholder 2">
            <a:extLst>
              <a:ext uri="{FF2B5EF4-FFF2-40B4-BE49-F238E27FC236}">
                <a16:creationId xmlns:a16="http://schemas.microsoft.com/office/drawing/2014/main" id="{68905420-B226-6B59-3FDB-6B9C3FA3C124}"/>
              </a:ext>
            </a:extLst>
          </p:cNvPr>
          <p:cNvSpPr>
            <a:spLocks noGrp="1"/>
          </p:cNvSpPr>
          <p:nvPr>
            <p:ph idx="1"/>
          </p:nvPr>
        </p:nvSpPr>
        <p:spPr>
          <a:xfrm>
            <a:off x="685801" y="1000991"/>
            <a:ext cx="10131425" cy="4856018"/>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688897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06E46-F218-747C-07A6-B668B0BE1BCA}"/>
              </a:ext>
            </a:extLst>
          </p:cNvPr>
          <p:cNvSpPr>
            <a:spLocks noGrp="1"/>
          </p:cNvSpPr>
          <p:nvPr>
            <p:ph type="title"/>
          </p:nvPr>
        </p:nvSpPr>
        <p:spPr>
          <a:xfrm>
            <a:off x="103910" y="-344440"/>
            <a:ext cx="10131425" cy="1456267"/>
          </a:xfrm>
        </p:spPr>
        <p:txBody>
          <a:bodyPr/>
          <a:lstStyle/>
          <a:p>
            <a:r>
              <a:rPr lang="en-US" sz="3600" b="1" dirty="0"/>
              <a:t>SOFTWARE REQUIREMENTS:</a:t>
            </a:r>
            <a:endParaRPr lang="en-IN" dirty="0"/>
          </a:p>
        </p:txBody>
      </p:sp>
      <p:sp>
        <p:nvSpPr>
          <p:cNvPr id="3" name="Content Placeholder 2">
            <a:extLst>
              <a:ext uri="{FF2B5EF4-FFF2-40B4-BE49-F238E27FC236}">
                <a16:creationId xmlns:a16="http://schemas.microsoft.com/office/drawing/2014/main" id="{5E2B0FEE-D3D7-3455-07C7-64AEFF930975}"/>
              </a:ext>
            </a:extLst>
          </p:cNvPr>
          <p:cNvSpPr>
            <a:spLocks noGrp="1"/>
          </p:cNvSpPr>
          <p:nvPr>
            <p:ph idx="1"/>
          </p:nvPr>
        </p:nvSpPr>
        <p:spPr>
          <a:xfrm>
            <a:off x="1030287" y="-220133"/>
            <a:ext cx="10131425" cy="364913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1582760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E9FAB-A016-E4DD-A927-1B90515C570C}"/>
              </a:ext>
            </a:extLst>
          </p:cNvPr>
          <p:cNvSpPr>
            <a:spLocks noGrp="1"/>
          </p:cNvSpPr>
          <p:nvPr>
            <p:ph type="title"/>
          </p:nvPr>
        </p:nvSpPr>
        <p:spPr>
          <a:xfrm>
            <a:off x="93519" y="-148936"/>
            <a:ext cx="10131425" cy="1456267"/>
          </a:xfrm>
        </p:spPr>
        <p:txBody>
          <a:bodyPr/>
          <a:lstStyle/>
          <a:p>
            <a:r>
              <a:rPr lang="en-US" sz="3600" b="1" dirty="0"/>
              <a:t>HARDWARE REQUIREMENTS:</a:t>
            </a:r>
            <a:endParaRPr lang="en-IN" dirty="0"/>
          </a:p>
        </p:txBody>
      </p:sp>
      <p:sp>
        <p:nvSpPr>
          <p:cNvPr id="3" name="Content Placeholder 2">
            <a:extLst>
              <a:ext uri="{FF2B5EF4-FFF2-40B4-BE49-F238E27FC236}">
                <a16:creationId xmlns:a16="http://schemas.microsoft.com/office/drawing/2014/main" id="{1F3B48EE-6EA1-EC4F-B1A6-44F994B90951}"/>
              </a:ext>
            </a:extLst>
          </p:cNvPr>
          <p:cNvSpPr>
            <a:spLocks noGrp="1"/>
          </p:cNvSpPr>
          <p:nvPr>
            <p:ph idx="1"/>
          </p:nvPr>
        </p:nvSpPr>
        <p:spPr>
          <a:xfrm>
            <a:off x="862446" y="579197"/>
            <a:ext cx="10131425" cy="364913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10595314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0DCB0A7B-277B-D691-75CC-D2822531A42E}"/>
              </a:ext>
            </a:extLst>
          </p:cNvPr>
          <p:cNvSpPr>
            <a:spLocks noGrp="1"/>
          </p:cNvSpPr>
          <p:nvPr>
            <p:ph type="title"/>
          </p:nvPr>
        </p:nvSpPr>
        <p:spPr>
          <a:xfrm>
            <a:off x="51956" y="-273627"/>
            <a:ext cx="10131425" cy="1456267"/>
          </a:xfrm>
        </p:spPr>
        <p:txBody>
          <a:bodyPr/>
          <a:lstStyle/>
          <a:p>
            <a:r>
              <a:rPr lang="en-US" sz="3600" dirty="0"/>
              <a:t>CONCLUSION</a:t>
            </a:r>
            <a:endParaRPr lang="en-IN" dirty="0"/>
          </a:p>
        </p:txBody>
      </p:sp>
      <p:sp>
        <p:nvSpPr>
          <p:cNvPr id="10" name="Content Placeholder 9">
            <a:extLst>
              <a:ext uri="{FF2B5EF4-FFF2-40B4-BE49-F238E27FC236}">
                <a16:creationId xmlns:a16="http://schemas.microsoft.com/office/drawing/2014/main" id="{7EFF9B07-C5A9-6F85-5A80-2D6E3F9ACABC}"/>
              </a:ext>
            </a:extLst>
          </p:cNvPr>
          <p:cNvSpPr>
            <a:spLocks noGrp="1"/>
          </p:cNvSpPr>
          <p:nvPr>
            <p:ph idx="1"/>
          </p:nvPr>
        </p:nvSpPr>
        <p:spPr>
          <a:xfrm>
            <a:off x="893620" y="604213"/>
            <a:ext cx="10131425" cy="3649133"/>
          </a:xfrm>
        </p:spPr>
        <p:txBody>
          <a:bodyPr/>
          <a:lstStyle/>
          <a:p>
            <a:pPr algn="just">
              <a:lnSpc>
                <a:spcPct val="150000"/>
              </a:lnSpc>
            </a:pPr>
            <a:r>
              <a:rPr lang="en-US" dirty="0"/>
              <a:t> Project Planning and scheduling can be done effectively using MS Project. </a:t>
            </a:r>
          </a:p>
          <a:p>
            <a:pPr algn="just">
              <a:lnSpc>
                <a:spcPct val="150000"/>
              </a:lnSpc>
            </a:pPr>
            <a:r>
              <a:rPr lang="en-US" dirty="0"/>
              <a:t> MS Project optimizes the decision-making process and improves productivity at work. </a:t>
            </a:r>
          </a:p>
          <a:p>
            <a:pPr algn="just">
              <a:lnSpc>
                <a:spcPct val="150000"/>
              </a:lnSpc>
            </a:pPr>
            <a:r>
              <a:rPr lang="en-US" dirty="0"/>
              <a:t>Resource levelling allows optimum use of resources. </a:t>
            </a:r>
          </a:p>
          <a:p>
            <a:pPr algn="just">
              <a:lnSpc>
                <a:spcPct val="150000"/>
              </a:lnSpc>
            </a:pPr>
            <a:r>
              <a:rPr lang="en-US" dirty="0"/>
              <a:t>Also the resource wastage can be avoided.</a:t>
            </a:r>
          </a:p>
          <a:p>
            <a:endParaRPr lang="en-IN" dirty="0"/>
          </a:p>
        </p:txBody>
      </p:sp>
    </p:spTree>
    <p:extLst>
      <p:ext uri="{BB962C8B-B14F-4D97-AF65-F5344CB8AC3E}">
        <p14:creationId xmlns:p14="http://schemas.microsoft.com/office/powerpoint/2010/main" val="25518591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73</TotalTime>
  <Words>2222</Words>
  <Application>Microsoft Office PowerPoint</Application>
  <PresentationFormat>Widescreen</PresentationFormat>
  <Paragraphs>100</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Celestial</vt:lpstr>
      <vt:lpstr>project task schedular  </vt:lpstr>
      <vt:lpstr>Abstract</vt:lpstr>
      <vt:lpstr>Objective</vt:lpstr>
      <vt:lpstr>Existing System</vt:lpstr>
      <vt:lpstr>Disadvantage</vt:lpstr>
      <vt:lpstr>PROPOSED SYSTEM :</vt:lpstr>
      <vt:lpstr>Advantage</vt:lpstr>
      <vt:lpstr>Introduction</vt:lpstr>
      <vt:lpstr>PowerPoint Presentation</vt:lpstr>
      <vt:lpstr>MODULES</vt:lpstr>
      <vt:lpstr>Task Management Module </vt:lpstr>
      <vt:lpstr>Resource Management Module </vt:lpstr>
      <vt:lpstr>Timeline and Gantt Chart Module </vt:lpstr>
      <vt:lpstr>Task Tracking and Progress Monitoring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2024-12-19T00:26:15Z</dcterms:created>
  <dcterms:modified xsi:type="dcterms:W3CDTF">2024-12-19T01:39:50Z</dcterms:modified>
</cp:coreProperties>
</file>