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7F46E22B-C4D0-41A1-B9B9-E2AA9E40F48A}" type="datetimeFigureOut">
              <a:rPr lang="en-IN" smtClean="0"/>
              <a:t>12-12-2024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1066366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46E22B-C4D0-41A1-B9B9-E2AA9E40F48A}"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2808190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46E22B-C4D0-41A1-B9B9-E2AA9E40F48A}"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3055154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F46E22B-C4D0-41A1-B9B9-E2AA9E40F48A}"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3525140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46E22B-C4D0-41A1-B9B9-E2AA9E40F48A}" type="datetimeFigureOut">
              <a:rPr lang="en-IN" smtClean="0"/>
              <a:t>12-12-2024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1690857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F46E22B-C4D0-41A1-B9B9-E2AA9E40F48A}" type="datetimeFigureOut">
              <a:rPr lang="en-IN" smtClean="0"/>
              <a:t>12-12-2024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1495862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46E22B-C4D0-41A1-B9B9-E2AA9E40F48A}" type="datetimeFigureOut">
              <a:rPr lang="en-IN" smtClean="0"/>
              <a:t>12-12-2024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2676247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46E22B-C4D0-41A1-B9B9-E2AA9E40F48A}"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23110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46E22B-C4D0-41A1-B9B9-E2AA9E40F48A}"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1279095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46E22B-C4D0-41A1-B9B9-E2AA9E40F48A}"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987777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46E22B-C4D0-41A1-B9B9-E2AA9E40F48A}"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19034735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46E22B-C4D0-41A1-B9B9-E2AA9E40F48A}"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DA863C-4D65-418C-8805-9869FFAAB5AA}"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648132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46E22B-C4D0-41A1-B9B9-E2AA9E40F48A}" type="datetimeFigureOut">
              <a:rPr lang="en-IN" smtClean="0"/>
              <a:t>12-12-2024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865264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F46E22B-C4D0-41A1-B9B9-E2AA9E40F48A}" type="datetimeFigureOut">
              <a:rPr lang="en-IN" smtClean="0"/>
              <a:t>12-12-2024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29881139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F46E22B-C4D0-41A1-B9B9-E2AA9E40F48A}" type="datetimeFigureOut">
              <a:rPr lang="en-IN" smtClean="0"/>
              <a:t>12-12-2024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2974134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46E22B-C4D0-41A1-B9B9-E2AA9E40F48A}"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4599214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46E22B-C4D0-41A1-B9B9-E2AA9E40F48A}" type="datetimeFigureOut">
              <a:rPr lang="en-IN" smtClean="0"/>
              <a:t>12-12-2024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DA863C-4D65-418C-8805-9869FFAAB5AA}" type="slidenum">
              <a:rPr lang="en-IN" smtClean="0"/>
              <a:t>‹#›</a:t>
            </a:fld>
            <a:endParaRPr lang="en-IN"/>
          </a:p>
        </p:txBody>
      </p:sp>
    </p:spTree>
    <p:extLst>
      <p:ext uri="{BB962C8B-B14F-4D97-AF65-F5344CB8AC3E}">
        <p14:creationId xmlns:p14="http://schemas.microsoft.com/office/powerpoint/2010/main" val="3503351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7F46E22B-C4D0-41A1-B9B9-E2AA9E40F48A}" type="datetimeFigureOut">
              <a:rPr lang="en-IN" smtClean="0"/>
              <a:t>12-12-2024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20DA863C-4D65-418C-8805-9869FFAAB5AA}" type="slidenum">
              <a:rPr lang="en-IN" smtClean="0"/>
              <a:t>‹#›</a:t>
            </a:fld>
            <a:endParaRPr lang="en-IN"/>
          </a:p>
        </p:txBody>
      </p:sp>
    </p:spTree>
    <p:extLst>
      <p:ext uri="{BB962C8B-B14F-4D97-AF65-F5344CB8AC3E}">
        <p14:creationId xmlns:p14="http://schemas.microsoft.com/office/powerpoint/2010/main" val="61816368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03AF55A-B0EC-A929-499F-1238CF05E1FD}"/>
              </a:ext>
            </a:extLst>
          </p:cNvPr>
          <p:cNvSpPr>
            <a:spLocks noGrp="1"/>
          </p:cNvSpPr>
          <p:nvPr>
            <p:ph type="title"/>
          </p:nvPr>
        </p:nvSpPr>
        <p:spPr>
          <a:xfrm>
            <a:off x="2635828" y="2536825"/>
            <a:ext cx="10515600" cy="1325563"/>
          </a:xfrm>
        </p:spPr>
        <p:txBody>
          <a:bodyPr/>
          <a:lstStyle/>
          <a:p>
            <a:r>
              <a:rPr lang="en-IN" sz="2800" b="1" kern="100" dirty="0">
                <a:effectLst/>
                <a:latin typeface="Aptos" panose="020B0004020202020204" pitchFamily="34" charset="0"/>
                <a:ea typeface="Aptos" panose="020B0004020202020204" pitchFamily="34" charset="0"/>
                <a:cs typeface="Times New Roman" panose="02020603050405020304" pitchFamily="18" charset="0"/>
              </a:rPr>
              <a:t>PHARMACY MANAGEMENT SYSTEM</a:t>
            </a:r>
            <a:br>
              <a:rPr lang="en-IN" sz="1800" kern="100" dirty="0">
                <a:effectLst/>
                <a:latin typeface="Aptos" panose="020B0004020202020204" pitchFamily="34" charset="0"/>
                <a:ea typeface="Aptos" panose="020B0004020202020204" pitchFamily="34" charset="0"/>
                <a:cs typeface="Times New Roman" panose="02020603050405020304" pitchFamily="18" charset="0"/>
              </a:rPr>
            </a:br>
            <a:endParaRPr lang="en-IN" dirty="0"/>
          </a:p>
        </p:txBody>
      </p:sp>
    </p:spTree>
    <p:extLst>
      <p:ext uri="{BB962C8B-B14F-4D97-AF65-F5344CB8AC3E}">
        <p14:creationId xmlns:p14="http://schemas.microsoft.com/office/powerpoint/2010/main" val="842315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CFBFA-A37C-B096-792C-2E5945402E53}"/>
              </a:ext>
            </a:extLst>
          </p:cNvPr>
          <p:cNvSpPr>
            <a:spLocks noGrp="1"/>
          </p:cNvSpPr>
          <p:nvPr>
            <p:ph type="title"/>
          </p:nvPr>
        </p:nvSpPr>
        <p:spPr>
          <a:xfrm>
            <a:off x="0" y="-185593"/>
            <a:ext cx="10515600" cy="1325563"/>
          </a:xfrm>
        </p:spPr>
        <p:txBody>
          <a:bodyPr>
            <a:normAutofit/>
          </a:bodyPr>
          <a:lstStyle/>
          <a:p>
            <a:r>
              <a:rPr lang="en-US" sz="4000" b="1" dirty="0"/>
              <a:t>Abstract</a:t>
            </a:r>
            <a:endParaRPr lang="en-IN" sz="4000" dirty="0"/>
          </a:p>
        </p:txBody>
      </p:sp>
      <p:sp>
        <p:nvSpPr>
          <p:cNvPr id="3" name="Content Placeholder 2">
            <a:extLst>
              <a:ext uri="{FF2B5EF4-FFF2-40B4-BE49-F238E27FC236}">
                <a16:creationId xmlns:a16="http://schemas.microsoft.com/office/drawing/2014/main" id="{43AA1119-D3B0-94A7-37BF-6E1143AE2B5F}"/>
              </a:ext>
            </a:extLst>
          </p:cNvPr>
          <p:cNvSpPr>
            <a:spLocks noGrp="1"/>
          </p:cNvSpPr>
          <p:nvPr>
            <p:ph idx="1"/>
          </p:nvPr>
        </p:nvSpPr>
        <p:spPr>
          <a:xfrm>
            <a:off x="735536" y="1139970"/>
            <a:ext cx="10515600" cy="5157065"/>
          </a:xfrm>
        </p:spPr>
        <p:txBody>
          <a:bodyPr>
            <a:normAutofit/>
          </a:bodyPr>
          <a:lstStyle/>
          <a:p>
            <a:pPr algn="just">
              <a:lnSpc>
                <a:spcPct val="150000"/>
              </a:lnSpc>
              <a:spcAft>
                <a:spcPts val="800"/>
              </a:spcAft>
            </a:pPr>
            <a:r>
              <a:rPr lang="en-IN" sz="1800" kern="100" dirty="0">
                <a:effectLst/>
                <a:latin typeface="Aptos" panose="020B0004020202020204" pitchFamily="34" charset="0"/>
                <a:ea typeface="Aptos" panose="020B0004020202020204" pitchFamily="34" charset="0"/>
                <a:cs typeface="Times New Roman" panose="02020603050405020304" pitchFamily="18" charset="0"/>
              </a:rPr>
              <a:t>A pharmacy management software is any system used in a pharmacy that helps automate the pharmacy workflow. This includes such tasks as reviewing physician orders and preparing medications, controlling the inventory and making drug orders, handling billing and insurance, providing </a:t>
            </a:r>
            <a:r>
              <a:rPr lang="en-IN" sz="1800" kern="100" dirty="0" err="1">
                <a:effectLst/>
                <a:latin typeface="Aptos" panose="020B0004020202020204" pitchFamily="34" charset="0"/>
                <a:ea typeface="Aptos" panose="020B0004020202020204" pitchFamily="34" charset="0"/>
                <a:cs typeface="Times New Roman" panose="02020603050405020304" pitchFamily="18" charset="0"/>
              </a:rPr>
              <a:t>counseling</a:t>
            </a:r>
            <a:r>
              <a:rPr lang="en-IN" sz="1800" kern="100" dirty="0">
                <a:effectLst/>
                <a:latin typeface="Aptos" panose="020B0004020202020204" pitchFamily="34" charset="0"/>
                <a:ea typeface="Aptos" panose="020B0004020202020204" pitchFamily="34" charset="0"/>
                <a:cs typeface="Times New Roman" panose="02020603050405020304" pitchFamily="18" charset="0"/>
              </a:rPr>
              <a:t>, identifying incompatibilities, and more -- all while following legal protocols and compliances.</a:t>
            </a:r>
          </a:p>
          <a:p>
            <a:pPr algn="just">
              <a:lnSpc>
                <a:spcPct val="150000"/>
              </a:lnSpc>
              <a:spcAft>
                <a:spcPts val="800"/>
              </a:spcAft>
            </a:pPr>
            <a:r>
              <a:rPr lang="en-IN" sz="1800" kern="100" dirty="0">
                <a:effectLst/>
                <a:latin typeface="Aptos" panose="020B0004020202020204" pitchFamily="34" charset="0"/>
                <a:ea typeface="Aptos" panose="020B0004020202020204" pitchFamily="34" charset="0"/>
                <a:cs typeface="Times New Roman" panose="02020603050405020304" pitchFamily="18" charset="0"/>
              </a:rPr>
              <a:t>A pharmacy was always more than just a place to get your prescription. Patients treated pharmacists as consultants, someone to help them choose an over-the-counter medicine or make sense of a prescription's dosage and instructions. </a:t>
            </a:r>
          </a:p>
          <a:p>
            <a:pPr algn="just">
              <a:lnSpc>
                <a:spcPct val="150000"/>
              </a:lnSpc>
              <a:spcAft>
                <a:spcPts val="800"/>
              </a:spcAft>
            </a:pPr>
            <a:r>
              <a:rPr lang="en-IN" sz="1800" kern="100" dirty="0">
                <a:effectLst/>
                <a:latin typeface="Aptos" panose="020B0004020202020204" pitchFamily="34" charset="0"/>
                <a:ea typeface="Aptos" panose="020B0004020202020204" pitchFamily="34" charset="0"/>
                <a:cs typeface="Times New Roman" panose="02020603050405020304" pitchFamily="18" charset="0"/>
              </a:rPr>
              <a:t>Always happy to oblige, they rarely had enough information about a person’s medical history, allergies, or treatment plans to give more complete advice. This, however, is changing. The healthcare industry is experiencing transformations and pharmacies are no exception.</a:t>
            </a:r>
          </a:p>
          <a:p>
            <a:endParaRPr lang="en-IN" dirty="0"/>
          </a:p>
        </p:txBody>
      </p:sp>
    </p:spTree>
    <p:extLst>
      <p:ext uri="{BB962C8B-B14F-4D97-AF65-F5344CB8AC3E}">
        <p14:creationId xmlns:p14="http://schemas.microsoft.com/office/powerpoint/2010/main" val="2336298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D3C98-2753-4472-10B9-6275E09EECCB}"/>
              </a:ext>
            </a:extLst>
          </p:cNvPr>
          <p:cNvSpPr>
            <a:spLocks noGrp="1"/>
          </p:cNvSpPr>
          <p:nvPr>
            <p:ph type="title"/>
          </p:nvPr>
        </p:nvSpPr>
        <p:spPr>
          <a:xfrm>
            <a:off x="0" y="-112856"/>
            <a:ext cx="10515600" cy="1325563"/>
          </a:xfrm>
        </p:spPr>
        <p:txBody>
          <a:bodyPr>
            <a:normAutofit/>
          </a:bodyPr>
          <a:lstStyle/>
          <a:p>
            <a:r>
              <a:rPr lang="en-US" sz="4000" dirty="0"/>
              <a:t>Objective</a:t>
            </a:r>
            <a:endParaRPr lang="en-IN" sz="4000" dirty="0"/>
          </a:p>
        </p:txBody>
      </p:sp>
      <p:sp>
        <p:nvSpPr>
          <p:cNvPr id="3" name="Content Placeholder 2">
            <a:extLst>
              <a:ext uri="{FF2B5EF4-FFF2-40B4-BE49-F238E27FC236}">
                <a16:creationId xmlns:a16="http://schemas.microsoft.com/office/drawing/2014/main" id="{C8AD9E7F-E01B-1D40-F43D-60A9DBED7E04}"/>
              </a:ext>
            </a:extLst>
          </p:cNvPr>
          <p:cNvSpPr>
            <a:spLocks noGrp="1"/>
          </p:cNvSpPr>
          <p:nvPr>
            <p:ph idx="1"/>
          </p:nvPr>
        </p:nvSpPr>
        <p:spPr>
          <a:xfrm>
            <a:off x="1109609" y="1253331"/>
            <a:ext cx="10233800" cy="4351338"/>
          </a:xfrm>
        </p:spPr>
        <p:txBody>
          <a:bodyPr>
            <a:normAutofit/>
          </a:bodyPr>
          <a:lstStyle/>
          <a:p>
            <a:pPr algn="just">
              <a:lnSpc>
                <a:spcPct val="150000"/>
              </a:lnSpc>
            </a:pPr>
            <a:r>
              <a:rPr lang="en-US" sz="1800" dirty="0"/>
              <a:t> To develop an application that deals with the day to day requirement of an pharmacy. </a:t>
            </a:r>
          </a:p>
          <a:p>
            <a:pPr algn="just">
              <a:lnSpc>
                <a:spcPct val="150000"/>
              </a:lnSpc>
            </a:pPr>
            <a:r>
              <a:rPr lang="en-US" sz="1800" dirty="0"/>
              <a:t>To develop the easy management of the medicines. </a:t>
            </a:r>
          </a:p>
          <a:p>
            <a:pPr algn="just">
              <a:lnSpc>
                <a:spcPct val="150000"/>
              </a:lnSpc>
            </a:pPr>
            <a:r>
              <a:rPr lang="en-US" sz="1800" dirty="0"/>
              <a:t>To handle the inventory details like sales details, purchase details, stock expiry and quantity. </a:t>
            </a:r>
          </a:p>
          <a:p>
            <a:pPr algn="just">
              <a:lnSpc>
                <a:spcPct val="150000"/>
              </a:lnSpc>
            </a:pPr>
            <a:r>
              <a:rPr lang="en-US" sz="1800" dirty="0"/>
              <a:t> To provide competitive advantage to the pharmacy. </a:t>
            </a:r>
          </a:p>
          <a:p>
            <a:pPr algn="just">
              <a:lnSpc>
                <a:spcPct val="150000"/>
              </a:lnSpc>
            </a:pPr>
            <a:r>
              <a:rPr lang="en-US" sz="1800" dirty="0"/>
              <a:t> To provide detailed information about the stock on necessary and help locate it in shop. </a:t>
            </a:r>
          </a:p>
          <a:p>
            <a:pPr algn="just">
              <a:lnSpc>
                <a:spcPct val="150000"/>
              </a:lnSpc>
            </a:pPr>
            <a:r>
              <a:rPr lang="en-US" sz="1800" dirty="0"/>
              <a:t>To make the stock manageable and simplify the case of inventory in the pharmacy.</a:t>
            </a:r>
            <a:endParaRPr lang="en-IN" sz="1800" dirty="0"/>
          </a:p>
        </p:txBody>
      </p:sp>
    </p:spTree>
    <p:extLst>
      <p:ext uri="{BB962C8B-B14F-4D97-AF65-F5344CB8AC3E}">
        <p14:creationId xmlns:p14="http://schemas.microsoft.com/office/powerpoint/2010/main" val="1769372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957E8-5862-DE73-803D-88C703F0F0CA}"/>
              </a:ext>
            </a:extLst>
          </p:cNvPr>
          <p:cNvSpPr>
            <a:spLocks noGrp="1"/>
          </p:cNvSpPr>
          <p:nvPr>
            <p:ph type="title"/>
          </p:nvPr>
        </p:nvSpPr>
        <p:spPr>
          <a:xfrm>
            <a:off x="121227" y="-102466"/>
            <a:ext cx="10515600" cy="1325563"/>
          </a:xfrm>
        </p:spPr>
        <p:txBody>
          <a:bodyPr>
            <a:normAutofit/>
          </a:bodyPr>
          <a:lstStyle/>
          <a:p>
            <a:r>
              <a:rPr lang="en-US" sz="4000" dirty="0"/>
              <a:t>Existing System</a:t>
            </a:r>
            <a:endParaRPr lang="en-IN" sz="4000" dirty="0"/>
          </a:p>
        </p:txBody>
      </p:sp>
      <p:sp>
        <p:nvSpPr>
          <p:cNvPr id="3" name="Content Placeholder 2">
            <a:extLst>
              <a:ext uri="{FF2B5EF4-FFF2-40B4-BE49-F238E27FC236}">
                <a16:creationId xmlns:a16="http://schemas.microsoft.com/office/drawing/2014/main" id="{72258FAD-3EA8-0847-12CC-4DAD625DFF13}"/>
              </a:ext>
            </a:extLst>
          </p:cNvPr>
          <p:cNvSpPr>
            <a:spLocks noGrp="1"/>
          </p:cNvSpPr>
          <p:nvPr>
            <p:ph idx="1"/>
          </p:nvPr>
        </p:nvSpPr>
        <p:spPr>
          <a:xfrm>
            <a:off x="1158586" y="1025671"/>
            <a:ext cx="9874827" cy="5011448"/>
          </a:xfrm>
        </p:spPr>
        <p:txBody>
          <a:bodyPr>
            <a:normAutofit/>
          </a:bodyPr>
          <a:lstStyle/>
          <a:p>
            <a:pPr algn="just">
              <a:lnSpc>
                <a:spcPct val="150000"/>
              </a:lnSpc>
            </a:pPr>
            <a:r>
              <a:rPr lang="en-IN" sz="1800" dirty="0"/>
              <a:t>  </a:t>
            </a:r>
            <a:r>
              <a:rPr lang="en-US" sz="1800" dirty="0"/>
              <a:t>System study plays an important role of software development life cycle where the present system is studied and requirement for the proposed system are finalized. </a:t>
            </a:r>
          </a:p>
          <a:p>
            <a:pPr algn="just">
              <a:lnSpc>
                <a:spcPct val="150000"/>
              </a:lnSpc>
            </a:pPr>
            <a:r>
              <a:rPr lang="en-US" sz="1800" dirty="0"/>
              <a:t>In manual system it has many problems, the major difficulties manual systems are tedious. Referring the sales details of day-to-day process and calculating the transaction is very tedious. </a:t>
            </a:r>
          </a:p>
          <a:p>
            <a:pPr algn="just">
              <a:lnSpc>
                <a:spcPct val="150000"/>
              </a:lnSpc>
            </a:pPr>
            <a:r>
              <a:rPr lang="en-US" sz="1800" dirty="0"/>
              <a:t>It requires more time, cost consuming and the mistakes may occur. It is becomes a barrier of the bunk. It has low accuracy. </a:t>
            </a:r>
          </a:p>
          <a:p>
            <a:pPr algn="just">
              <a:lnSpc>
                <a:spcPct val="150000"/>
              </a:lnSpc>
            </a:pPr>
            <a:r>
              <a:rPr lang="en-US" sz="1800" dirty="0"/>
              <a:t>The requirements are not fulfilled in correct time It yields more man power and maintenance cost is high in the fast moving world. While preparing reports, they have to refer an account of transaction book, this becomes a hard process.</a:t>
            </a:r>
            <a:endParaRPr lang="en-IN" sz="1800" dirty="0"/>
          </a:p>
        </p:txBody>
      </p:sp>
    </p:spTree>
    <p:extLst>
      <p:ext uri="{BB962C8B-B14F-4D97-AF65-F5344CB8AC3E}">
        <p14:creationId xmlns:p14="http://schemas.microsoft.com/office/powerpoint/2010/main" val="2773314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CEB68-A1FB-A450-D92F-8D2322803DF0}"/>
              </a:ext>
            </a:extLst>
          </p:cNvPr>
          <p:cNvSpPr>
            <a:spLocks noGrp="1"/>
          </p:cNvSpPr>
          <p:nvPr>
            <p:ph type="title"/>
          </p:nvPr>
        </p:nvSpPr>
        <p:spPr>
          <a:xfrm>
            <a:off x="152400" y="-67108"/>
            <a:ext cx="10515600" cy="1325563"/>
          </a:xfrm>
        </p:spPr>
        <p:txBody>
          <a:bodyPr>
            <a:normAutofit/>
          </a:bodyPr>
          <a:lstStyle/>
          <a:p>
            <a:r>
              <a:rPr lang="en-US" sz="4000" dirty="0"/>
              <a:t>Disadvantage</a:t>
            </a:r>
            <a:endParaRPr lang="en-IN" sz="4000" dirty="0"/>
          </a:p>
        </p:txBody>
      </p:sp>
      <p:sp>
        <p:nvSpPr>
          <p:cNvPr id="3" name="Content Placeholder 2">
            <a:extLst>
              <a:ext uri="{FF2B5EF4-FFF2-40B4-BE49-F238E27FC236}">
                <a16:creationId xmlns:a16="http://schemas.microsoft.com/office/drawing/2014/main" id="{1F93642C-95C6-54A9-35B7-11356B610846}"/>
              </a:ext>
            </a:extLst>
          </p:cNvPr>
          <p:cNvSpPr>
            <a:spLocks noGrp="1"/>
          </p:cNvSpPr>
          <p:nvPr>
            <p:ph idx="1"/>
          </p:nvPr>
        </p:nvSpPr>
        <p:spPr>
          <a:xfrm>
            <a:off x="803563" y="905164"/>
            <a:ext cx="10803081" cy="5474854"/>
          </a:xfrm>
        </p:spPr>
        <p:txBody>
          <a:bodyPr>
            <a:normAutofit lnSpcReduction="10000"/>
          </a:bodyPr>
          <a:lstStyle/>
          <a:p>
            <a:pPr algn="just">
              <a:lnSpc>
                <a:spcPct val="160000"/>
              </a:lnSpc>
            </a:pPr>
            <a:r>
              <a:rPr lang="en-US" sz="1800" b="1" dirty="0"/>
              <a:t>High Initial Setup Costs</a:t>
            </a:r>
            <a:r>
              <a:rPr lang="en-US" sz="1800" dirty="0"/>
              <a:t>: The cost of purchasing, installing, and customizing a Pharmacy Management System can be quite expensive, especially for small or independent pharmacies. This can be a significant barrier to adoption.</a:t>
            </a:r>
          </a:p>
          <a:p>
            <a:pPr algn="just">
              <a:lnSpc>
                <a:spcPct val="160000"/>
              </a:lnSpc>
            </a:pPr>
            <a:r>
              <a:rPr lang="en-US" sz="1800" b="1" dirty="0"/>
              <a:t>Training Requirements</a:t>
            </a:r>
            <a:r>
              <a:rPr lang="en-US" sz="1800" dirty="0"/>
              <a:t>: Staff members need to be trained to use the system effectively, which takes time and may require additional costs. New employees must also be trained, leading to potential disruptions in daily operations.</a:t>
            </a:r>
          </a:p>
          <a:p>
            <a:pPr algn="just">
              <a:lnSpc>
                <a:spcPct val="160000"/>
              </a:lnSpc>
            </a:pPr>
            <a:r>
              <a:rPr lang="en-US" sz="1800" b="1" dirty="0"/>
              <a:t>Technical Issues and Downtime</a:t>
            </a:r>
            <a:r>
              <a:rPr lang="en-US" sz="1800" dirty="0"/>
              <a:t>: The system may experience technical problems, bugs, or downtimes, which can disrupt pharmacy operations. Pharmacies heavily rely on these systems for order management, inventory control, and customer data, so any downtime could lead to significant operational challenges.</a:t>
            </a:r>
          </a:p>
          <a:p>
            <a:pPr algn="just">
              <a:lnSpc>
                <a:spcPct val="160000"/>
              </a:lnSpc>
            </a:pPr>
            <a:r>
              <a:rPr lang="en-US" sz="1800" b="1" dirty="0"/>
              <a:t>Security and Privacy Concerns</a:t>
            </a:r>
            <a:r>
              <a:rPr lang="en-US" sz="1800" dirty="0"/>
              <a:t>: A Pharmacy Management System stores sensitive customer information (like prescription data and personal details), making it a potential target for cyberattacks. Ensuring the security of this data requires constant monitoring and updating, which may require additional resources.</a:t>
            </a:r>
            <a:endParaRPr lang="en-IN" sz="1800" dirty="0"/>
          </a:p>
        </p:txBody>
      </p:sp>
    </p:spTree>
    <p:extLst>
      <p:ext uri="{BB962C8B-B14F-4D97-AF65-F5344CB8AC3E}">
        <p14:creationId xmlns:p14="http://schemas.microsoft.com/office/powerpoint/2010/main" val="4024225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878E3-AFCD-DAA0-8B2E-EBAB8179BE5F}"/>
              </a:ext>
            </a:extLst>
          </p:cNvPr>
          <p:cNvSpPr>
            <a:spLocks noGrp="1"/>
          </p:cNvSpPr>
          <p:nvPr>
            <p:ph type="title"/>
          </p:nvPr>
        </p:nvSpPr>
        <p:spPr>
          <a:xfrm>
            <a:off x="0" y="-92075"/>
            <a:ext cx="10515600" cy="1325563"/>
          </a:xfrm>
        </p:spPr>
        <p:txBody>
          <a:bodyPr>
            <a:normAutofit/>
          </a:bodyPr>
          <a:lstStyle/>
          <a:p>
            <a:r>
              <a:rPr lang="en-US" sz="4000" dirty="0"/>
              <a:t>PROPOSED SYSTEM :</a:t>
            </a:r>
            <a:endParaRPr lang="en-IN" sz="4000" dirty="0"/>
          </a:p>
        </p:txBody>
      </p:sp>
      <p:sp>
        <p:nvSpPr>
          <p:cNvPr id="3" name="Content Placeholder 2">
            <a:extLst>
              <a:ext uri="{FF2B5EF4-FFF2-40B4-BE49-F238E27FC236}">
                <a16:creationId xmlns:a16="http://schemas.microsoft.com/office/drawing/2014/main" id="{6E51FF70-6324-A208-2B36-575E80839277}"/>
              </a:ext>
            </a:extLst>
          </p:cNvPr>
          <p:cNvSpPr>
            <a:spLocks noGrp="1"/>
          </p:cNvSpPr>
          <p:nvPr>
            <p:ph idx="1"/>
          </p:nvPr>
        </p:nvSpPr>
        <p:spPr>
          <a:xfrm>
            <a:off x="1070263" y="1101437"/>
            <a:ext cx="10241973" cy="5324908"/>
          </a:xfrm>
        </p:spPr>
        <p:txBody>
          <a:bodyPr>
            <a:normAutofit/>
          </a:bodyPr>
          <a:lstStyle/>
          <a:p>
            <a:pPr lvl="1" algn="just">
              <a:lnSpc>
                <a:spcPct val="150000"/>
              </a:lnSpc>
            </a:pPr>
            <a:r>
              <a:rPr lang="en-US" sz="1800" dirty="0"/>
              <a:t>The proposed system has been developed to eliminate the above drawbacks. The manual operations are carried out using computers. The details of the members are stored in a database.</a:t>
            </a:r>
          </a:p>
          <a:p>
            <a:pPr lvl="1" algn="just">
              <a:lnSpc>
                <a:spcPct val="150000"/>
              </a:lnSpc>
            </a:pPr>
            <a:r>
              <a:rPr lang="en-US" sz="1800" dirty="0"/>
              <a:t> Using these details, the daily transactions are updated and the management can view the details of the transaction tables, user balances are maintained and fuel rates can be changed in an appropriate way. </a:t>
            </a:r>
          </a:p>
          <a:p>
            <a:pPr lvl="1" algn="just">
              <a:lnSpc>
                <a:spcPct val="150000"/>
              </a:lnSpc>
            </a:pPr>
            <a:r>
              <a:rPr lang="en-US" sz="1800" dirty="0"/>
              <a:t>To give a user friendly system. To reduce the processing time and large database can be easily maintained. </a:t>
            </a:r>
          </a:p>
          <a:p>
            <a:pPr lvl="1" algn="just">
              <a:lnSpc>
                <a:spcPct val="150000"/>
              </a:lnSpc>
            </a:pPr>
            <a:r>
              <a:rPr lang="en-US" sz="1800" dirty="0"/>
              <a:t>Reduce manual errors and malpractices  .To increase growth and profit for the organization.</a:t>
            </a:r>
            <a:endParaRPr lang="en-IN" sz="1800" dirty="0"/>
          </a:p>
        </p:txBody>
      </p:sp>
    </p:spTree>
    <p:extLst>
      <p:ext uri="{BB962C8B-B14F-4D97-AF65-F5344CB8AC3E}">
        <p14:creationId xmlns:p14="http://schemas.microsoft.com/office/powerpoint/2010/main" val="106750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14C83-CD0F-120E-597A-553E646BC1AE}"/>
              </a:ext>
            </a:extLst>
          </p:cNvPr>
          <p:cNvSpPr>
            <a:spLocks noGrp="1"/>
          </p:cNvSpPr>
          <p:nvPr>
            <p:ph type="title"/>
          </p:nvPr>
        </p:nvSpPr>
        <p:spPr>
          <a:xfrm>
            <a:off x="100446" y="-123248"/>
            <a:ext cx="10515600" cy="1325563"/>
          </a:xfrm>
        </p:spPr>
        <p:txBody>
          <a:bodyPr>
            <a:normAutofit/>
          </a:bodyPr>
          <a:lstStyle/>
          <a:p>
            <a:r>
              <a:rPr lang="en-US" sz="4000" dirty="0"/>
              <a:t>Advantage</a:t>
            </a:r>
            <a:endParaRPr lang="en-IN" sz="4000" dirty="0"/>
          </a:p>
        </p:txBody>
      </p:sp>
      <p:sp>
        <p:nvSpPr>
          <p:cNvPr id="3" name="Content Placeholder 2">
            <a:extLst>
              <a:ext uri="{FF2B5EF4-FFF2-40B4-BE49-F238E27FC236}">
                <a16:creationId xmlns:a16="http://schemas.microsoft.com/office/drawing/2014/main" id="{7D9F9A44-3549-12AE-2E3D-EA133D90BB48}"/>
              </a:ext>
            </a:extLst>
          </p:cNvPr>
          <p:cNvSpPr>
            <a:spLocks noGrp="1"/>
          </p:cNvSpPr>
          <p:nvPr>
            <p:ph idx="1"/>
          </p:nvPr>
        </p:nvSpPr>
        <p:spPr>
          <a:xfrm>
            <a:off x="744682" y="941675"/>
            <a:ext cx="10934700" cy="5511079"/>
          </a:xfrm>
        </p:spPr>
        <p:txBody>
          <a:bodyPr>
            <a:noAutofit/>
          </a:bodyPr>
          <a:lstStyle/>
          <a:p>
            <a:pPr algn="just">
              <a:lnSpc>
                <a:spcPct val="150000"/>
              </a:lnSpc>
            </a:pPr>
            <a:r>
              <a:rPr lang="en-US" sz="1800" b="1" dirty="0"/>
              <a:t>Improved Efficiency</a:t>
            </a:r>
            <a:r>
              <a:rPr lang="en-US" sz="1800" dirty="0"/>
              <a:t>: PMS automates many manual processes, such as inventory management, prescription filling, and billing, which saves time and reduces the chances of errors. This leads to faster service for customers and better resource management.</a:t>
            </a:r>
          </a:p>
          <a:p>
            <a:pPr algn="just">
              <a:lnSpc>
                <a:spcPct val="150000"/>
              </a:lnSpc>
            </a:pPr>
            <a:r>
              <a:rPr lang="en-US" sz="1800" b="1" dirty="0"/>
              <a:t>Inventory Control</a:t>
            </a:r>
            <a:r>
              <a:rPr lang="en-US" sz="1800" dirty="0"/>
              <a:t>: The system helps track inventory in real time, providing alerts when stock levels are low, and allowing for better management of supplies. This reduces the risk of overstocking or stockouts, ensuring that the pharmacy has the necessary medications when needed.</a:t>
            </a:r>
          </a:p>
          <a:p>
            <a:pPr algn="just">
              <a:lnSpc>
                <a:spcPct val="150000"/>
              </a:lnSpc>
            </a:pPr>
            <a:r>
              <a:rPr lang="en-US" sz="1800" b="1" dirty="0"/>
              <a:t>Accurate Prescription Management</a:t>
            </a:r>
            <a:r>
              <a:rPr lang="en-US" sz="1800" dirty="0"/>
              <a:t>: PMS helps ensure that prescriptions are accurately filled by cross-checking them against available medication and dosage information. This reduces medication errors and improves patient safety.</a:t>
            </a:r>
            <a:r>
              <a:rPr lang="en-US" sz="1800" b="1" dirty="0"/>
              <a:t> </a:t>
            </a:r>
          </a:p>
          <a:p>
            <a:pPr algn="just">
              <a:lnSpc>
                <a:spcPct val="150000"/>
              </a:lnSpc>
            </a:pPr>
            <a:r>
              <a:rPr lang="en-US" sz="1800" b="1" dirty="0"/>
              <a:t>Reduced Human Error</a:t>
            </a:r>
            <a:r>
              <a:rPr lang="en-US" sz="1800" dirty="0"/>
              <a:t>: By automating many tasks (e.g., medication dispensing, calculations, and inventory tracking), the system reduces the risk of human error, improving the overall quality of service and minimizing the chances of dispensing the wrong medication.</a:t>
            </a:r>
            <a:endParaRPr lang="en-IN" sz="1800" dirty="0"/>
          </a:p>
        </p:txBody>
      </p:sp>
    </p:spTree>
    <p:extLst>
      <p:ext uri="{BB962C8B-B14F-4D97-AF65-F5344CB8AC3E}">
        <p14:creationId xmlns:p14="http://schemas.microsoft.com/office/powerpoint/2010/main" val="2923173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21D9E-82C1-7CDA-E491-6DE4D5091183}"/>
              </a:ext>
            </a:extLst>
          </p:cNvPr>
          <p:cNvSpPr>
            <a:spLocks noGrp="1"/>
          </p:cNvSpPr>
          <p:nvPr>
            <p:ph type="title"/>
          </p:nvPr>
        </p:nvSpPr>
        <p:spPr>
          <a:xfrm>
            <a:off x="90054" y="0"/>
            <a:ext cx="10515600" cy="1325563"/>
          </a:xfrm>
        </p:spPr>
        <p:txBody>
          <a:bodyPr>
            <a:normAutofit/>
          </a:bodyPr>
          <a:lstStyle/>
          <a:p>
            <a:r>
              <a:rPr lang="en-US" sz="4000" dirty="0"/>
              <a:t>Introduction</a:t>
            </a:r>
            <a:endParaRPr lang="en-IN" sz="4000" dirty="0"/>
          </a:p>
        </p:txBody>
      </p:sp>
      <p:sp>
        <p:nvSpPr>
          <p:cNvPr id="3" name="Content Placeholder 2">
            <a:extLst>
              <a:ext uri="{FF2B5EF4-FFF2-40B4-BE49-F238E27FC236}">
                <a16:creationId xmlns:a16="http://schemas.microsoft.com/office/drawing/2014/main" id="{15D4D788-1A0A-C5F7-0B91-5A59D4FCC009}"/>
              </a:ext>
            </a:extLst>
          </p:cNvPr>
          <p:cNvSpPr>
            <a:spLocks noGrp="1"/>
          </p:cNvSpPr>
          <p:nvPr>
            <p:ph idx="1"/>
          </p:nvPr>
        </p:nvSpPr>
        <p:spPr>
          <a:xfrm>
            <a:off x="613065" y="1007918"/>
            <a:ext cx="11076708" cy="5756564"/>
          </a:xfrm>
        </p:spPr>
        <p:txBody>
          <a:bodyPr>
            <a:noAutofit/>
          </a:bodyPr>
          <a:lstStyle/>
          <a:p>
            <a:pPr algn="just">
              <a:lnSpc>
                <a:spcPct val="150000"/>
              </a:lnSpc>
            </a:pPr>
            <a:r>
              <a:rPr lang="en-US" sz="1800" dirty="0"/>
              <a:t>A pharmacy has always been more than just a place to fill your prescription. A pharmacy management software system is any technology used in a pharmacy that aids in the automation of the pharmacy workflow. </a:t>
            </a:r>
          </a:p>
          <a:p>
            <a:pPr algn="just">
              <a:lnSpc>
                <a:spcPct val="150000"/>
              </a:lnSpc>
            </a:pPr>
            <a:r>
              <a:rPr lang="en-US" sz="1800" dirty="0"/>
              <a:t>This involves activities such as </a:t>
            </a:r>
            <a:r>
              <a:rPr lang="en-US" sz="1800" dirty="0" err="1"/>
              <a:t>analysing</a:t>
            </a:r>
            <a:r>
              <a:rPr lang="en-US" sz="1800" dirty="0"/>
              <a:t> physician prescriptions and preparing drugs, monitoring inventory and placing drug orders, billing and insurance, offering counselling, finding incompatibilities, and more – all while adhering to legal norms and compliances.</a:t>
            </a:r>
          </a:p>
          <a:p>
            <a:pPr algn="just">
              <a:lnSpc>
                <a:spcPct val="150000"/>
              </a:lnSpc>
            </a:pPr>
            <a:r>
              <a:rPr lang="en-US" sz="1800" dirty="0"/>
              <a:t>A pharmacy management system is a management system that was created to increase the accuracy, safety, and effectiveness of a pharmacy shop. You can use this program to investigate by </a:t>
            </a:r>
            <a:r>
              <a:rPr lang="en-US" sz="1800" dirty="0" err="1"/>
              <a:t>utilising</a:t>
            </a:r>
            <a:r>
              <a:rPr lang="en-US" sz="1800" dirty="0"/>
              <a:t> pharmaceutical stores in a database. </a:t>
            </a:r>
          </a:p>
          <a:p>
            <a:pPr algn="just">
              <a:lnSpc>
                <a:spcPct val="150000"/>
              </a:lnSpc>
            </a:pPr>
            <a:r>
              <a:rPr lang="en-US" sz="1800" dirty="0"/>
              <a:t>It is one of the IT systems that supports the chemist in better management. It is a comprehensive software solution designed to manage the numerous operations and responsibilities of running a pharmacy or drugstore. </a:t>
            </a:r>
          </a:p>
          <a:p>
            <a:pPr algn="just">
              <a:lnSpc>
                <a:spcPct val="150000"/>
              </a:lnSpc>
            </a:pPr>
            <a:r>
              <a:rPr lang="en-US" sz="1800" dirty="0"/>
              <a:t>This system gives pharmacy workers a </a:t>
            </a:r>
            <a:r>
              <a:rPr lang="en-US" sz="1800" dirty="0" err="1"/>
              <a:t>centralised</a:t>
            </a:r>
            <a:r>
              <a:rPr lang="en-US" sz="1800" dirty="0"/>
              <a:t> platform to manage patient information, prescriptions, medication inventory, billing, and other tasks.</a:t>
            </a:r>
            <a:endParaRPr lang="en-IN" sz="1800" dirty="0"/>
          </a:p>
        </p:txBody>
      </p:sp>
    </p:spTree>
    <p:extLst>
      <p:ext uri="{BB962C8B-B14F-4D97-AF65-F5344CB8AC3E}">
        <p14:creationId xmlns:p14="http://schemas.microsoft.com/office/powerpoint/2010/main" val="3478092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78F5F0-67A2-CB0F-6F61-E1306716C31F}"/>
              </a:ext>
            </a:extLst>
          </p:cNvPr>
          <p:cNvSpPr>
            <a:spLocks noGrp="1"/>
          </p:cNvSpPr>
          <p:nvPr>
            <p:ph idx="4294967295"/>
          </p:nvPr>
        </p:nvSpPr>
        <p:spPr>
          <a:xfrm>
            <a:off x="888711" y="526761"/>
            <a:ext cx="10233025" cy="4351338"/>
          </a:xfrm>
        </p:spPr>
        <p:txBody>
          <a:bodyPr>
            <a:normAutofit/>
          </a:bodyPr>
          <a:lstStyle/>
          <a:p>
            <a:pPr algn="just">
              <a:lnSpc>
                <a:spcPct val="150000"/>
              </a:lnSpc>
            </a:pPr>
            <a:r>
              <a:rPr lang="en-US" sz="1800" dirty="0"/>
              <a:t>It improves the entire quality of pharmaceutical services supplied by the pharmacy by streamlining operations, enhancing patient safety, and ensuring compliance with healthcare legislation.</a:t>
            </a:r>
          </a:p>
          <a:p>
            <a:pPr algn="just">
              <a:lnSpc>
                <a:spcPct val="150000"/>
              </a:lnSpc>
            </a:pPr>
            <a:r>
              <a:rPr lang="en-US" sz="1800" dirty="0"/>
              <a:t> A Pharmacy Management System is essential in today's healthcare scene, whether it's managing patient records, checking prescription correctness, monitoring medicine inventories, or creating reports for data-driven decision-making.</a:t>
            </a:r>
          </a:p>
          <a:p>
            <a:pPr algn="just">
              <a:lnSpc>
                <a:spcPct val="150000"/>
              </a:lnSpc>
            </a:pPr>
            <a:r>
              <a:rPr lang="en-US" sz="1800" dirty="0"/>
              <a:t> A pharmacy management system is a helpful tool for pharmacies and healthcare facilities to </a:t>
            </a:r>
            <a:r>
              <a:rPr lang="en-US" sz="1800" dirty="0" err="1"/>
              <a:t>optimise</a:t>
            </a:r>
            <a:r>
              <a:rPr lang="en-US" sz="1800" dirty="0"/>
              <a:t> operations, improve patient care, and maintain regular compliance.</a:t>
            </a:r>
          </a:p>
          <a:p>
            <a:pPr algn="just">
              <a:lnSpc>
                <a:spcPct val="150000"/>
              </a:lnSpc>
            </a:pPr>
            <a:r>
              <a:rPr lang="en-US" sz="1800" dirty="0"/>
              <a:t>It is critical to the modern healthcare ecosystem because it uses technology to provide safer, more efficient, and customer-focused pharmaceutical services.</a:t>
            </a:r>
            <a:endParaRPr lang="en-IN" sz="1800" dirty="0"/>
          </a:p>
        </p:txBody>
      </p:sp>
    </p:spTree>
    <p:extLst>
      <p:ext uri="{BB962C8B-B14F-4D97-AF65-F5344CB8AC3E}">
        <p14:creationId xmlns:p14="http://schemas.microsoft.com/office/powerpoint/2010/main" val="39185109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F690C-D462-9F98-CCF8-4463716C2A79}"/>
              </a:ext>
            </a:extLst>
          </p:cNvPr>
          <p:cNvSpPr>
            <a:spLocks noGrp="1"/>
          </p:cNvSpPr>
          <p:nvPr>
            <p:ph type="title"/>
          </p:nvPr>
        </p:nvSpPr>
        <p:spPr>
          <a:xfrm>
            <a:off x="277091" y="-144030"/>
            <a:ext cx="10515600" cy="1325563"/>
          </a:xfrm>
        </p:spPr>
        <p:txBody>
          <a:bodyPr>
            <a:normAutofit/>
          </a:bodyPr>
          <a:lstStyle/>
          <a:p>
            <a:r>
              <a:rPr lang="en-IN" sz="4000" dirty="0"/>
              <a:t>MODULES</a:t>
            </a:r>
          </a:p>
        </p:txBody>
      </p:sp>
      <p:sp>
        <p:nvSpPr>
          <p:cNvPr id="3" name="Content Placeholder 2">
            <a:extLst>
              <a:ext uri="{FF2B5EF4-FFF2-40B4-BE49-F238E27FC236}">
                <a16:creationId xmlns:a16="http://schemas.microsoft.com/office/drawing/2014/main" id="{71ACA44F-6EF0-A791-0919-D46EEF9DF9B4}"/>
              </a:ext>
            </a:extLst>
          </p:cNvPr>
          <p:cNvSpPr>
            <a:spLocks noGrp="1"/>
          </p:cNvSpPr>
          <p:nvPr>
            <p:ph idx="1"/>
          </p:nvPr>
        </p:nvSpPr>
        <p:spPr>
          <a:xfrm>
            <a:off x="1275864" y="1181533"/>
            <a:ext cx="10233800" cy="4351338"/>
          </a:xfrm>
        </p:spPr>
        <p:txBody>
          <a:bodyPr/>
          <a:lstStyle/>
          <a:p>
            <a:pPr algn="just">
              <a:lnSpc>
                <a:spcPct val="150000"/>
              </a:lnSpc>
            </a:pPr>
            <a:r>
              <a:rPr lang="en-US" sz="2400" b="1" dirty="0"/>
              <a:t>Prescription Management Module</a:t>
            </a:r>
          </a:p>
          <a:p>
            <a:pPr algn="just">
              <a:lnSpc>
                <a:spcPct val="150000"/>
              </a:lnSpc>
            </a:pPr>
            <a:r>
              <a:rPr lang="en-US" sz="2400" b="1" dirty="0"/>
              <a:t>Inventory Management Module</a:t>
            </a:r>
          </a:p>
          <a:p>
            <a:pPr algn="just">
              <a:lnSpc>
                <a:spcPct val="150000"/>
              </a:lnSpc>
            </a:pPr>
            <a:r>
              <a:rPr lang="en-US" sz="2400" b="1" dirty="0"/>
              <a:t>Billing and Invoicing Module</a:t>
            </a:r>
          </a:p>
          <a:p>
            <a:pPr algn="just">
              <a:lnSpc>
                <a:spcPct val="150000"/>
              </a:lnSpc>
            </a:pPr>
            <a:r>
              <a:rPr lang="en-US" sz="2400" b="1" dirty="0"/>
              <a:t>Sales and POS (Point of Sale)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2225374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97EA6-AA46-E7C0-56AB-343C5B876B56}"/>
              </a:ext>
            </a:extLst>
          </p:cNvPr>
          <p:cNvSpPr>
            <a:spLocks noGrp="1"/>
          </p:cNvSpPr>
          <p:nvPr>
            <p:ph type="title"/>
          </p:nvPr>
        </p:nvSpPr>
        <p:spPr>
          <a:xfrm>
            <a:off x="277090" y="178088"/>
            <a:ext cx="10515600" cy="1325563"/>
          </a:xfrm>
        </p:spPr>
        <p:txBody>
          <a:bodyPr>
            <a:normAutofit/>
          </a:bodyPr>
          <a:lstStyle/>
          <a:p>
            <a:r>
              <a:rPr lang="en-US" sz="4000" b="1" dirty="0"/>
              <a:t>Prescription Management Module</a:t>
            </a:r>
            <a:br>
              <a:rPr lang="en-US" sz="4000" b="1" dirty="0"/>
            </a:br>
            <a:endParaRPr lang="en-IN" sz="4000" dirty="0"/>
          </a:p>
        </p:txBody>
      </p:sp>
      <p:sp>
        <p:nvSpPr>
          <p:cNvPr id="3" name="Content Placeholder 2">
            <a:extLst>
              <a:ext uri="{FF2B5EF4-FFF2-40B4-BE49-F238E27FC236}">
                <a16:creationId xmlns:a16="http://schemas.microsoft.com/office/drawing/2014/main" id="{DD25ECAC-AD46-3E9E-38D9-B90D913883DB}"/>
              </a:ext>
            </a:extLst>
          </p:cNvPr>
          <p:cNvSpPr>
            <a:spLocks noGrp="1"/>
          </p:cNvSpPr>
          <p:nvPr>
            <p:ph idx="1"/>
          </p:nvPr>
        </p:nvSpPr>
        <p:spPr>
          <a:xfrm>
            <a:off x="1151172" y="1253331"/>
            <a:ext cx="10233800" cy="4351338"/>
          </a:xfrm>
        </p:spPr>
        <p:txBody>
          <a:bodyPr/>
          <a:lstStyle/>
          <a:p>
            <a:pPr algn="just">
              <a:lnSpc>
                <a:spcPct val="150000"/>
              </a:lnSpc>
              <a:buFont typeface="Arial" panose="020B0604020202020204" pitchFamily="34" charset="0"/>
              <a:buChar char="•"/>
            </a:pPr>
            <a:r>
              <a:rPr lang="en-US" sz="1800" b="1" dirty="0"/>
              <a:t>Function</a:t>
            </a:r>
            <a:r>
              <a:rPr lang="en-US" sz="1800" dirty="0"/>
              <a:t>: This module helps pharmacists process and manage prescriptions. It includes features like:</a:t>
            </a:r>
          </a:p>
          <a:p>
            <a:pPr marL="742950" lvl="1" indent="-285750" algn="just">
              <a:lnSpc>
                <a:spcPct val="150000"/>
              </a:lnSpc>
              <a:buFont typeface="Arial" panose="020B0604020202020204" pitchFamily="34" charset="0"/>
              <a:buChar char="•"/>
            </a:pPr>
            <a:r>
              <a:rPr lang="en-US" sz="1800" dirty="0"/>
              <a:t>Prescription validation</a:t>
            </a:r>
          </a:p>
          <a:p>
            <a:pPr marL="742950" lvl="1" indent="-285750" algn="just">
              <a:lnSpc>
                <a:spcPct val="150000"/>
              </a:lnSpc>
              <a:buFont typeface="Arial" panose="020B0604020202020204" pitchFamily="34" charset="0"/>
              <a:buChar char="•"/>
            </a:pPr>
            <a:r>
              <a:rPr lang="en-US" sz="1800" dirty="0"/>
              <a:t>Drug interaction checking</a:t>
            </a:r>
          </a:p>
          <a:p>
            <a:pPr marL="742950" lvl="1" indent="-285750" algn="just">
              <a:lnSpc>
                <a:spcPct val="150000"/>
              </a:lnSpc>
              <a:buFont typeface="Arial" panose="020B0604020202020204" pitchFamily="34" charset="0"/>
              <a:buChar char="•"/>
            </a:pPr>
            <a:r>
              <a:rPr lang="en-US" sz="1800" dirty="0"/>
              <a:t>Dosage and medication instructions</a:t>
            </a:r>
          </a:p>
          <a:p>
            <a:pPr marL="742950" lvl="1" indent="-285750" algn="just">
              <a:lnSpc>
                <a:spcPct val="150000"/>
              </a:lnSpc>
              <a:buFont typeface="Arial" panose="020B0604020202020204" pitchFamily="34" charset="0"/>
              <a:buChar char="•"/>
            </a:pPr>
            <a:r>
              <a:rPr lang="en-US" sz="1800" dirty="0"/>
              <a:t>Prescription history tracking</a:t>
            </a:r>
          </a:p>
          <a:p>
            <a:pPr algn="just">
              <a:lnSpc>
                <a:spcPct val="150000"/>
              </a:lnSpc>
              <a:buFont typeface="Arial" panose="020B0604020202020204" pitchFamily="34" charset="0"/>
              <a:buChar char="•"/>
            </a:pPr>
            <a:r>
              <a:rPr lang="en-US" sz="1800" b="1" dirty="0"/>
              <a:t>Benefits</a:t>
            </a:r>
            <a:r>
              <a:rPr lang="en-US" sz="1800" dirty="0"/>
              <a:t>: Reduces medication errors, ensures that prescriptions are filled accurately, and improves overall patient safety.</a:t>
            </a:r>
          </a:p>
          <a:p>
            <a:endParaRPr lang="en-IN" dirty="0"/>
          </a:p>
        </p:txBody>
      </p:sp>
    </p:spTree>
    <p:extLst>
      <p:ext uri="{BB962C8B-B14F-4D97-AF65-F5344CB8AC3E}">
        <p14:creationId xmlns:p14="http://schemas.microsoft.com/office/powerpoint/2010/main" val="3968056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4F5CC-081F-002B-B491-962A03600B9E}"/>
              </a:ext>
            </a:extLst>
          </p:cNvPr>
          <p:cNvSpPr>
            <a:spLocks noGrp="1"/>
          </p:cNvSpPr>
          <p:nvPr>
            <p:ph type="title"/>
          </p:nvPr>
        </p:nvSpPr>
        <p:spPr>
          <a:xfrm>
            <a:off x="266700" y="126134"/>
            <a:ext cx="10515600" cy="1325563"/>
          </a:xfrm>
        </p:spPr>
        <p:txBody>
          <a:bodyPr>
            <a:normAutofit fontScale="90000"/>
          </a:bodyPr>
          <a:lstStyle/>
          <a:p>
            <a:r>
              <a:rPr lang="en-US" sz="4400" b="1" dirty="0"/>
              <a:t>Inventory Management Module</a:t>
            </a:r>
            <a:br>
              <a:rPr lang="en-US" b="1" dirty="0"/>
            </a:br>
            <a:endParaRPr lang="en-IN" dirty="0"/>
          </a:p>
        </p:txBody>
      </p:sp>
      <p:sp>
        <p:nvSpPr>
          <p:cNvPr id="3" name="Content Placeholder 2">
            <a:extLst>
              <a:ext uri="{FF2B5EF4-FFF2-40B4-BE49-F238E27FC236}">
                <a16:creationId xmlns:a16="http://schemas.microsoft.com/office/drawing/2014/main" id="{25964566-C7F1-114C-1096-998D6597A825}"/>
              </a:ext>
            </a:extLst>
          </p:cNvPr>
          <p:cNvSpPr>
            <a:spLocks noGrp="1"/>
          </p:cNvSpPr>
          <p:nvPr>
            <p:ph idx="1"/>
          </p:nvPr>
        </p:nvSpPr>
        <p:spPr>
          <a:xfrm>
            <a:off x="1213518" y="1025525"/>
            <a:ext cx="10233800" cy="4351338"/>
          </a:xfrm>
        </p:spPr>
        <p:txBody>
          <a:bodyPr>
            <a:normAutofit/>
          </a:bodyPr>
          <a:lstStyle/>
          <a:p>
            <a:pPr algn="just">
              <a:lnSpc>
                <a:spcPct val="150000"/>
              </a:lnSpc>
              <a:buFont typeface="Arial" panose="020B0604020202020204" pitchFamily="34" charset="0"/>
              <a:buChar char="•"/>
            </a:pPr>
            <a:r>
              <a:rPr lang="en-US" sz="1800" b="1" dirty="0"/>
              <a:t>Function</a:t>
            </a:r>
            <a:r>
              <a:rPr lang="en-US" sz="1800" dirty="0"/>
              <a:t>: Helps track inventory levels in real time, manages stock orders, and monitors the expiry dates of medications.</a:t>
            </a:r>
          </a:p>
          <a:p>
            <a:pPr marL="742950" lvl="1" indent="-285750" algn="just">
              <a:lnSpc>
                <a:spcPct val="150000"/>
              </a:lnSpc>
              <a:buFont typeface="Arial" panose="020B0604020202020204" pitchFamily="34" charset="0"/>
              <a:buChar char="•"/>
            </a:pPr>
            <a:r>
              <a:rPr lang="en-US" sz="1800" dirty="0"/>
              <a:t>Inventory tracking (quantity, location, and price)</a:t>
            </a:r>
          </a:p>
          <a:p>
            <a:pPr marL="742950" lvl="1" indent="-285750" algn="just">
              <a:lnSpc>
                <a:spcPct val="150000"/>
              </a:lnSpc>
              <a:buFont typeface="Arial" panose="020B0604020202020204" pitchFamily="34" charset="0"/>
              <a:buChar char="•"/>
            </a:pPr>
            <a:r>
              <a:rPr lang="en-US" sz="1800" dirty="0"/>
              <a:t>Alerts for low stock or approaching expiry dates</a:t>
            </a:r>
          </a:p>
          <a:p>
            <a:pPr marL="742950" lvl="1" indent="-285750" algn="just">
              <a:lnSpc>
                <a:spcPct val="150000"/>
              </a:lnSpc>
              <a:buFont typeface="Arial" panose="020B0604020202020204" pitchFamily="34" charset="0"/>
              <a:buChar char="•"/>
            </a:pPr>
            <a:r>
              <a:rPr lang="en-US" sz="1800" dirty="0"/>
              <a:t>Automatic stock reordering</a:t>
            </a:r>
          </a:p>
          <a:p>
            <a:pPr algn="just">
              <a:lnSpc>
                <a:spcPct val="150000"/>
              </a:lnSpc>
              <a:buFont typeface="Arial" panose="020B0604020202020204" pitchFamily="34" charset="0"/>
              <a:buChar char="•"/>
            </a:pPr>
            <a:r>
              <a:rPr lang="en-US" sz="1800" b="1" dirty="0"/>
              <a:t>Benefits</a:t>
            </a:r>
            <a:r>
              <a:rPr lang="en-US" sz="1800" dirty="0"/>
              <a:t>: Prevents overstocking or stockouts, reduces waste, and helps manage inventory more efficiently.</a:t>
            </a:r>
          </a:p>
          <a:p>
            <a:endParaRPr lang="en-IN" dirty="0"/>
          </a:p>
        </p:txBody>
      </p:sp>
    </p:spTree>
    <p:extLst>
      <p:ext uri="{BB962C8B-B14F-4D97-AF65-F5344CB8AC3E}">
        <p14:creationId xmlns:p14="http://schemas.microsoft.com/office/powerpoint/2010/main" val="27417297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20ADD4-E1D6-96F6-0C7A-0EEDC620E797}"/>
              </a:ext>
            </a:extLst>
          </p:cNvPr>
          <p:cNvSpPr>
            <a:spLocks noGrp="1"/>
          </p:cNvSpPr>
          <p:nvPr>
            <p:ph type="title"/>
          </p:nvPr>
        </p:nvSpPr>
        <p:spPr>
          <a:xfrm>
            <a:off x="183573" y="115744"/>
            <a:ext cx="10515600" cy="1325563"/>
          </a:xfrm>
        </p:spPr>
        <p:txBody>
          <a:bodyPr>
            <a:normAutofit fontScale="90000"/>
          </a:bodyPr>
          <a:lstStyle/>
          <a:p>
            <a:r>
              <a:rPr lang="en-US" sz="4400" b="1" dirty="0"/>
              <a:t>Billing and Invoicing Module</a:t>
            </a:r>
            <a:br>
              <a:rPr lang="en-US" b="1" dirty="0"/>
            </a:br>
            <a:endParaRPr lang="en-IN" dirty="0"/>
          </a:p>
        </p:txBody>
      </p:sp>
      <p:sp>
        <p:nvSpPr>
          <p:cNvPr id="3" name="Content Placeholder 2">
            <a:extLst>
              <a:ext uri="{FF2B5EF4-FFF2-40B4-BE49-F238E27FC236}">
                <a16:creationId xmlns:a16="http://schemas.microsoft.com/office/drawing/2014/main" id="{DC7B8B19-797A-6B2E-A65C-CD7E8E1D6E35}"/>
              </a:ext>
            </a:extLst>
          </p:cNvPr>
          <p:cNvSpPr>
            <a:spLocks noGrp="1"/>
          </p:cNvSpPr>
          <p:nvPr>
            <p:ph idx="1"/>
          </p:nvPr>
        </p:nvSpPr>
        <p:spPr>
          <a:xfrm>
            <a:off x="1199664" y="1035915"/>
            <a:ext cx="9499509" cy="4429702"/>
          </a:xfrm>
        </p:spPr>
        <p:txBody>
          <a:bodyPr/>
          <a:lstStyle/>
          <a:p>
            <a:pPr algn="just">
              <a:lnSpc>
                <a:spcPct val="150000"/>
              </a:lnSpc>
              <a:buFont typeface="Arial" panose="020B0604020202020204" pitchFamily="34" charset="0"/>
              <a:buChar char="•"/>
            </a:pPr>
            <a:r>
              <a:rPr lang="en-US" sz="1800" b="1" dirty="0"/>
              <a:t>Function</a:t>
            </a:r>
            <a:r>
              <a:rPr lang="en-US" sz="1800" dirty="0"/>
              <a:t>: Manages financial transactions, billing, and invoicing for prescription orders and other pharmacy services.</a:t>
            </a:r>
          </a:p>
          <a:p>
            <a:pPr marL="742950" lvl="1" indent="-285750" algn="just">
              <a:lnSpc>
                <a:spcPct val="150000"/>
              </a:lnSpc>
              <a:buFont typeface="Arial" panose="020B0604020202020204" pitchFamily="34" charset="0"/>
              <a:buChar char="•"/>
            </a:pPr>
            <a:r>
              <a:rPr lang="en-US" sz="1800" dirty="0"/>
              <a:t>Generates invoices and receipts</a:t>
            </a:r>
          </a:p>
          <a:p>
            <a:pPr marL="742950" lvl="1" indent="-285750" algn="just">
              <a:lnSpc>
                <a:spcPct val="150000"/>
              </a:lnSpc>
              <a:buFont typeface="Arial" panose="020B0604020202020204" pitchFamily="34" charset="0"/>
              <a:buChar char="•"/>
            </a:pPr>
            <a:r>
              <a:rPr lang="en-US" sz="1800" dirty="0"/>
              <a:t>Tracks payments (cash, credit, insurance)</a:t>
            </a:r>
          </a:p>
          <a:p>
            <a:pPr marL="742950" lvl="1" indent="-285750" algn="just">
              <a:lnSpc>
                <a:spcPct val="150000"/>
              </a:lnSpc>
              <a:buFont typeface="Arial" panose="020B0604020202020204" pitchFamily="34" charset="0"/>
              <a:buChar char="•"/>
            </a:pPr>
            <a:r>
              <a:rPr lang="en-US" sz="1800" dirty="0"/>
              <a:t>Discounts and promotions management</a:t>
            </a:r>
          </a:p>
          <a:p>
            <a:pPr algn="just">
              <a:lnSpc>
                <a:spcPct val="150000"/>
              </a:lnSpc>
              <a:buFont typeface="Arial" panose="020B0604020202020204" pitchFamily="34" charset="0"/>
              <a:buChar char="•"/>
            </a:pPr>
            <a:r>
              <a:rPr lang="en-US" sz="1800" b="1" dirty="0"/>
              <a:t>Benefits</a:t>
            </a:r>
            <a:r>
              <a:rPr lang="en-US" sz="1800" dirty="0"/>
              <a:t>: Speeds up the checkout process, ensures accurate billing, and improves financial tracking.</a:t>
            </a:r>
          </a:p>
          <a:p>
            <a:endParaRPr lang="en-IN" dirty="0"/>
          </a:p>
        </p:txBody>
      </p:sp>
    </p:spTree>
    <p:extLst>
      <p:ext uri="{BB962C8B-B14F-4D97-AF65-F5344CB8AC3E}">
        <p14:creationId xmlns:p14="http://schemas.microsoft.com/office/powerpoint/2010/main" val="32245325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513F3-C260-6113-5E6D-5B73EC8DEF8B}"/>
              </a:ext>
            </a:extLst>
          </p:cNvPr>
          <p:cNvSpPr>
            <a:spLocks noGrp="1"/>
          </p:cNvSpPr>
          <p:nvPr>
            <p:ph type="title"/>
          </p:nvPr>
        </p:nvSpPr>
        <p:spPr>
          <a:xfrm>
            <a:off x="401782" y="157307"/>
            <a:ext cx="10515600" cy="1325563"/>
          </a:xfrm>
        </p:spPr>
        <p:txBody>
          <a:bodyPr>
            <a:normAutofit/>
          </a:bodyPr>
          <a:lstStyle/>
          <a:p>
            <a:r>
              <a:rPr lang="en-US" sz="4000" b="1" dirty="0"/>
              <a:t>Sales and POS (Point of Sale) Module</a:t>
            </a:r>
            <a:br>
              <a:rPr lang="en-US" sz="4000" b="1" dirty="0"/>
            </a:br>
            <a:endParaRPr lang="en-IN" sz="4000" dirty="0"/>
          </a:p>
        </p:txBody>
      </p:sp>
      <p:sp>
        <p:nvSpPr>
          <p:cNvPr id="3" name="Content Placeholder 2">
            <a:extLst>
              <a:ext uri="{FF2B5EF4-FFF2-40B4-BE49-F238E27FC236}">
                <a16:creationId xmlns:a16="http://schemas.microsoft.com/office/drawing/2014/main" id="{FD6C40B3-1F2E-B199-0283-C43EFA4DEFB5}"/>
              </a:ext>
            </a:extLst>
          </p:cNvPr>
          <p:cNvSpPr>
            <a:spLocks noGrp="1"/>
          </p:cNvSpPr>
          <p:nvPr>
            <p:ph idx="1"/>
          </p:nvPr>
        </p:nvSpPr>
        <p:spPr>
          <a:xfrm>
            <a:off x="1608373" y="1049482"/>
            <a:ext cx="8751364" cy="4452072"/>
          </a:xfrm>
        </p:spPr>
        <p:txBody>
          <a:bodyPr/>
          <a:lstStyle/>
          <a:p>
            <a:pPr algn="just">
              <a:lnSpc>
                <a:spcPct val="150000"/>
              </a:lnSpc>
              <a:buFont typeface="Arial" panose="020B0604020202020204" pitchFamily="34" charset="0"/>
              <a:buChar char="•"/>
            </a:pPr>
            <a:r>
              <a:rPr lang="en-US" sz="1800" b="1" dirty="0"/>
              <a:t>Function</a:t>
            </a:r>
            <a:r>
              <a:rPr lang="en-US" sz="1800" dirty="0"/>
              <a:t>: Handles all sales transactions, including prescription and non-prescription sales, over-the-counter products, and services.</a:t>
            </a:r>
          </a:p>
          <a:p>
            <a:pPr marL="742950" lvl="1" indent="-285750" algn="just">
              <a:lnSpc>
                <a:spcPct val="150000"/>
              </a:lnSpc>
              <a:buFont typeface="Arial" panose="020B0604020202020204" pitchFamily="34" charset="0"/>
              <a:buChar char="•"/>
            </a:pPr>
            <a:r>
              <a:rPr lang="en-US" sz="1800" dirty="0"/>
              <a:t>Handles cash, card, and insurance payments</a:t>
            </a:r>
          </a:p>
          <a:p>
            <a:pPr marL="742950" lvl="1" indent="-285750" algn="just">
              <a:lnSpc>
                <a:spcPct val="150000"/>
              </a:lnSpc>
              <a:buFont typeface="Arial" panose="020B0604020202020204" pitchFamily="34" charset="0"/>
              <a:buChar char="•"/>
            </a:pPr>
            <a:r>
              <a:rPr lang="en-US" sz="1800" dirty="0"/>
              <a:t>Processes returns, refunds, and exchanges</a:t>
            </a:r>
          </a:p>
          <a:p>
            <a:pPr algn="just">
              <a:lnSpc>
                <a:spcPct val="150000"/>
              </a:lnSpc>
              <a:buFont typeface="Arial" panose="020B0604020202020204" pitchFamily="34" charset="0"/>
              <a:buChar char="•"/>
            </a:pPr>
            <a:r>
              <a:rPr lang="en-US" sz="1800" b="1" dirty="0"/>
              <a:t>Benefits</a:t>
            </a:r>
            <a:r>
              <a:rPr lang="en-US" sz="1800" dirty="0"/>
              <a:t>: Improves transaction speed and customer satisfaction, integrates sales data with inventory for better stock control.</a:t>
            </a:r>
          </a:p>
          <a:p>
            <a:endParaRPr lang="en-IN" dirty="0"/>
          </a:p>
        </p:txBody>
      </p:sp>
    </p:spTree>
    <p:extLst>
      <p:ext uri="{BB962C8B-B14F-4D97-AF65-F5344CB8AC3E}">
        <p14:creationId xmlns:p14="http://schemas.microsoft.com/office/powerpoint/2010/main" val="3842819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D84E2-38B3-CDC0-B099-564E6811455B}"/>
              </a:ext>
            </a:extLst>
          </p:cNvPr>
          <p:cNvSpPr>
            <a:spLocks noGrp="1"/>
          </p:cNvSpPr>
          <p:nvPr>
            <p:ph type="title"/>
          </p:nvPr>
        </p:nvSpPr>
        <p:spPr>
          <a:xfrm>
            <a:off x="162791" y="-185594"/>
            <a:ext cx="10515600" cy="1325563"/>
          </a:xfrm>
        </p:spPr>
        <p:txBody>
          <a:bodyPr>
            <a:normAutofit/>
          </a:bodyPr>
          <a:lstStyle/>
          <a:p>
            <a:r>
              <a:rPr lang="en-IN" sz="4000" dirty="0"/>
              <a:t>Software Details</a:t>
            </a:r>
          </a:p>
        </p:txBody>
      </p:sp>
      <p:sp>
        <p:nvSpPr>
          <p:cNvPr id="3" name="Content Placeholder 2">
            <a:extLst>
              <a:ext uri="{FF2B5EF4-FFF2-40B4-BE49-F238E27FC236}">
                <a16:creationId xmlns:a16="http://schemas.microsoft.com/office/drawing/2014/main" id="{260D40E5-5132-4FE9-02E3-44C1A21D6EC1}"/>
              </a:ext>
            </a:extLst>
          </p:cNvPr>
          <p:cNvSpPr>
            <a:spLocks noGrp="1"/>
          </p:cNvSpPr>
          <p:nvPr>
            <p:ph idx="1"/>
          </p:nvPr>
        </p:nvSpPr>
        <p:spPr>
          <a:xfrm>
            <a:off x="849836" y="1139969"/>
            <a:ext cx="10233800" cy="4351338"/>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7757910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1EB81-2A8A-936B-81DF-5C31F73691B1}"/>
              </a:ext>
            </a:extLst>
          </p:cNvPr>
          <p:cNvSpPr>
            <a:spLocks noGrp="1"/>
          </p:cNvSpPr>
          <p:nvPr>
            <p:ph type="title"/>
          </p:nvPr>
        </p:nvSpPr>
        <p:spPr>
          <a:xfrm>
            <a:off x="193963" y="-112857"/>
            <a:ext cx="10515600" cy="1325563"/>
          </a:xfrm>
        </p:spPr>
        <p:txBody>
          <a:bodyPr>
            <a:normAutofit/>
          </a:bodyPr>
          <a:lstStyle/>
          <a:p>
            <a:r>
              <a:rPr lang="en-IN" sz="4000" dirty="0"/>
              <a:t>Front End</a:t>
            </a:r>
          </a:p>
        </p:txBody>
      </p:sp>
      <p:sp>
        <p:nvSpPr>
          <p:cNvPr id="3" name="Content Placeholder 2">
            <a:extLst>
              <a:ext uri="{FF2B5EF4-FFF2-40B4-BE49-F238E27FC236}">
                <a16:creationId xmlns:a16="http://schemas.microsoft.com/office/drawing/2014/main" id="{BF87A8D8-2E7B-D3E5-5205-AFC9CBF07DDC}"/>
              </a:ext>
            </a:extLst>
          </p:cNvPr>
          <p:cNvSpPr>
            <a:spLocks noGrp="1"/>
          </p:cNvSpPr>
          <p:nvPr>
            <p:ph idx="1"/>
          </p:nvPr>
        </p:nvSpPr>
        <p:spPr>
          <a:xfrm>
            <a:off x="740110" y="1167390"/>
            <a:ext cx="10409336" cy="4523220"/>
          </a:xfrm>
        </p:spPr>
        <p:txBody>
          <a:bodyPr>
            <a:normAutofit/>
          </a:bodyPr>
          <a:lstStyle/>
          <a:p>
            <a:pPr algn="just">
              <a:lnSpc>
                <a:spcPct val="17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929747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16117-7B3C-E992-9870-C0F80DCEC601}"/>
              </a:ext>
            </a:extLst>
          </p:cNvPr>
          <p:cNvSpPr>
            <a:spLocks noGrp="1"/>
          </p:cNvSpPr>
          <p:nvPr>
            <p:ph type="title"/>
          </p:nvPr>
        </p:nvSpPr>
        <p:spPr>
          <a:xfrm>
            <a:off x="152400" y="-175202"/>
            <a:ext cx="10515600" cy="1325563"/>
          </a:xfrm>
        </p:spPr>
        <p:txBody>
          <a:bodyPr>
            <a:normAutofit/>
          </a:bodyPr>
          <a:lstStyle/>
          <a:p>
            <a:r>
              <a:rPr lang="en-IN" sz="4000" dirty="0"/>
              <a:t>Database</a:t>
            </a:r>
          </a:p>
        </p:txBody>
      </p:sp>
      <p:sp>
        <p:nvSpPr>
          <p:cNvPr id="3" name="Content Placeholder 2">
            <a:extLst>
              <a:ext uri="{FF2B5EF4-FFF2-40B4-BE49-F238E27FC236}">
                <a16:creationId xmlns:a16="http://schemas.microsoft.com/office/drawing/2014/main" id="{872C81D6-4BA6-36A9-5E1C-3966EAAA2593}"/>
              </a:ext>
            </a:extLst>
          </p:cNvPr>
          <p:cNvSpPr>
            <a:spLocks noGrp="1"/>
          </p:cNvSpPr>
          <p:nvPr>
            <p:ph idx="1"/>
          </p:nvPr>
        </p:nvSpPr>
        <p:spPr>
          <a:xfrm>
            <a:off x="943355" y="951995"/>
            <a:ext cx="9800845" cy="4222678"/>
          </a:xfrm>
        </p:spPr>
        <p:txBody>
          <a:bodyPr>
            <a:normAutofit/>
          </a:bodyPr>
          <a:lstStyle/>
          <a:p>
            <a:pPr algn="just">
              <a:lnSpc>
                <a:spcPct val="17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34119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52242-015C-AB3B-9E50-37F4774B1CBF}"/>
              </a:ext>
            </a:extLst>
          </p:cNvPr>
          <p:cNvSpPr>
            <a:spLocks noGrp="1"/>
          </p:cNvSpPr>
          <p:nvPr>
            <p:ph type="title"/>
          </p:nvPr>
        </p:nvSpPr>
        <p:spPr>
          <a:xfrm>
            <a:off x="90054" y="-102466"/>
            <a:ext cx="10515600" cy="1325563"/>
          </a:xfrm>
        </p:spPr>
        <p:txBody>
          <a:bodyPr>
            <a:normAutofit/>
          </a:bodyPr>
          <a:lstStyle/>
          <a:p>
            <a:r>
              <a:rPr lang="en-IN" sz="4000" dirty="0"/>
              <a:t>Cloud Web Server</a:t>
            </a:r>
          </a:p>
        </p:txBody>
      </p:sp>
      <p:sp>
        <p:nvSpPr>
          <p:cNvPr id="3" name="Content Placeholder 2">
            <a:extLst>
              <a:ext uri="{FF2B5EF4-FFF2-40B4-BE49-F238E27FC236}">
                <a16:creationId xmlns:a16="http://schemas.microsoft.com/office/drawing/2014/main" id="{D85851D5-43AF-6B04-4A3C-D8891E11CAE2}"/>
              </a:ext>
            </a:extLst>
          </p:cNvPr>
          <p:cNvSpPr>
            <a:spLocks noGrp="1"/>
          </p:cNvSpPr>
          <p:nvPr>
            <p:ph idx="1"/>
          </p:nvPr>
        </p:nvSpPr>
        <p:spPr>
          <a:xfrm>
            <a:off x="1109609" y="1253330"/>
            <a:ext cx="9769673" cy="4461669"/>
          </a:xfrm>
        </p:spPr>
        <p:txBody>
          <a:bodyPr>
            <a:normAutofit fontScale="62500" lnSpcReduction="20000"/>
          </a:bodyPr>
          <a:lstStyle/>
          <a:p>
            <a:pPr algn="just">
              <a:lnSpc>
                <a:spcPct val="170000"/>
              </a:lnSpc>
              <a:buFont typeface="Arial" panose="020B0604020202020204" pitchFamily="34" charset="0"/>
              <a:buChar char="•"/>
            </a:pPr>
            <a:r>
              <a:rPr lang="en-US" sz="2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buFont typeface="Arial" panose="020B0604020202020204" pitchFamily="34" charset="0"/>
              <a:buChar char="•"/>
            </a:pPr>
            <a:r>
              <a:rPr lang="en-US" sz="2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buFont typeface="Arial" panose="020B0604020202020204" pitchFamily="34" charset="0"/>
              <a:buChar char="•"/>
            </a:pPr>
            <a:r>
              <a:rPr lang="en-US" sz="2800" dirty="0">
                <a:cs typeface="Times New Roman" panose="02020603050405020304" pitchFamily="18" charset="0"/>
              </a:rPr>
              <a:t>It provides a flexible environment for the developers which allows them to work on projects from anywhere using any device with internet access.</a:t>
            </a:r>
            <a:endParaRPr lang="en-IN" sz="2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668043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FA2A1-F695-9D67-1EEA-712F5BD87223}"/>
              </a:ext>
            </a:extLst>
          </p:cNvPr>
          <p:cNvSpPr>
            <a:spLocks noGrp="1"/>
          </p:cNvSpPr>
          <p:nvPr>
            <p:ph type="title"/>
          </p:nvPr>
        </p:nvSpPr>
        <p:spPr>
          <a:xfrm>
            <a:off x="131618" y="0"/>
            <a:ext cx="10515600" cy="1325563"/>
          </a:xfrm>
        </p:spPr>
        <p:txBody>
          <a:bodyPr>
            <a:normAutofit/>
          </a:bodyPr>
          <a:lstStyle/>
          <a:p>
            <a:r>
              <a:rPr lang="en-US" sz="4000" b="1" dirty="0"/>
              <a:t>SOFTWARE REQUIREMENTS:</a:t>
            </a:r>
            <a:endParaRPr lang="en-IN" sz="4000" dirty="0"/>
          </a:p>
        </p:txBody>
      </p:sp>
      <p:sp>
        <p:nvSpPr>
          <p:cNvPr id="3" name="Content Placeholder 2">
            <a:extLst>
              <a:ext uri="{FF2B5EF4-FFF2-40B4-BE49-F238E27FC236}">
                <a16:creationId xmlns:a16="http://schemas.microsoft.com/office/drawing/2014/main" id="{0F72F414-EA03-E6BF-EE8D-C726382E1B9E}"/>
              </a:ext>
            </a:extLst>
          </p:cNvPr>
          <p:cNvSpPr>
            <a:spLocks noGrp="1"/>
          </p:cNvSpPr>
          <p:nvPr>
            <p:ph idx="1"/>
          </p:nvPr>
        </p:nvSpPr>
        <p:spPr>
          <a:xfrm>
            <a:off x="1296646" y="1150215"/>
            <a:ext cx="10233800" cy="4351338"/>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5998278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E7802-FC0D-486A-20CA-57B96251E56A}"/>
              </a:ext>
            </a:extLst>
          </p:cNvPr>
          <p:cNvSpPr>
            <a:spLocks noGrp="1"/>
          </p:cNvSpPr>
          <p:nvPr>
            <p:ph type="title"/>
          </p:nvPr>
        </p:nvSpPr>
        <p:spPr>
          <a:xfrm>
            <a:off x="142009" y="0"/>
            <a:ext cx="10515600" cy="1325563"/>
          </a:xfrm>
        </p:spPr>
        <p:txBody>
          <a:bodyPr>
            <a:normAutofit/>
          </a:bodyPr>
          <a:lstStyle/>
          <a:p>
            <a:r>
              <a:rPr lang="en-US" sz="4000" b="1" dirty="0"/>
              <a:t>HARDWARE REQUIREMENTS:</a:t>
            </a:r>
            <a:endParaRPr lang="en-IN" sz="4000" dirty="0"/>
          </a:p>
        </p:txBody>
      </p:sp>
      <p:sp>
        <p:nvSpPr>
          <p:cNvPr id="3" name="Content Placeholder 2">
            <a:extLst>
              <a:ext uri="{FF2B5EF4-FFF2-40B4-BE49-F238E27FC236}">
                <a16:creationId xmlns:a16="http://schemas.microsoft.com/office/drawing/2014/main" id="{623FEA43-2E50-1FCE-C71A-2AE593F74559}"/>
              </a:ext>
            </a:extLst>
          </p:cNvPr>
          <p:cNvSpPr>
            <a:spLocks noGrp="1"/>
          </p:cNvSpPr>
          <p:nvPr>
            <p:ph idx="1"/>
          </p:nvPr>
        </p:nvSpPr>
        <p:spPr>
          <a:xfrm>
            <a:off x="1534391" y="1160607"/>
            <a:ext cx="10233800" cy="4351338"/>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650077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369AB-6115-70B5-F353-739A34814F18}"/>
              </a:ext>
            </a:extLst>
          </p:cNvPr>
          <p:cNvSpPr>
            <a:spLocks noGrp="1"/>
          </p:cNvSpPr>
          <p:nvPr>
            <p:ph type="title"/>
          </p:nvPr>
        </p:nvSpPr>
        <p:spPr>
          <a:xfrm>
            <a:off x="0" y="-175202"/>
            <a:ext cx="10515600" cy="1325563"/>
          </a:xfrm>
        </p:spPr>
        <p:txBody>
          <a:bodyPr>
            <a:normAutofit/>
          </a:bodyPr>
          <a:lstStyle/>
          <a:p>
            <a:r>
              <a:rPr lang="en-US" sz="4000" dirty="0"/>
              <a:t>CONCLUSION</a:t>
            </a:r>
            <a:endParaRPr lang="en-IN" sz="4000" dirty="0"/>
          </a:p>
        </p:txBody>
      </p:sp>
      <p:sp>
        <p:nvSpPr>
          <p:cNvPr id="3" name="Content Placeholder 2">
            <a:extLst>
              <a:ext uri="{FF2B5EF4-FFF2-40B4-BE49-F238E27FC236}">
                <a16:creationId xmlns:a16="http://schemas.microsoft.com/office/drawing/2014/main" id="{331880A9-37E7-1D73-1A4D-17A916B6CD19}"/>
              </a:ext>
            </a:extLst>
          </p:cNvPr>
          <p:cNvSpPr>
            <a:spLocks noGrp="1"/>
          </p:cNvSpPr>
          <p:nvPr>
            <p:ph idx="1"/>
          </p:nvPr>
        </p:nvSpPr>
        <p:spPr>
          <a:xfrm>
            <a:off x="459797" y="921762"/>
            <a:ext cx="11272406" cy="5666074"/>
          </a:xfrm>
        </p:spPr>
        <p:txBody>
          <a:bodyPr>
            <a:normAutofit/>
          </a:bodyPr>
          <a:lstStyle/>
          <a:p>
            <a:pPr algn="just">
              <a:lnSpc>
                <a:spcPct val="150000"/>
              </a:lnSpc>
            </a:pPr>
            <a:r>
              <a:rPr lang="en-US" sz="1800" dirty="0"/>
              <a:t>In conclusion, the implementation of our Pharmacy Management System (LMS) represents a transformative journey in the pharma sector, symbolizing the intersection of technology and healthcare. </a:t>
            </a:r>
          </a:p>
          <a:p>
            <a:pPr algn="just">
              <a:lnSpc>
                <a:spcPct val="150000"/>
              </a:lnSpc>
            </a:pPr>
            <a:r>
              <a:rPr lang="en-US" sz="1800" dirty="0"/>
              <a:t>The PMS is not merely a software application; it's a pharmaceutical ecosystem that redefines how pharma is imparted and absorbed. It stands as a beacon of accessibility, inclusivity, and adaptability, ensuring that quality medicines know no geographical or economic boundaries. </a:t>
            </a:r>
          </a:p>
          <a:p>
            <a:pPr algn="just">
              <a:lnSpc>
                <a:spcPct val="150000"/>
              </a:lnSpc>
            </a:pPr>
            <a:r>
              <a:rPr lang="en-US" sz="1800" dirty="0"/>
              <a:t>Our PMS is more than a platform; it's a gateway to the lifelong pharmacy sector, a space for collaboration, and a source of data-driven insights. The Pharmacy Management System stands as a pivotal milestone in the ongoing journey to modernize pharmacy operations. </a:t>
            </a:r>
          </a:p>
          <a:p>
            <a:pPr algn="just">
              <a:lnSpc>
                <a:spcPct val="150000"/>
              </a:lnSpc>
            </a:pPr>
            <a:r>
              <a:rPr lang="en-US" sz="1800" dirty="0"/>
              <a:t>In an era where technology is rapidly transforming the healthcare landscape, this system emerges as a beacon of innovation, bringing pharmacies into the digital age. Traditionally, pharmacies have grappled with manual processes, paper-based record-keeping, and fragmented systems. </a:t>
            </a:r>
          </a:p>
        </p:txBody>
      </p:sp>
    </p:spTree>
    <p:extLst>
      <p:ext uri="{BB962C8B-B14F-4D97-AF65-F5344CB8AC3E}">
        <p14:creationId xmlns:p14="http://schemas.microsoft.com/office/powerpoint/2010/main" val="19380417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FDF062-6BCD-85E4-0C3C-1AF44EEABAEA}"/>
              </a:ext>
            </a:extLst>
          </p:cNvPr>
          <p:cNvSpPr>
            <a:spLocks noGrp="1"/>
          </p:cNvSpPr>
          <p:nvPr>
            <p:ph idx="4294967295"/>
          </p:nvPr>
        </p:nvSpPr>
        <p:spPr>
          <a:xfrm>
            <a:off x="992621" y="298161"/>
            <a:ext cx="9522980" cy="4305012"/>
          </a:xfrm>
        </p:spPr>
        <p:txBody>
          <a:bodyPr/>
          <a:lstStyle/>
          <a:p>
            <a:pPr algn="just">
              <a:lnSpc>
                <a:spcPct val="150000"/>
              </a:lnSpc>
            </a:pPr>
            <a:r>
              <a:rPr lang="en-US" sz="1800" dirty="0"/>
              <a:t>These outdated practices not only hindered operational efficiency but also posed risks to patient safety due to errors in prescription processing and inventory management. </a:t>
            </a:r>
          </a:p>
          <a:p>
            <a:pPr algn="just">
              <a:lnSpc>
                <a:spcPct val="150000"/>
              </a:lnSpc>
            </a:pPr>
            <a:r>
              <a:rPr lang="en-US" sz="1800" dirty="0"/>
              <a:t>The Pharmacy Management System is a significant departure from these archaic methods, offering a cohesive, technologically advanced solution that streamlines operations, optimizes resource utilization, and brings precision to pharmaceutical services. </a:t>
            </a:r>
            <a:endParaRPr lang="en-IN" sz="1800" dirty="0"/>
          </a:p>
          <a:p>
            <a:endParaRPr lang="en-IN" dirty="0"/>
          </a:p>
        </p:txBody>
      </p:sp>
    </p:spTree>
    <p:extLst>
      <p:ext uri="{BB962C8B-B14F-4D97-AF65-F5344CB8AC3E}">
        <p14:creationId xmlns:p14="http://schemas.microsoft.com/office/powerpoint/2010/main" val="3976015463"/>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Madison</Template>
  <TotalTime>26</TotalTime>
  <Words>2116</Words>
  <Application>Microsoft Office PowerPoint</Application>
  <PresentationFormat>Widescreen</PresentationFormat>
  <Paragraphs>102</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Aptos</vt:lpstr>
      <vt:lpstr>Arial</vt:lpstr>
      <vt:lpstr>Corbel</vt:lpstr>
      <vt:lpstr>Times New Roman</vt:lpstr>
      <vt:lpstr>Depth</vt:lpstr>
      <vt:lpstr>PHARMACY MANAGEMENT SYSTEM </vt:lpstr>
      <vt:lpstr>Abstract</vt:lpstr>
      <vt:lpstr>Objective</vt:lpstr>
      <vt:lpstr>Existing System</vt:lpstr>
      <vt:lpstr>Disadvantage</vt:lpstr>
      <vt:lpstr>PROPOSED SYSTEM :</vt:lpstr>
      <vt:lpstr>Advantage</vt:lpstr>
      <vt:lpstr>Introduction</vt:lpstr>
      <vt:lpstr>PowerPoint Presentation</vt:lpstr>
      <vt:lpstr>MODULES</vt:lpstr>
      <vt:lpstr>Prescription Management Module </vt:lpstr>
      <vt:lpstr>Inventory Management Module </vt:lpstr>
      <vt:lpstr>Billing and Invoicing Module </vt:lpstr>
      <vt:lpstr>Sales and POS (Point of Sale)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2024-12-12T13:29:50Z</dcterms:created>
  <dcterms:modified xsi:type="dcterms:W3CDTF">2024-12-12T13:56:44Z</dcterms:modified>
</cp:coreProperties>
</file>