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1632934-BE4F-4523-BF88-81A5E01860C7}" type="datetimeFigureOut">
              <a:rPr lang="en-IN" smtClean="0"/>
              <a:t>19-12-2024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59C2C7-EDB5-407A-AB52-ADD305CE4A5D}" type="slidenum">
              <a:rPr lang="en-IN" smtClean="0"/>
              <a:t>‹#›</a:t>
            </a:fld>
            <a:endParaRPr lang="en-IN"/>
          </a:p>
        </p:txBody>
      </p:sp>
    </p:spTree>
    <p:extLst>
      <p:ext uri="{BB962C8B-B14F-4D97-AF65-F5344CB8AC3E}">
        <p14:creationId xmlns:p14="http://schemas.microsoft.com/office/powerpoint/2010/main" val="5533666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632934-BE4F-4523-BF88-81A5E01860C7}" type="datetimeFigureOut">
              <a:rPr lang="en-IN" smtClean="0"/>
              <a:t>19-12-2024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59C2C7-EDB5-407A-AB52-ADD305CE4A5D}" type="slidenum">
              <a:rPr lang="en-IN" smtClean="0"/>
              <a:t>‹#›</a:t>
            </a:fld>
            <a:endParaRPr lang="en-IN"/>
          </a:p>
        </p:txBody>
      </p:sp>
    </p:spTree>
    <p:extLst>
      <p:ext uri="{BB962C8B-B14F-4D97-AF65-F5344CB8AC3E}">
        <p14:creationId xmlns:p14="http://schemas.microsoft.com/office/powerpoint/2010/main" val="149596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632934-BE4F-4523-BF88-81A5E01860C7}" type="datetimeFigureOut">
              <a:rPr lang="en-IN" smtClean="0"/>
              <a:t>19-12-2024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59C2C7-EDB5-407A-AB52-ADD305CE4A5D}" type="slidenum">
              <a:rPr lang="en-IN" smtClean="0"/>
              <a:t>‹#›</a:t>
            </a:fld>
            <a:endParaRPr lang="en-IN"/>
          </a:p>
        </p:txBody>
      </p:sp>
    </p:spTree>
    <p:extLst>
      <p:ext uri="{BB962C8B-B14F-4D97-AF65-F5344CB8AC3E}">
        <p14:creationId xmlns:p14="http://schemas.microsoft.com/office/powerpoint/2010/main" val="17255690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1632934-BE4F-4523-BF88-81A5E01860C7}" type="datetimeFigureOut">
              <a:rPr lang="en-IN" smtClean="0"/>
              <a:t>19-12-2024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C59C2C7-EDB5-407A-AB52-ADD305CE4A5D}" type="slidenum">
              <a:rPr lang="en-IN" smtClean="0"/>
              <a:t>‹#›</a:t>
            </a:fld>
            <a:endParaRPr lang="en-IN"/>
          </a:p>
        </p:txBody>
      </p:sp>
    </p:spTree>
    <p:extLst>
      <p:ext uri="{BB962C8B-B14F-4D97-AF65-F5344CB8AC3E}">
        <p14:creationId xmlns:p14="http://schemas.microsoft.com/office/powerpoint/2010/main" val="326445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1632934-BE4F-4523-BF88-81A5E01860C7}" type="datetimeFigureOut">
              <a:rPr lang="en-IN" smtClean="0"/>
              <a:t>19-12-2024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C59C2C7-EDB5-407A-AB52-ADD305CE4A5D}" type="slidenum">
              <a:rPr lang="en-IN" smtClean="0"/>
              <a:t>‹#›</a:t>
            </a:fld>
            <a:endParaRPr lang="en-IN"/>
          </a:p>
        </p:txBody>
      </p:sp>
    </p:spTree>
    <p:extLst>
      <p:ext uri="{BB962C8B-B14F-4D97-AF65-F5344CB8AC3E}">
        <p14:creationId xmlns:p14="http://schemas.microsoft.com/office/powerpoint/2010/main" val="3660055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1632934-BE4F-4523-BF88-81A5E01860C7}" type="datetimeFigureOut">
              <a:rPr lang="en-IN" smtClean="0"/>
              <a:t>19-12-2024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C59C2C7-EDB5-407A-AB52-ADD305CE4A5D}" type="slidenum">
              <a:rPr lang="en-IN" smtClean="0"/>
              <a:t>‹#›</a:t>
            </a:fld>
            <a:endParaRPr lang="en-IN"/>
          </a:p>
        </p:txBody>
      </p:sp>
    </p:spTree>
    <p:extLst>
      <p:ext uri="{BB962C8B-B14F-4D97-AF65-F5344CB8AC3E}">
        <p14:creationId xmlns:p14="http://schemas.microsoft.com/office/powerpoint/2010/main" val="27608198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632934-BE4F-4523-BF88-81A5E01860C7}" type="datetimeFigureOut">
              <a:rPr lang="en-IN" smtClean="0"/>
              <a:t>19-12-2024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C59C2C7-EDB5-407A-AB52-ADD305CE4A5D}" type="slidenum">
              <a:rPr lang="en-IN" smtClean="0"/>
              <a:t>‹#›</a:t>
            </a:fld>
            <a:endParaRPr lang="en-IN"/>
          </a:p>
        </p:txBody>
      </p:sp>
    </p:spTree>
    <p:extLst>
      <p:ext uri="{BB962C8B-B14F-4D97-AF65-F5344CB8AC3E}">
        <p14:creationId xmlns:p14="http://schemas.microsoft.com/office/powerpoint/2010/main" val="189882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1632934-BE4F-4523-BF88-81A5E01860C7}" type="datetimeFigureOut">
              <a:rPr lang="en-IN" smtClean="0"/>
              <a:t>19-12-2024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C59C2C7-EDB5-407A-AB52-ADD305CE4A5D}" type="slidenum">
              <a:rPr lang="en-IN" smtClean="0"/>
              <a:t>‹#›</a:t>
            </a:fld>
            <a:endParaRPr lang="en-IN"/>
          </a:p>
        </p:txBody>
      </p:sp>
    </p:spTree>
    <p:extLst>
      <p:ext uri="{BB962C8B-B14F-4D97-AF65-F5344CB8AC3E}">
        <p14:creationId xmlns:p14="http://schemas.microsoft.com/office/powerpoint/2010/main" val="38036169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1632934-BE4F-4523-BF88-81A5E01860C7}" type="datetimeFigureOut">
              <a:rPr lang="en-IN" smtClean="0"/>
              <a:t>19-12-2024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C59C2C7-EDB5-407A-AB52-ADD305CE4A5D}" type="slidenum">
              <a:rPr lang="en-IN" smtClean="0"/>
              <a:t>‹#›</a:t>
            </a:fld>
            <a:endParaRPr lang="en-IN"/>
          </a:p>
        </p:txBody>
      </p:sp>
    </p:spTree>
    <p:extLst>
      <p:ext uri="{BB962C8B-B14F-4D97-AF65-F5344CB8AC3E}">
        <p14:creationId xmlns:p14="http://schemas.microsoft.com/office/powerpoint/2010/main" val="18885261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632934-BE4F-4523-BF88-81A5E01860C7}" type="datetimeFigureOut">
              <a:rPr lang="en-IN" smtClean="0"/>
              <a:t>19-12-2024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59C2C7-EDB5-407A-AB52-ADD305CE4A5D}" type="slidenum">
              <a:rPr lang="en-IN" smtClean="0"/>
              <a:t>‹#›</a:t>
            </a:fld>
            <a:endParaRPr lang="en-IN"/>
          </a:p>
        </p:txBody>
      </p:sp>
    </p:spTree>
    <p:extLst>
      <p:ext uri="{BB962C8B-B14F-4D97-AF65-F5344CB8AC3E}">
        <p14:creationId xmlns:p14="http://schemas.microsoft.com/office/powerpoint/2010/main" val="1395477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632934-BE4F-4523-BF88-81A5E01860C7}" type="datetimeFigureOut">
              <a:rPr lang="en-IN" smtClean="0"/>
              <a:t>19-12-2024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59C2C7-EDB5-407A-AB52-ADD305CE4A5D}"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0833297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632934-BE4F-4523-BF88-81A5E01860C7}" type="datetimeFigureOut">
              <a:rPr lang="en-IN" smtClean="0"/>
              <a:t>19-12-2024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59C2C7-EDB5-407A-AB52-ADD305CE4A5D}" type="slidenum">
              <a:rPr lang="en-IN" smtClean="0"/>
              <a:t>‹#›</a:t>
            </a:fld>
            <a:endParaRPr lang="en-IN"/>
          </a:p>
        </p:txBody>
      </p:sp>
    </p:spTree>
    <p:extLst>
      <p:ext uri="{BB962C8B-B14F-4D97-AF65-F5344CB8AC3E}">
        <p14:creationId xmlns:p14="http://schemas.microsoft.com/office/powerpoint/2010/main" val="2979684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632934-BE4F-4523-BF88-81A5E01860C7}" type="datetimeFigureOut">
              <a:rPr lang="en-IN" smtClean="0"/>
              <a:t>19-12-2024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59C2C7-EDB5-407A-AB52-ADD305CE4A5D}"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008085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632934-BE4F-4523-BF88-81A5E01860C7}" type="datetimeFigureOut">
              <a:rPr lang="en-IN" smtClean="0"/>
              <a:t>19-12-2024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59C2C7-EDB5-407A-AB52-ADD305CE4A5D}" type="slidenum">
              <a:rPr lang="en-IN" smtClean="0"/>
              <a:t>‹#›</a:t>
            </a:fld>
            <a:endParaRPr lang="en-IN"/>
          </a:p>
        </p:txBody>
      </p:sp>
    </p:spTree>
    <p:extLst>
      <p:ext uri="{BB962C8B-B14F-4D97-AF65-F5344CB8AC3E}">
        <p14:creationId xmlns:p14="http://schemas.microsoft.com/office/powerpoint/2010/main" val="35551040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632934-BE4F-4523-BF88-81A5E01860C7}" type="datetimeFigureOut">
              <a:rPr lang="en-IN" smtClean="0"/>
              <a:t>19-12-2024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59C2C7-EDB5-407A-AB52-ADD305CE4A5D}" type="slidenum">
              <a:rPr lang="en-IN" smtClean="0"/>
              <a:t>‹#›</a:t>
            </a:fld>
            <a:endParaRPr lang="en-IN"/>
          </a:p>
        </p:txBody>
      </p:sp>
    </p:spTree>
    <p:extLst>
      <p:ext uri="{BB962C8B-B14F-4D97-AF65-F5344CB8AC3E}">
        <p14:creationId xmlns:p14="http://schemas.microsoft.com/office/powerpoint/2010/main" val="15914057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632934-BE4F-4523-BF88-81A5E01860C7}" type="datetimeFigureOut">
              <a:rPr lang="en-IN" smtClean="0"/>
              <a:t>19-12-2024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59C2C7-EDB5-407A-AB52-ADD305CE4A5D}" type="slidenum">
              <a:rPr lang="en-IN" smtClean="0"/>
              <a:t>‹#›</a:t>
            </a:fld>
            <a:endParaRPr lang="en-IN"/>
          </a:p>
        </p:txBody>
      </p:sp>
    </p:spTree>
    <p:extLst>
      <p:ext uri="{BB962C8B-B14F-4D97-AF65-F5344CB8AC3E}">
        <p14:creationId xmlns:p14="http://schemas.microsoft.com/office/powerpoint/2010/main" val="4834693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1632934-BE4F-4523-BF88-81A5E01860C7}" type="datetimeFigureOut">
              <a:rPr lang="en-IN" smtClean="0"/>
              <a:t>19-12-2024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C59C2C7-EDB5-407A-AB52-ADD305CE4A5D}" type="slidenum">
              <a:rPr lang="en-IN" smtClean="0"/>
              <a:t>‹#›</a:t>
            </a:fld>
            <a:endParaRPr lang="en-IN"/>
          </a:p>
        </p:txBody>
      </p:sp>
    </p:spTree>
    <p:extLst>
      <p:ext uri="{BB962C8B-B14F-4D97-AF65-F5344CB8AC3E}">
        <p14:creationId xmlns:p14="http://schemas.microsoft.com/office/powerpoint/2010/main" val="421536731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43158F3-DCCA-09FC-797C-F0915FC9DB89}"/>
              </a:ext>
            </a:extLst>
          </p:cNvPr>
          <p:cNvSpPr>
            <a:spLocks noGrp="1"/>
          </p:cNvSpPr>
          <p:nvPr>
            <p:ph type="title"/>
          </p:nvPr>
        </p:nvSpPr>
        <p:spPr>
          <a:xfrm>
            <a:off x="874762" y="2531918"/>
            <a:ext cx="8596668" cy="1320800"/>
          </a:xfrm>
        </p:spPr>
        <p:txBody>
          <a:bodyPr>
            <a:normAutofit/>
          </a:bodyPr>
          <a:lstStyle/>
          <a:p>
            <a:r>
              <a:rPr lang="en-US" sz="2800" dirty="0"/>
              <a:t>online examination and result system application </a:t>
            </a:r>
            <a:endParaRPr lang="en-IN" sz="2800" dirty="0"/>
          </a:p>
        </p:txBody>
      </p:sp>
    </p:spTree>
    <p:extLst>
      <p:ext uri="{BB962C8B-B14F-4D97-AF65-F5344CB8AC3E}">
        <p14:creationId xmlns:p14="http://schemas.microsoft.com/office/powerpoint/2010/main" val="1376840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6E010-4EF5-544F-5337-FD2D35A15334}"/>
              </a:ext>
            </a:extLst>
          </p:cNvPr>
          <p:cNvSpPr>
            <a:spLocks noGrp="1"/>
          </p:cNvSpPr>
          <p:nvPr>
            <p:ph type="title"/>
          </p:nvPr>
        </p:nvSpPr>
        <p:spPr>
          <a:xfrm>
            <a:off x="95443" y="0"/>
            <a:ext cx="8596668" cy="1320800"/>
          </a:xfrm>
        </p:spPr>
        <p:txBody>
          <a:bodyPr/>
          <a:lstStyle/>
          <a:p>
            <a:r>
              <a:rPr lang="en-US" sz="3600" b="1" dirty="0"/>
              <a:t>Abstract</a:t>
            </a:r>
            <a:endParaRPr lang="en-IN" dirty="0"/>
          </a:p>
        </p:txBody>
      </p:sp>
      <p:sp>
        <p:nvSpPr>
          <p:cNvPr id="3" name="Content Placeholder 2">
            <a:extLst>
              <a:ext uri="{FF2B5EF4-FFF2-40B4-BE49-F238E27FC236}">
                <a16:creationId xmlns:a16="http://schemas.microsoft.com/office/drawing/2014/main" id="{E7782765-AAE0-B0CD-C73F-CA4C0551933D}"/>
              </a:ext>
            </a:extLst>
          </p:cNvPr>
          <p:cNvSpPr>
            <a:spLocks noGrp="1"/>
          </p:cNvSpPr>
          <p:nvPr>
            <p:ph idx="1"/>
          </p:nvPr>
        </p:nvSpPr>
        <p:spPr>
          <a:xfrm>
            <a:off x="394855" y="870714"/>
            <a:ext cx="9154390" cy="5571650"/>
          </a:xfrm>
        </p:spPr>
        <p:txBody>
          <a:bodyPr>
            <a:normAutofit lnSpcReduction="10000"/>
          </a:bodyPr>
          <a:lstStyle/>
          <a:p>
            <a:pPr algn="just">
              <a:lnSpc>
                <a:spcPct val="150000"/>
              </a:lnSpc>
            </a:pPr>
            <a:r>
              <a:rPr lang="en-US" dirty="0"/>
              <a:t>An online examination system is a software solution that allows a company or a teaching institute to prepare and manage examinations across an online platform. This can be done through Internet, Intranet and/or LAN environments. </a:t>
            </a:r>
          </a:p>
          <a:p>
            <a:pPr algn="just">
              <a:lnSpc>
                <a:spcPct val="150000"/>
              </a:lnSpc>
            </a:pPr>
            <a:r>
              <a:rPr lang="en-US" dirty="0"/>
              <a:t>The purpose of this paper is to create an online examination system application that utilizes network laboratories available in any college. The application greatly reduces the time required to administer the examination and handout the results.</a:t>
            </a:r>
          </a:p>
          <a:p>
            <a:pPr algn="just">
              <a:lnSpc>
                <a:spcPct val="150000"/>
              </a:lnSpc>
            </a:pPr>
            <a:r>
              <a:rPr lang="en-US" dirty="0"/>
              <a:t> The examination will consist of objective questions, and the system will provide an easy-to-use graphical user interface for lecturers to ask questions and for students to answer them.</a:t>
            </a:r>
          </a:p>
          <a:p>
            <a:pPr algn="just">
              <a:lnSpc>
                <a:spcPct val="150000"/>
              </a:lnSpc>
            </a:pPr>
            <a:r>
              <a:rPr lang="en-US" dirty="0"/>
              <a:t> The application was developed with ASP.net, providing a better performance than scripting languages. This web application uses ASP.net with C# in the front end and MySQL as the background of the interface on the Apache Server Framework and supports the HTTP/HTTPs protocol with English.</a:t>
            </a:r>
            <a:endParaRPr lang="en-IN" dirty="0"/>
          </a:p>
        </p:txBody>
      </p:sp>
    </p:spTree>
    <p:extLst>
      <p:ext uri="{BB962C8B-B14F-4D97-AF65-F5344CB8AC3E}">
        <p14:creationId xmlns:p14="http://schemas.microsoft.com/office/powerpoint/2010/main" val="11351420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236FB-482D-4F95-2317-6D25C33E8FA4}"/>
              </a:ext>
            </a:extLst>
          </p:cNvPr>
          <p:cNvSpPr>
            <a:spLocks noGrp="1"/>
          </p:cNvSpPr>
          <p:nvPr>
            <p:ph type="title"/>
          </p:nvPr>
        </p:nvSpPr>
        <p:spPr>
          <a:xfrm>
            <a:off x="105834" y="0"/>
            <a:ext cx="8596668" cy="1320800"/>
          </a:xfrm>
        </p:spPr>
        <p:txBody>
          <a:bodyPr/>
          <a:lstStyle/>
          <a:p>
            <a:r>
              <a:rPr lang="en-US" sz="3600" b="1" dirty="0"/>
              <a:t>Objective</a:t>
            </a:r>
            <a:endParaRPr lang="en-IN" dirty="0"/>
          </a:p>
        </p:txBody>
      </p:sp>
      <p:sp>
        <p:nvSpPr>
          <p:cNvPr id="3" name="Content Placeholder 2">
            <a:extLst>
              <a:ext uri="{FF2B5EF4-FFF2-40B4-BE49-F238E27FC236}">
                <a16:creationId xmlns:a16="http://schemas.microsoft.com/office/drawing/2014/main" id="{C4242DAD-4C62-6DDD-893C-AFA7582C9F0B}"/>
              </a:ext>
            </a:extLst>
          </p:cNvPr>
          <p:cNvSpPr>
            <a:spLocks noGrp="1"/>
          </p:cNvSpPr>
          <p:nvPr>
            <p:ph idx="1"/>
          </p:nvPr>
        </p:nvSpPr>
        <p:spPr>
          <a:xfrm>
            <a:off x="228599" y="789709"/>
            <a:ext cx="9538855" cy="6224155"/>
          </a:xfrm>
        </p:spPr>
        <p:txBody>
          <a:bodyPr>
            <a:noAutofit/>
          </a:bodyPr>
          <a:lstStyle/>
          <a:p>
            <a:pPr algn="just">
              <a:lnSpc>
                <a:spcPct val="150000"/>
              </a:lnSpc>
            </a:pPr>
            <a:r>
              <a:rPr lang="en-US" dirty="0"/>
              <a:t>This system aims to provide an efficient, secure, and cost-effective solution for educational institutions and organizations to conduct exams in a digital format. It seeks to reduce the reliance on traditional paper-based exams, making the process more accessible, especially for remote learners.</a:t>
            </a:r>
          </a:p>
          <a:p>
            <a:pPr algn="just">
              <a:lnSpc>
                <a:spcPct val="150000"/>
              </a:lnSpc>
            </a:pPr>
            <a:r>
              <a:rPr lang="en-US" dirty="0"/>
              <a:t> The system also focuses on providing timely and accurate results by automating the grading process, offering immediate feedback, and generating detailed performance reports.</a:t>
            </a:r>
          </a:p>
          <a:p>
            <a:pPr algn="just">
              <a:lnSpc>
                <a:spcPct val="150000"/>
              </a:lnSpc>
            </a:pPr>
            <a:r>
              <a:rPr lang="en-US" dirty="0"/>
              <a:t> Additionally, the online system ensures better data management, including secure storage and retrieval of exam results, reducing human errors associated with manual handling.</a:t>
            </a:r>
          </a:p>
          <a:p>
            <a:pPr algn="just">
              <a:lnSpc>
                <a:spcPct val="150000"/>
              </a:lnSpc>
            </a:pPr>
            <a:r>
              <a:rPr lang="en-US" dirty="0"/>
              <a:t> A key objective is to enhance the integrity and fairness of assessments through features such as proctoring, randomized question pools, and anti-cheating measures. </a:t>
            </a:r>
            <a:endParaRPr lang="en-IN" dirty="0"/>
          </a:p>
        </p:txBody>
      </p:sp>
    </p:spTree>
    <p:extLst>
      <p:ext uri="{BB962C8B-B14F-4D97-AF65-F5344CB8AC3E}">
        <p14:creationId xmlns:p14="http://schemas.microsoft.com/office/powerpoint/2010/main" val="24154424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38F3D-00EE-2219-2315-57CED89ECAE4}"/>
              </a:ext>
            </a:extLst>
          </p:cNvPr>
          <p:cNvSpPr>
            <a:spLocks noGrp="1"/>
          </p:cNvSpPr>
          <p:nvPr>
            <p:ph type="title"/>
          </p:nvPr>
        </p:nvSpPr>
        <p:spPr>
          <a:xfrm>
            <a:off x="53879" y="0"/>
            <a:ext cx="8596668" cy="1320800"/>
          </a:xfrm>
        </p:spPr>
        <p:txBody>
          <a:bodyPr/>
          <a:lstStyle/>
          <a:p>
            <a:r>
              <a:rPr lang="en-US" sz="3600"/>
              <a:t>Existing System</a:t>
            </a:r>
            <a:endParaRPr lang="en-IN" dirty="0"/>
          </a:p>
        </p:txBody>
      </p:sp>
      <p:sp>
        <p:nvSpPr>
          <p:cNvPr id="3" name="Content Placeholder 2">
            <a:extLst>
              <a:ext uri="{FF2B5EF4-FFF2-40B4-BE49-F238E27FC236}">
                <a16:creationId xmlns:a16="http://schemas.microsoft.com/office/drawing/2014/main" id="{8501BB92-8887-AC32-32E5-6E2C21490E9B}"/>
              </a:ext>
            </a:extLst>
          </p:cNvPr>
          <p:cNvSpPr>
            <a:spLocks noGrp="1"/>
          </p:cNvSpPr>
          <p:nvPr>
            <p:ph idx="1"/>
          </p:nvPr>
        </p:nvSpPr>
        <p:spPr>
          <a:xfrm>
            <a:off x="249382" y="665018"/>
            <a:ext cx="9424553" cy="5995555"/>
          </a:xfrm>
        </p:spPr>
        <p:txBody>
          <a:bodyPr>
            <a:normAutofit/>
          </a:bodyPr>
          <a:lstStyle/>
          <a:p>
            <a:pPr algn="just">
              <a:lnSpc>
                <a:spcPct val="160000"/>
              </a:lnSpc>
            </a:pPr>
            <a:r>
              <a:rPr lang="en-US" dirty="0"/>
              <a:t>Since a lot of administrative processes have been moving away from paper to digital communication, it was natural for testing systems to take that step as well. This introduced the concept of online examination, which includes moving testing process and procedures to an online platform and includes a major shift in university polices such as hiring technical support and training students and teachers to use newer technologies [3]. </a:t>
            </a:r>
          </a:p>
          <a:p>
            <a:pPr algn="just">
              <a:lnSpc>
                <a:spcPct val="160000"/>
              </a:lnSpc>
            </a:pPr>
            <a:r>
              <a:rPr lang="en-US" dirty="0"/>
              <a:t>Online examination systems (OES) typically uses multichoice question (MCQ) formatting to simplify the automation of the grading process and can issue results almost instantly, which improves the user experience for both test takers and administrators. </a:t>
            </a:r>
          </a:p>
          <a:p>
            <a:pPr algn="just">
              <a:lnSpc>
                <a:spcPct val="160000"/>
              </a:lnSpc>
            </a:pPr>
            <a:r>
              <a:rPr lang="en-US" dirty="0"/>
              <a:t>There can be many added features such as limiting the testing time, allowing the examiner to evaluate answers remotely and send out results via e-mail or publish them on the university website [5]. </a:t>
            </a:r>
          </a:p>
        </p:txBody>
      </p:sp>
    </p:spTree>
    <p:extLst>
      <p:ext uri="{BB962C8B-B14F-4D97-AF65-F5344CB8AC3E}">
        <p14:creationId xmlns:p14="http://schemas.microsoft.com/office/powerpoint/2010/main" val="20754656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B04B5-E2B4-D6BB-0D57-432FFFD3E8C8}"/>
              </a:ext>
            </a:extLst>
          </p:cNvPr>
          <p:cNvSpPr>
            <a:spLocks noGrp="1"/>
          </p:cNvSpPr>
          <p:nvPr>
            <p:ph type="title"/>
          </p:nvPr>
        </p:nvSpPr>
        <p:spPr>
          <a:xfrm>
            <a:off x="0" y="0"/>
            <a:ext cx="8596668" cy="1320800"/>
          </a:xfrm>
        </p:spPr>
        <p:txBody>
          <a:bodyPr/>
          <a:lstStyle/>
          <a:p>
            <a:r>
              <a:rPr lang="en-US" sz="3600" dirty="0"/>
              <a:t>Disadvantage</a:t>
            </a:r>
            <a:endParaRPr lang="en-IN" dirty="0"/>
          </a:p>
        </p:txBody>
      </p:sp>
      <p:sp>
        <p:nvSpPr>
          <p:cNvPr id="3" name="Content Placeholder 2">
            <a:extLst>
              <a:ext uri="{FF2B5EF4-FFF2-40B4-BE49-F238E27FC236}">
                <a16:creationId xmlns:a16="http://schemas.microsoft.com/office/drawing/2014/main" id="{9E2A7968-9459-7F4A-674E-DB9D6863AD6A}"/>
              </a:ext>
            </a:extLst>
          </p:cNvPr>
          <p:cNvSpPr>
            <a:spLocks noGrp="1"/>
          </p:cNvSpPr>
          <p:nvPr>
            <p:ph idx="1"/>
          </p:nvPr>
        </p:nvSpPr>
        <p:spPr>
          <a:xfrm>
            <a:off x="644237" y="935182"/>
            <a:ext cx="8936182" cy="5164281"/>
          </a:xfrm>
        </p:spPr>
        <p:txBody>
          <a:bodyPr>
            <a:normAutofit/>
          </a:bodyPr>
          <a:lstStyle/>
          <a:p>
            <a:pPr algn="just">
              <a:lnSpc>
                <a:spcPct val="150000"/>
              </a:lnSpc>
            </a:pPr>
            <a:r>
              <a:rPr lang="en-US" b="1" dirty="0"/>
              <a:t>Server Downtime:</a:t>
            </a:r>
            <a:r>
              <a:rPr lang="en-US" dirty="0"/>
              <a:t> If the system experiences server crashes, it could disrupt exams or prevent students from accessing their exams.</a:t>
            </a:r>
          </a:p>
          <a:p>
            <a:pPr algn="just">
              <a:lnSpc>
                <a:spcPct val="150000"/>
              </a:lnSpc>
            </a:pPr>
            <a:r>
              <a:rPr lang="en-US" b="1" dirty="0"/>
              <a:t>Cheating:</a:t>
            </a:r>
            <a:r>
              <a:rPr lang="en-US" dirty="0"/>
              <a:t> Online exams are more vulnerable to cheating through methods like browsing for answers or using unauthorized help.</a:t>
            </a:r>
          </a:p>
          <a:p>
            <a:pPr algn="just">
              <a:lnSpc>
                <a:spcPct val="150000"/>
              </a:lnSpc>
            </a:pPr>
            <a:r>
              <a:rPr lang="en-US" b="1" dirty="0"/>
              <a:t> Limited Accessibility for Some Users:</a:t>
            </a:r>
            <a:r>
              <a:rPr lang="en-US" dirty="0"/>
              <a:t> Not all students or exam-takers may be familiar with the platform or technology required, leading to confusion or delays.</a:t>
            </a:r>
          </a:p>
          <a:p>
            <a:pPr algn="just">
              <a:lnSpc>
                <a:spcPct val="150000"/>
              </a:lnSpc>
            </a:pPr>
            <a:r>
              <a:rPr lang="en-US" b="1" dirty="0"/>
              <a:t>Reduced Monitoring:</a:t>
            </a:r>
            <a:r>
              <a:rPr lang="en-US" dirty="0"/>
              <a:t> It can be harder to ensure that students aren't using unauthorized resources or collaborating with others during the exam.</a:t>
            </a:r>
          </a:p>
          <a:p>
            <a:pPr algn="just">
              <a:lnSpc>
                <a:spcPct val="150000"/>
              </a:lnSpc>
            </a:pPr>
            <a:r>
              <a:rPr lang="en-US" b="1" dirty="0"/>
              <a:t>Limited Question Types:</a:t>
            </a:r>
            <a:r>
              <a:rPr lang="en-US" dirty="0"/>
              <a:t> Some types of assessments (like essays or open-ended responses) are harder to grade automatically, which might reduce the effectiveness of the online system.</a:t>
            </a:r>
            <a:endParaRPr lang="en-IN" dirty="0"/>
          </a:p>
        </p:txBody>
      </p:sp>
    </p:spTree>
    <p:extLst>
      <p:ext uri="{BB962C8B-B14F-4D97-AF65-F5344CB8AC3E}">
        <p14:creationId xmlns:p14="http://schemas.microsoft.com/office/powerpoint/2010/main" val="33102323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E293E-873C-DC25-76FF-7AE261C72A91}"/>
              </a:ext>
            </a:extLst>
          </p:cNvPr>
          <p:cNvSpPr>
            <a:spLocks noGrp="1"/>
          </p:cNvSpPr>
          <p:nvPr>
            <p:ph type="title"/>
          </p:nvPr>
        </p:nvSpPr>
        <p:spPr>
          <a:xfrm>
            <a:off x="95443" y="156238"/>
            <a:ext cx="8596668" cy="1320800"/>
          </a:xfrm>
        </p:spPr>
        <p:txBody>
          <a:bodyPr/>
          <a:lstStyle/>
          <a:p>
            <a:r>
              <a:rPr lang="en-US" sz="3600" b="1" dirty="0"/>
              <a:t>PROPOSED SYSTEM :</a:t>
            </a:r>
            <a:endParaRPr lang="en-IN" dirty="0"/>
          </a:p>
        </p:txBody>
      </p:sp>
      <p:sp>
        <p:nvSpPr>
          <p:cNvPr id="3" name="Content Placeholder 2">
            <a:extLst>
              <a:ext uri="{FF2B5EF4-FFF2-40B4-BE49-F238E27FC236}">
                <a16:creationId xmlns:a16="http://schemas.microsoft.com/office/drawing/2014/main" id="{97BB84CB-0EDF-429A-4FE1-0A77D8C99060}"/>
              </a:ext>
            </a:extLst>
          </p:cNvPr>
          <p:cNvSpPr>
            <a:spLocks noGrp="1"/>
          </p:cNvSpPr>
          <p:nvPr>
            <p:ph idx="1"/>
          </p:nvPr>
        </p:nvSpPr>
        <p:spPr>
          <a:xfrm>
            <a:off x="270163" y="696191"/>
            <a:ext cx="9476510" cy="6296891"/>
          </a:xfrm>
        </p:spPr>
        <p:txBody>
          <a:bodyPr>
            <a:noAutofit/>
          </a:bodyPr>
          <a:lstStyle/>
          <a:p>
            <a:pPr algn="just">
              <a:lnSpc>
                <a:spcPct val="150000"/>
              </a:lnSpc>
            </a:pPr>
            <a:r>
              <a:rPr lang="en-US" dirty="0"/>
              <a:t>The following sections will introduce the proposed system layout, requirements, specifications and the system flowchart. Figure 1 illustrates the suggested system layout. </a:t>
            </a:r>
          </a:p>
          <a:p>
            <a:pPr algn="just">
              <a:lnSpc>
                <a:spcPct val="150000"/>
              </a:lnSpc>
            </a:pPr>
            <a:r>
              <a:rPr lang="en-US" dirty="0"/>
              <a:t>The proposed system represents the limits and scope of the online testing system project. It describes the main objective of the system and its entities. The administrator, teacher and student modules include part of the online examination functionality.</a:t>
            </a:r>
          </a:p>
          <a:p>
            <a:pPr algn="just">
              <a:lnSpc>
                <a:spcPct val="150000"/>
              </a:lnSpc>
            </a:pPr>
            <a:r>
              <a:rPr lang="en-US" dirty="0"/>
              <a:t> The online test material is prepared by an administrator. The administrator adds registered information to the online examination database which can be modified or deleted as needed. The teacher adds questions to the online test questions sheet carefully.</a:t>
            </a:r>
          </a:p>
          <a:p>
            <a:pPr algn="just">
              <a:lnSpc>
                <a:spcPct val="150000"/>
              </a:lnSpc>
            </a:pPr>
            <a:r>
              <a:rPr lang="en-US" dirty="0"/>
              <a:t> The question numbers are generated automatically. The full results for students can be viewed by the examination teacher and the administrator at any time after completion of the examination. </a:t>
            </a:r>
          </a:p>
        </p:txBody>
      </p:sp>
    </p:spTree>
    <p:extLst>
      <p:ext uri="{BB962C8B-B14F-4D97-AF65-F5344CB8AC3E}">
        <p14:creationId xmlns:p14="http://schemas.microsoft.com/office/powerpoint/2010/main" val="19766767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51116-CC7E-E01C-EA91-EB6427E749DB}"/>
              </a:ext>
            </a:extLst>
          </p:cNvPr>
          <p:cNvSpPr>
            <a:spLocks noGrp="1"/>
          </p:cNvSpPr>
          <p:nvPr>
            <p:ph type="title"/>
          </p:nvPr>
        </p:nvSpPr>
        <p:spPr>
          <a:xfrm>
            <a:off x="0" y="156238"/>
            <a:ext cx="8596668" cy="1320800"/>
          </a:xfrm>
        </p:spPr>
        <p:txBody>
          <a:bodyPr/>
          <a:lstStyle/>
          <a:p>
            <a:r>
              <a:rPr lang="en-US" sz="3600" dirty="0"/>
              <a:t>Advantage</a:t>
            </a:r>
            <a:endParaRPr lang="en-IN" dirty="0"/>
          </a:p>
        </p:txBody>
      </p:sp>
      <p:sp>
        <p:nvSpPr>
          <p:cNvPr id="3" name="Content Placeholder 2">
            <a:extLst>
              <a:ext uri="{FF2B5EF4-FFF2-40B4-BE49-F238E27FC236}">
                <a16:creationId xmlns:a16="http://schemas.microsoft.com/office/drawing/2014/main" id="{36B0D796-6B0C-CB9F-4159-AE5FE642C374}"/>
              </a:ext>
            </a:extLst>
          </p:cNvPr>
          <p:cNvSpPr>
            <a:spLocks noGrp="1"/>
          </p:cNvSpPr>
          <p:nvPr>
            <p:ph idx="1"/>
          </p:nvPr>
        </p:nvSpPr>
        <p:spPr>
          <a:xfrm>
            <a:off x="394854" y="1036969"/>
            <a:ext cx="8858366" cy="4784062"/>
          </a:xfrm>
        </p:spPr>
        <p:txBody>
          <a:bodyPr>
            <a:normAutofit/>
          </a:bodyPr>
          <a:lstStyle/>
          <a:p>
            <a:pPr algn="just">
              <a:lnSpc>
                <a:spcPct val="150000"/>
              </a:lnSpc>
            </a:pPr>
            <a:r>
              <a:rPr lang="en-US" b="1" dirty="0"/>
              <a:t>Anywhere, Anytime:</a:t>
            </a:r>
            <a:r>
              <a:rPr lang="en-US" dirty="0"/>
              <a:t> Students can take exams from any location with internet access, removing the need for physical presence in a specific exam center.</a:t>
            </a:r>
          </a:p>
          <a:p>
            <a:pPr algn="just">
              <a:lnSpc>
                <a:spcPct val="150000"/>
              </a:lnSpc>
            </a:pPr>
            <a:r>
              <a:rPr lang="en-US" b="1" dirty="0"/>
              <a:t>Reduced Costs:</a:t>
            </a:r>
            <a:r>
              <a:rPr lang="en-US" dirty="0"/>
              <a:t> Online systems save costs related to printing, paper, and physical infrastructure required for traditional exams.</a:t>
            </a:r>
          </a:p>
          <a:p>
            <a:pPr algn="just">
              <a:lnSpc>
                <a:spcPct val="150000"/>
              </a:lnSpc>
            </a:pPr>
            <a:r>
              <a:rPr lang="en-US" b="1" dirty="0"/>
              <a:t>Faster Processing:</a:t>
            </a:r>
            <a:r>
              <a:rPr lang="en-US" dirty="0"/>
              <a:t> Grading is faster and more accurate as it eliminates human error, making the entire exam process much more efficient.</a:t>
            </a:r>
          </a:p>
          <a:p>
            <a:pPr algn="just">
              <a:lnSpc>
                <a:spcPct val="150000"/>
              </a:lnSpc>
            </a:pPr>
            <a:r>
              <a:rPr lang="en-US" b="1" dirty="0"/>
              <a:t>Reduced Cheating Opportunities:</a:t>
            </a:r>
            <a:r>
              <a:rPr lang="en-US" dirty="0"/>
              <a:t> With features like randomizing questions, time limits, and remote proctoring, it becomes harder for students to cheat.</a:t>
            </a:r>
          </a:p>
          <a:p>
            <a:pPr algn="just">
              <a:lnSpc>
                <a:spcPct val="150000"/>
              </a:lnSpc>
            </a:pPr>
            <a:r>
              <a:rPr lang="en-US" b="1" dirty="0"/>
              <a:t>Paperless Exams:</a:t>
            </a:r>
            <a:r>
              <a:rPr lang="en-US" dirty="0"/>
              <a:t> No physical papers are needed, reducing the environmental impact associated with printing, storage, and disposal.</a:t>
            </a:r>
            <a:endParaRPr lang="en-IN" dirty="0"/>
          </a:p>
        </p:txBody>
      </p:sp>
    </p:spTree>
    <p:extLst>
      <p:ext uri="{BB962C8B-B14F-4D97-AF65-F5344CB8AC3E}">
        <p14:creationId xmlns:p14="http://schemas.microsoft.com/office/powerpoint/2010/main" val="39371664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9D31B-EF7B-72BF-6B46-7CC747D23E21}"/>
              </a:ext>
            </a:extLst>
          </p:cNvPr>
          <p:cNvSpPr>
            <a:spLocks noGrp="1"/>
          </p:cNvSpPr>
          <p:nvPr>
            <p:ph type="title"/>
          </p:nvPr>
        </p:nvSpPr>
        <p:spPr>
          <a:xfrm>
            <a:off x="53879" y="79663"/>
            <a:ext cx="8596668" cy="1320800"/>
          </a:xfrm>
        </p:spPr>
        <p:txBody>
          <a:bodyPr/>
          <a:lstStyle/>
          <a:p>
            <a:r>
              <a:rPr lang="en-US" sz="3600" dirty="0"/>
              <a:t>Introduction</a:t>
            </a:r>
            <a:endParaRPr lang="en-IN" dirty="0"/>
          </a:p>
        </p:txBody>
      </p:sp>
      <p:sp>
        <p:nvSpPr>
          <p:cNvPr id="3" name="Content Placeholder 2">
            <a:extLst>
              <a:ext uri="{FF2B5EF4-FFF2-40B4-BE49-F238E27FC236}">
                <a16:creationId xmlns:a16="http://schemas.microsoft.com/office/drawing/2014/main" id="{421A26BE-50A2-28F8-A250-E75C7E377BD3}"/>
              </a:ext>
            </a:extLst>
          </p:cNvPr>
          <p:cNvSpPr>
            <a:spLocks noGrp="1"/>
          </p:cNvSpPr>
          <p:nvPr>
            <p:ph idx="1"/>
          </p:nvPr>
        </p:nvSpPr>
        <p:spPr>
          <a:xfrm>
            <a:off x="270163" y="727363"/>
            <a:ext cx="9445337" cy="5936674"/>
          </a:xfrm>
        </p:spPr>
        <p:txBody>
          <a:bodyPr>
            <a:noAutofit/>
          </a:bodyPr>
          <a:lstStyle/>
          <a:p>
            <a:pPr algn="just">
              <a:lnSpc>
                <a:spcPct val="160000"/>
              </a:lnSpc>
            </a:pPr>
            <a:r>
              <a:rPr lang="en-US" dirty="0"/>
              <a:t>We all live below the constant influence of technology. Be it at our workplace or home. The greater part of the areas like design, staple goods, and monetary have moved to the online space during this pandemic. </a:t>
            </a:r>
          </a:p>
          <a:p>
            <a:pPr algn="just">
              <a:lnSpc>
                <a:spcPct val="160000"/>
              </a:lnSpc>
            </a:pPr>
            <a:r>
              <a:rPr lang="en-US" dirty="0"/>
              <a:t>Additionally, instruction has conjointly denoted a change in outlook toward innovation. An online examination software assists schools and colleges to conduct tests using the internet. Most folks became acquainted with the character of online classes and video lectures.</a:t>
            </a:r>
          </a:p>
          <a:p>
            <a:pPr algn="just">
              <a:lnSpc>
                <a:spcPct val="160000"/>
              </a:lnSpc>
            </a:pPr>
            <a:r>
              <a:rPr lang="en-US" dirty="0"/>
              <a:t> However, issues persist as so much as online exams area unit involved. Utilizing on the web test programming takes care of this issue. Also, it does as such with insignificant human intercession. </a:t>
            </a:r>
          </a:p>
          <a:p>
            <a:pPr algn="just">
              <a:lnSpc>
                <a:spcPct val="160000"/>
              </a:lnSpc>
            </a:pPr>
            <a:r>
              <a:rPr lang="en-US" dirty="0"/>
              <a:t>Online test portals have become necessary for schools, universities, and colleges across the country. this situation with the Coronavirus pandemic could be a threat to the standard idea of homeroom instruction. </a:t>
            </a:r>
          </a:p>
        </p:txBody>
      </p:sp>
    </p:spTree>
    <p:extLst>
      <p:ext uri="{BB962C8B-B14F-4D97-AF65-F5344CB8AC3E}">
        <p14:creationId xmlns:p14="http://schemas.microsoft.com/office/powerpoint/2010/main" val="31137524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C8D76C-599B-C84A-9C7E-74E5DBDC32ED}"/>
              </a:ext>
            </a:extLst>
          </p:cNvPr>
          <p:cNvSpPr>
            <a:spLocks noGrp="1"/>
          </p:cNvSpPr>
          <p:nvPr>
            <p:ph idx="4294967295"/>
          </p:nvPr>
        </p:nvSpPr>
        <p:spPr>
          <a:xfrm>
            <a:off x="290946" y="358125"/>
            <a:ext cx="9299864" cy="6141749"/>
          </a:xfrm>
        </p:spPr>
        <p:txBody>
          <a:bodyPr>
            <a:normAutofit fontScale="70000" lnSpcReduction="20000"/>
          </a:bodyPr>
          <a:lstStyle/>
          <a:p>
            <a:pPr algn="just">
              <a:lnSpc>
                <a:spcPct val="160000"/>
              </a:lnSpc>
            </a:pPr>
            <a:r>
              <a:rPr lang="en-US" sz="2600" dirty="0"/>
              <a:t>At the identical time, training can't stop. Henceforth, a shift to the computerized area was apparent. </a:t>
            </a:r>
          </a:p>
          <a:p>
            <a:pPr algn="just">
              <a:lnSpc>
                <a:spcPct val="160000"/>
              </a:lnSpc>
            </a:pPr>
            <a:r>
              <a:rPr lang="en-US" sz="2600" dirty="0"/>
              <a:t>Our project “Online Examination System” is a web-based application which offers schools/colleges and various institutes to conduct an online examination, The students can sit at individual terminals and login to write the exam in the given duration. </a:t>
            </a:r>
          </a:p>
          <a:p>
            <a:pPr algn="just">
              <a:lnSpc>
                <a:spcPct val="160000"/>
              </a:lnSpc>
            </a:pPr>
            <a:r>
              <a:rPr lang="en-US" sz="2600" dirty="0"/>
              <a:t>This application will perform alteration, show the outcome promptly and furthermore store it within the table. This app enables administrators to feature new exams. </a:t>
            </a:r>
          </a:p>
          <a:p>
            <a:pPr algn="just">
              <a:lnSpc>
                <a:spcPct val="160000"/>
              </a:lnSpc>
            </a:pPr>
            <a:r>
              <a:rPr lang="en-US" sz="2600" dirty="0"/>
              <a:t>This app provides the trainer to feature inquiries to the exam, change exam questions within the exam during a specific exam.</a:t>
            </a:r>
          </a:p>
          <a:p>
            <a:pPr algn="just">
              <a:lnSpc>
                <a:spcPct val="160000"/>
              </a:lnSpc>
            </a:pPr>
            <a:r>
              <a:rPr lang="en-US" sz="2600" dirty="0"/>
              <a:t> This app takes responsibility of the authentication of the administrator, instructor likewise as student. Online examination contents providers </a:t>
            </a:r>
            <a:r>
              <a:rPr lang="en-US" sz="2600" dirty="0" err="1"/>
              <a:t>specialise</a:t>
            </a:r>
            <a:r>
              <a:rPr lang="en-US" sz="2600" dirty="0"/>
              <a:t> in creating questions and specializing in exam feedback delivery by student. </a:t>
            </a:r>
            <a:endParaRPr lang="en-IN" sz="2600" dirty="0"/>
          </a:p>
          <a:p>
            <a:endParaRPr lang="en-IN" dirty="0"/>
          </a:p>
        </p:txBody>
      </p:sp>
    </p:spTree>
    <p:extLst>
      <p:ext uri="{BB962C8B-B14F-4D97-AF65-F5344CB8AC3E}">
        <p14:creationId xmlns:p14="http://schemas.microsoft.com/office/powerpoint/2010/main" val="34080583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5EDDA-626B-66DF-2744-31DEC7A4F51B}"/>
              </a:ext>
            </a:extLst>
          </p:cNvPr>
          <p:cNvSpPr>
            <a:spLocks noGrp="1"/>
          </p:cNvSpPr>
          <p:nvPr>
            <p:ph type="title"/>
          </p:nvPr>
        </p:nvSpPr>
        <p:spPr>
          <a:xfrm>
            <a:off x="344825" y="277091"/>
            <a:ext cx="8596668" cy="1320800"/>
          </a:xfrm>
        </p:spPr>
        <p:txBody>
          <a:bodyPr/>
          <a:lstStyle/>
          <a:p>
            <a:r>
              <a:rPr lang="en-IN" sz="3600" dirty="0"/>
              <a:t>MODULES</a:t>
            </a:r>
            <a:endParaRPr lang="en-IN" dirty="0"/>
          </a:p>
        </p:txBody>
      </p:sp>
      <p:sp>
        <p:nvSpPr>
          <p:cNvPr id="3" name="Content Placeholder 2">
            <a:extLst>
              <a:ext uri="{FF2B5EF4-FFF2-40B4-BE49-F238E27FC236}">
                <a16:creationId xmlns:a16="http://schemas.microsoft.com/office/drawing/2014/main" id="{F6E015D9-D9B9-967B-A60D-8D5BE59D82B3}"/>
              </a:ext>
            </a:extLst>
          </p:cNvPr>
          <p:cNvSpPr>
            <a:spLocks noGrp="1"/>
          </p:cNvSpPr>
          <p:nvPr>
            <p:ph idx="1"/>
          </p:nvPr>
        </p:nvSpPr>
        <p:spPr>
          <a:xfrm>
            <a:off x="781244" y="1090325"/>
            <a:ext cx="8596668" cy="3880773"/>
          </a:xfrm>
        </p:spPr>
        <p:txBody>
          <a:bodyPr/>
          <a:lstStyle/>
          <a:p>
            <a:pPr>
              <a:lnSpc>
                <a:spcPct val="150000"/>
              </a:lnSpc>
            </a:pPr>
            <a:r>
              <a:rPr lang="en-US" sz="2000" b="1" dirty="0"/>
              <a:t>User Authentication and Management</a:t>
            </a:r>
          </a:p>
          <a:p>
            <a:pPr>
              <a:lnSpc>
                <a:spcPct val="150000"/>
              </a:lnSpc>
            </a:pPr>
            <a:r>
              <a:rPr lang="en-US" sz="2000" b="1" dirty="0"/>
              <a:t>Exam Management</a:t>
            </a:r>
          </a:p>
          <a:p>
            <a:pPr>
              <a:lnSpc>
                <a:spcPct val="150000"/>
              </a:lnSpc>
            </a:pPr>
            <a:r>
              <a:rPr lang="en-US" sz="2000" b="1" dirty="0"/>
              <a:t>Exam Interface (Student View)</a:t>
            </a:r>
          </a:p>
          <a:p>
            <a:pPr>
              <a:lnSpc>
                <a:spcPct val="150000"/>
              </a:lnSpc>
            </a:pPr>
            <a:r>
              <a:rPr lang="en-US" sz="2000" b="1" dirty="0"/>
              <a:t>Grading and Evaluation</a:t>
            </a:r>
            <a:br>
              <a:rPr lang="en-US" sz="2000" b="1" dirty="0"/>
            </a:br>
            <a:endParaRPr lang="en-US" sz="2000" b="1" dirty="0"/>
          </a:p>
          <a:p>
            <a:endParaRPr lang="en-IN" dirty="0"/>
          </a:p>
        </p:txBody>
      </p:sp>
    </p:spTree>
    <p:extLst>
      <p:ext uri="{BB962C8B-B14F-4D97-AF65-F5344CB8AC3E}">
        <p14:creationId xmlns:p14="http://schemas.microsoft.com/office/powerpoint/2010/main" val="2866069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1AA6A8-8C0B-BE99-87EC-AF17CA44C9E5}"/>
              </a:ext>
            </a:extLst>
          </p:cNvPr>
          <p:cNvSpPr>
            <a:spLocks noGrp="1"/>
          </p:cNvSpPr>
          <p:nvPr>
            <p:ph type="title"/>
          </p:nvPr>
        </p:nvSpPr>
        <p:spPr>
          <a:xfrm>
            <a:off x="64270" y="156238"/>
            <a:ext cx="8596668" cy="1320800"/>
          </a:xfrm>
        </p:spPr>
        <p:txBody>
          <a:bodyPr/>
          <a:lstStyle/>
          <a:p>
            <a:r>
              <a:rPr lang="en-US" b="1" dirty="0"/>
              <a:t>User Authentication and Management</a:t>
            </a:r>
            <a:br>
              <a:rPr lang="en-US" b="1" dirty="0"/>
            </a:br>
            <a:endParaRPr lang="en-IN" dirty="0"/>
          </a:p>
        </p:txBody>
      </p:sp>
      <p:sp>
        <p:nvSpPr>
          <p:cNvPr id="3" name="Content Placeholder 2">
            <a:extLst>
              <a:ext uri="{FF2B5EF4-FFF2-40B4-BE49-F238E27FC236}">
                <a16:creationId xmlns:a16="http://schemas.microsoft.com/office/drawing/2014/main" id="{E5A1E758-21B7-1211-33F5-38A061CE9B4C}"/>
              </a:ext>
            </a:extLst>
          </p:cNvPr>
          <p:cNvSpPr>
            <a:spLocks noGrp="1"/>
          </p:cNvSpPr>
          <p:nvPr>
            <p:ph idx="1"/>
          </p:nvPr>
        </p:nvSpPr>
        <p:spPr>
          <a:xfrm>
            <a:off x="687725" y="1194234"/>
            <a:ext cx="8596668" cy="3880773"/>
          </a:xfrm>
        </p:spPr>
        <p:txBody>
          <a:bodyPr/>
          <a:lstStyle/>
          <a:p>
            <a:pPr algn="just">
              <a:lnSpc>
                <a:spcPct val="150000"/>
              </a:lnSpc>
              <a:buFont typeface="Arial" panose="020B0604020202020204" pitchFamily="34" charset="0"/>
              <a:buChar char="•"/>
            </a:pPr>
            <a:r>
              <a:rPr lang="en-US" b="1" dirty="0"/>
              <a:t>Login/Signup:</a:t>
            </a:r>
            <a:r>
              <a:rPr lang="en-US" dirty="0"/>
              <a:t> Provides user authentication for different roles such as students, instructors, and administrators.</a:t>
            </a:r>
          </a:p>
          <a:p>
            <a:pPr algn="just">
              <a:lnSpc>
                <a:spcPct val="150000"/>
              </a:lnSpc>
              <a:buFont typeface="Arial" panose="020B0604020202020204" pitchFamily="34" charset="0"/>
              <a:buChar char="•"/>
            </a:pPr>
            <a:r>
              <a:rPr lang="en-US" b="1" dirty="0"/>
              <a:t>Role-Based Access Control:</a:t>
            </a:r>
            <a:r>
              <a:rPr lang="en-US" dirty="0"/>
              <a:t> Different users (students, teachers, admins) have different access levels, ensuring that each user can only access relevant functionalities.</a:t>
            </a:r>
          </a:p>
          <a:p>
            <a:pPr algn="just">
              <a:lnSpc>
                <a:spcPct val="150000"/>
              </a:lnSpc>
              <a:buFont typeface="Arial" panose="020B0604020202020204" pitchFamily="34" charset="0"/>
              <a:buChar char="•"/>
            </a:pPr>
            <a:r>
              <a:rPr lang="en-US" b="1" dirty="0"/>
              <a:t>Password Management:</a:t>
            </a:r>
            <a:r>
              <a:rPr lang="en-US" dirty="0"/>
              <a:t> Password reset and recovery features for secure access.</a:t>
            </a:r>
          </a:p>
          <a:p>
            <a:endParaRPr lang="en-IN" dirty="0"/>
          </a:p>
        </p:txBody>
      </p:sp>
    </p:spTree>
    <p:extLst>
      <p:ext uri="{BB962C8B-B14F-4D97-AF65-F5344CB8AC3E}">
        <p14:creationId xmlns:p14="http://schemas.microsoft.com/office/powerpoint/2010/main" val="14675744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9D143-5078-B7D8-D0E0-DFF04E79771B}"/>
              </a:ext>
            </a:extLst>
          </p:cNvPr>
          <p:cNvSpPr>
            <a:spLocks noGrp="1"/>
          </p:cNvSpPr>
          <p:nvPr>
            <p:ph type="title"/>
          </p:nvPr>
        </p:nvSpPr>
        <p:spPr>
          <a:xfrm>
            <a:off x="137007" y="156238"/>
            <a:ext cx="8596668" cy="1320800"/>
          </a:xfrm>
        </p:spPr>
        <p:txBody>
          <a:bodyPr/>
          <a:lstStyle/>
          <a:p>
            <a:r>
              <a:rPr lang="en-US" b="1" dirty="0"/>
              <a:t>Exam Management</a:t>
            </a:r>
            <a:br>
              <a:rPr lang="en-US" b="1" dirty="0"/>
            </a:br>
            <a:endParaRPr lang="en-IN" dirty="0"/>
          </a:p>
        </p:txBody>
      </p:sp>
      <p:sp>
        <p:nvSpPr>
          <p:cNvPr id="3" name="Content Placeholder 2">
            <a:extLst>
              <a:ext uri="{FF2B5EF4-FFF2-40B4-BE49-F238E27FC236}">
                <a16:creationId xmlns:a16="http://schemas.microsoft.com/office/drawing/2014/main" id="{EEA3E567-7FF3-53A1-325F-4AA8180D2503}"/>
              </a:ext>
            </a:extLst>
          </p:cNvPr>
          <p:cNvSpPr>
            <a:spLocks noGrp="1"/>
          </p:cNvSpPr>
          <p:nvPr>
            <p:ph idx="1"/>
          </p:nvPr>
        </p:nvSpPr>
        <p:spPr>
          <a:xfrm>
            <a:off x="417562" y="1132609"/>
            <a:ext cx="9136995" cy="4987637"/>
          </a:xfrm>
        </p:spPr>
        <p:txBody>
          <a:bodyPr>
            <a:normAutofit/>
          </a:bodyPr>
          <a:lstStyle/>
          <a:p>
            <a:pPr algn="just">
              <a:lnSpc>
                <a:spcPct val="150000"/>
              </a:lnSpc>
              <a:buFont typeface="Arial" panose="020B0604020202020204" pitchFamily="34" charset="0"/>
              <a:buChar char="•"/>
            </a:pPr>
            <a:r>
              <a:rPr lang="en-US" b="1" dirty="0"/>
              <a:t>Create and Design Exams:</a:t>
            </a:r>
            <a:r>
              <a:rPr lang="en-US" dirty="0"/>
              <a:t> Teachers or administrators can create exams with different question types (e.g., multiple-choice, true/false, short answer, essay) and set parameters like duration, number of attempts, and time limits.</a:t>
            </a:r>
          </a:p>
          <a:p>
            <a:pPr algn="just">
              <a:lnSpc>
                <a:spcPct val="150000"/>
              </a:lnSpc>
              <a:buFont typeface="Arial" panose="020B0604020202020204" pitchFamily="34" charset="0"/>
              <a:buChar char="•"/>
            </a:pPr>
            <a:r>
              <a:rPr lang="en-US" b="1" dirty="0"/>
              <a:t>Question Bank:</a:t>
            </a:r>
            <a:r>
              <a:rPr lang="en-US" dirty="0"/>
              <a:t> A repository for storing a wide variety of questions that can be reused in multiple exams. It may include categories, tags, and difficulty levels.</a:t>
            </a:r>
          </a:p>
          <a:p>
            <a:pPr algn="just">
              <a:lnSpc>
                <a:spcPct val="150000"/>
              </a:lnSpc>
              <a:buFont typeface="Arial" panose="020B0604020202020204" pitchFamily="34" charset="0"/>
              <a:buChar char="•"/>
            </a:pPr>
            <a:r>
              <a:rPr lang="en-US" b="1" dirty="0"/>
              <a:t>Schedule Exams:</a:t>
            </a:r>
            <a:r>
              <a:rPr lang="en-US" dirty="0"/>
              <a:t> The ability to set exam dates, timings, and deadlines, allowing students to take exams at their convenience within the provided time window.</a:t>
            </a:r>
          </a:p>
          <a:p>
            <a:pPr algn="just">
              <a:lnSpc>
                <a:spcPct val="150000"/>
              </a:lnSpc>
              <a:buFont typeface="Arial" panose="020B0604020202020204" pitchFamily="34" charset="0"/>
              <a:buChar char="•"/>
            </a:pPr>
            <a:r>
              <a:rPr lang="en-US" b="1" dirty="0"/>
              <a:t>Exam Customization:</a:t>
            </a:r>
            <a:r>
              <a:rPr lang="en-US" dirty="0"/>
              <a:t> Adjustments for exam settings like randomization of questions, time limits, and shuffle answer choices to reduce cheating.</a:t>
            </a:r>
          </a:p>
          <a:p>
            <a:endParaRPr lang="en-IN" dirty="0"/>
          </a:p>
        </p:txBody>
      </p:sp>
    </p:spTree>
    <p:extLst>
      <p:ext uri="{BB962C8B-B14F-4D97-AF65-F5344CB8AC3E}">
        <p14:creationId xmlns:p14="http://schemas.microsoft.com/office/powerpoint/2010/main" val="19731394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8868F-D406-D666-7902-699CA7F625FA}"/>
              </a:ext>
            </a:extLst>
          </p:cNvPr>
          <p:cNvSpPr>
            <a:spLocks noGrp="1"/>
          </p:cNvSpPr>
          <p:nvPr>
            <p:ph type="title"/>
          </p:nvPr>
        </p:nvSpPr>
        <p:spPr>
          <a:xfrm>
            <a:off x="220134" y="156238"/>
            <a:ext cx="8596668" cy="1320800"/>
          </a:xfrm>
        </p:spPr>
        <p:txBody>
          <a:bodyPr/>
          <a:lstStyle/>
          <a:p>
            <a:r>
              <a:rPr lang="en-US" b="1" dirty="0"/>
              <a:t>Exam Interface (Student View)</a:t>
            </a:r>
            <a:br>
              <a:rPr lang="en-US" b="1" dirty="0"/>
            </a:br>
            <a:endParaRPr lang="en-IN" dirty="0"/>
          </a:p>
        </p:txBody>
      </p:sp>
      <p:sp>
        <p:nvSpPr>
          <p:cNvPr id="3" name="Content Placeholder 2">
            <a:extLst>
              <a:ext uri="{FF2B5EF4-FFF2-40B4-BE49-F238E27FC236}">
                <a16:creationId xmlns:a16="http://schemas.microsoft.com/office/drawing/2014/main" id="{803839D5-CFB5-433A-5DB8-6F5745E171D9}"/>
              </a:ext>
            </a:extLst>
          </p:cNvPr>
          <p:cNvSpPr>
            <a:spLocks noGrp="1"/>
          </p:cNvSpPr>
          <p:nvPr>
            <p:ph idx="1"/>
          </p:nvPr>
        </p:nvSpPr>
        <p:spPr>
          <a:xfrm>
            <a:off x="426027" y="1026578"/>
            <a:ext cx="8962275" cy="4804844"/>
          </a:xfrm>
        </p:spPr>
        <p:txBody>
          <a:bodyPr>
            <a:normAutofit/>
          </a:bodyPr>
          <a:lstStyle/>
          <a:p>
            <a:pPr algn="just">
              <a:lnSpc>
                <a:spcPct val="150000"/>
              </a:lnSpc>
              <a:buFont typeface="Arial" panose="020B0604020202020204" pitchFamily="34" charset="0"/>
              <a:buChar char="•"/>
            </a:pPr>
            <a:r>
              <a:rPr lang="en-US" b="1" dirty="0"/>
              <a:t>Exam Dashboard:</a:t>
            </a:r>
            <a:r>
              <a:rPr lang="en-US" dirty="0"/>
              <a:t> A user-friendly interface that displays available exams, exam deadlines, and status (e.g., completed, in progress).</a:t>
            </a:r>
          </a:p>
          <a:p>
            <a:pPr algn="just">
              <a:lnSpc>
                <a:spcPct val="150000"/>
              </a:lnSpc>
              <a:buFont typeface="Arial" panose="020B0604020202020204" pitchFamily="34" charset="0"/>
              <a:buChar char="•"/>
            </a:pPr>
            <a:r>
              <a:rPr lang="en-US" b="1" dirty="0"/>
              <a:t>Timer:</a:t>
            </a:r>
            <a:r>
              <a:rPr lang="en-US" dirty="0"/>
              <a:t> A countdown timer visible to students during the exam to keep track of time remaining.</a:t>
            </a:r>
          </a:p>
          <a:p>
            <a:pPr algn="just">
              <a:lnSpc>
                <a:spcPct val="150000"/>
              </a:lnSpc>
              <a:buFont typeface="Arial" panose="020B0604020202020204" pitchFamily="34" charset="0"/>
              <a:buChar char="•"/>
            </a:pPr>
            <a:r>
              <a:rPr lang="en-US" b="1" dirty="0"/>
              <a:t>Answer Submission:</a:t>
            </a:r>
            <a:r>
              <a:rPr lang="en-US" dirty="0"/>
              <a:t> Features for students to select answers for objective-type questions or write responses for subjective questions.</a:t>
            </a:r>
          </a:p>
          <a:p>
            <a:pPr algn="just">
              <a:lnSpc>
                <a:spcPct val="150000"/>
              </a:lnSpc>
              <a:buFont typeface="Arial" panose="020B0604020202020204" pitchFamily="34" charset="0"/>
              <a:buChar char="•"/>
            </a:pPr>
            <a:r>
              <a:rPr lang="en-US" b="1" dirty="0"/>
              <a:t>Navigation and Review:</a:t>
            </a:r>
            <a:r>
              <a:rPr lang="en-US" dirty="0"/>
              <a:t> Allows students to navigate through questions, review answers, and make changes before submitting.</a:t>
            </a:r>
          </a:p>
          <a:p>
            <a:pPr algn="just">
              <a:lnSpc>
                <a:spcPct val="150000"/>
              </a:lnSpc>
              <a:buFont typeface="Arial" panose="020B0604020202020204" pitchFamily="34" charset="0"/>
              <a:buChar char="•"/>
            </a:pPr>
            <a:r>
              <a:rPr lang="en-US" b="1" dirty="0"/>
              <a:t>Auto-Save:</a:t>
            </a:r>
            <a:r>
              <a:rPr lang="en-US" dirty="0"/>
              <a:t> Ensures that answers are saved automatically during the exam to prevent data loss.</a:t>
            </a:r>
          </a:p>
          <a:p>
            <a:endParaRPr lang="en-IN" dirty="0"/>
          </a:p>
        </p:txBody>
      </p:sp>
    </p:spTree>
    <p:extLst>
      <p:ext uri="{BB962C8B-B14F-4D97-AF65-F5344CB8AC3E}">
        <p14:creationId xmlns:p14="http://schemas.microsoft.com/office/powerpoint/2010/main" val="8914084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DED10-42B8-031C-5B14-6FD11CE7A837}"/>
              </a:ext>
            </a:extLst>
          </p:cNvPr>
          <p:cNvSpPr>
            <a:spLocks noGrp="1"/>
          </p:cNvSpPr>
          <p:nvPr>
            <p:ph type="title"/>
          </p:nvPr>
        </p:nvSpPr>
        <p:spPr>
          <a:xfrm>
            <a:off x="85052" y="0"/>
            <a:ext cx="8596668" cy="1320800"/>
          </a:xfrm>
        </p:spPr>
        <p:txBody>
          <a:bodyPr/>
          <a:lstStyle/>
          <a:p>
            <a:r>
              <a:rPr lang="en-US" b="1" dirty="0"/>
              <a:t>Grading and Evaluation</a:t>
            </a:r>
            <a:br>
              <a:rPr lang="en-US" b="1" dirty="0"/>
            </a:br>
            <a:endParaRPr lang="en-IN" dirty="0"/>
          </a:p>
        </p:txBody>
      </p:sp>
      <p:sp>
        <p:nvSpPr>
          <p:cNvPr id="3" name="Content Placeholder 2">
            <a:extLst>
              <a:ext uri="{FF2B5EF4-FFF2-40B4-BE49-F238E27FC236}">
                <a16:creationId xmlns:a16="http://schemas.microsoft.com/office/drawing/2014/main" id="{6D481FF1-B386-C410-B5D5-192D4E510EFA}"/>
              </a:ext>
            </a:extLst>
          </p:cNvPr>
          <p:cNvSpPr>
            <a:spLocks noGrp="1"/>
          </p:cNvSpPr>
          <p:nvPr>
            <p:ph idx="1"/>
          </p:nvPr>
        </p:nvSpPr>
        <p:spPr>
          <a:xfrm>
            <a:off x="529936" y="1007919"/>
            <a:ext cx="8785629" cy="4461944"/>
          </a:xfrm>
        </p:spPr>
        <p:txBody>
          <a:bodyPr>
            <a:normAutofit/>
          </a:bodyPr>
          <a:lstStyle/>
          <a:p>
            <a:pPr algn="just">
              <a:lnSpc>
                <a:spcPct val="150000"/>
              </a:lnSpc>
              <a:buFont typeface="Arial" panose="020B0604020202020204" pitchFamily="34" charset="0"/>
              <a:buChar char="•"/>
            </a:pPr>
            <a:r>
              <a:rPr lang="en-US" b="1" dirty="0"/>
              <a:t>Automatic Grading:</a:t>
            </a:r>
            <a:r>
              <a:rPr lang="en-US" dirty="0"/>
              <a:t> For objective-type questions, the system automatically grades responses and provides immediate feedback.</a:t>
            </a:r>
          </a:p>
          <a:p>
            <a:pPr algn="just">
              <a:lnSpc>
                <a:spcPct val="150000"/>
              </a:lnSpc>
              <a:buFont typeface="Arial" panose="020B0604020202020204" pitchFamily="34" charset="0"/>
              <a:buChar char="•"/>
            </a:pPr>
            <a:r>
              <a:rPr lang="en-US" b="1" dirty="0"/>
              <a:t>Manual Grading:</a:t>
            </a:r>
            <a:r>
              <a:rPr lang="en-US" dirty="0"/>
              <a:t> In the case of subjective or essay questions, instructors can manually grade responses and add comments.</a:t>
            </a:r>
          </a:p>
          <a:p>
            <a:pPr algn="just">
              <a:lnSpc>
                <a:spcPct val="150000"/>
              </a:lnSpc>
              <a:buFont typeface="Arial" panose="020B0604020202020204" pitchFamily="34" charset="0"/>
              <a:buChar char="•"/>
            </a:pPr>
            <a:r>
              <a:rPr lang="en-US" b="1" dirty="0"/>
              <a:t>Grading Rules:</a:t>
            </a:r>
            <a:r>
              <a:rPr lang="en-US" dirty="0"/>
              <a:t> Configurable rules for grading, including weightage for each question, negative marking for wrong answers, and custom evaluation parameters.</a:t>
            </a:r>
          </a:p>
          <a:p>
            <a:pPr algn="just">
              <a:lnSpc>
                <a:spcPct val="150000"/>
              </a:lnSpc>
              <a:buFont typeface="Arial" panose="020B0604020202020204" pitchFamily="34" charset="0"/>
              <a:buChar char="•"/>
            </a:pPr>
            <a:r>
              <a:rPr lang="en-US" b="1" dirty="0"/>
              <a:t>Result Calculation:</a:t>
            </a:r>
            <a:r>
              <a:rPr lang="en-US" dirty="0"/>
              <a:t> Automatically calculates and displays the score once the exam is completed, providing detailed analysis if needed.</a:t>
            </a:r>
          </a:p>
          <a:p>
            <a:endParaRPr lang="en-IN" dirty="0"/>
          </a:p>
        </p:txBody>
      </p:sp>
    </p:spTree>
    <p:extLst>
      <p:ext uri="{BB962C8B-B14F-4D97-AF65-F5344CB8AC3E}">
        <p14:creationId xmlns:p14="http://schemas.microsoft.com/office/powerpoint/2010/main" val="30495782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2EF84-824E-8F40-6B5A-5F06796E6E57}"/>
              </a:ext>
            </a:extLst>
          </p:cNvPr>
          <p:cNvSpPr>
            <a:spLocks noGrp="1"/>
          </p:cNvSpPr>
          <p:nvPr>
            <p:ph type="title"/>
          </p:nvPr>
        </p:nvSpPr>
        <p:spPr>
          <a:xfrm>
            <a:off x="188962" y="156238"/>
            <a:ext cx="8596668" cy="1320800"/>
          </a:xfrm>
        </p:spPr>
        <p:txBody>
          <a:bodyPr/>
          <a:lstStyle/>
          <a:p>
            <a:r>
              <a:rPr lang="en-IN" sz="3600" b="1"/>
              <a:t>Software Details</a:t>
            </a:r>
            <a:endParaRPr lang="en-IN"/>
          </a:p>
        </p:txBody>
      </p:sp>
      <p:sp>
        <p:nvSpPr>
          <p:cNvPr id="3" name="Content Placeholder 2">
            <a:extLst>
              <a:ext uri="{FF2B5EF4-FFF2-40B4-BE49-F238E27FC236}">
                <a16:creationId xmlns:a16="http://schemas.microsoft.com/office/drawing/2014/main" id="{8EDE2A6F-2715-2363-FB17-A30983351A2F}"/>
              </a:ext>
            </a:extLst>
          </p:cNvPr>
          <p:cNvSpPr>
            <a:spLocks noGrp="1"/>
          </p:cNvSpPr>
          <p:nvPr>
            <p:ph idx="1"/>
          </p:nvPr>
        </p:nvSpPr>
        <p:spPr>
          <a:xfrm>
            <a:off x="781243" y="1100716"/>
            <a:ext cx="8596668" cy="3880773"/>
          </a:xfrm>
        </p:spPr>
        <p:txBody>
          <a:bodyPr>
            <a:normAutofit lnSpcReduction="10000"/>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6966823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344A2-0D30-96AF-B3F9-C0FD7AD5A8BC}"/>
              </a:ext>
            </a:extLst>
          </p:cNvPr>
          <p:cNvSpPr>
            <a:spLocks noGrp="1"/>
          </p:cNvSpPr>
          <p:nvPr>
            <p:ph type="title"/>
          </p:nvPr>
        </p:nvSpPr>
        <p:spPr>
          <a:xfrm>
            <a:off x="168180" y="0"/>
            <a:ext cx="8596668" cy="1320800"/>
          </a:xfrm>
        </p:spPr>
        <p:txBody>
          <a:bodyPr/>
          <a:lstStyle/>
          <a:p>
            <a:r>
              <a:rPr lang="en-IN" sz="3600" dirty="0"/>
              <a:t>Front End</a:t>
            </a:r>
            <a:endParaRPr lang="en-IN" dirty="0"/>
          </a:p>
        </p:txBody>
      </p:sp>
      <p:sp>
        <p:nvSpPr>
          <p:cNvPr id="3" name="Content Placeholder 2">
            <a:extLst>
              <a:ext uri="{FF2B5EF4-FFF2-40B4-BE49-F238E27FC236}">
                <a16:creationId xmlns:a16="http://schemas.microsoft.com/office/drawing/2014/main" id="{C46CE6FA-4641-8449-A457-AA74D235B5FE}"/>
              </a:ext>
            </a:extLst>
          </p:cNvPr>
          <p:cNvSpPr>
            <a:spLocks noGrp="1"/>
          </p:cNvSpPr>
          <p:nvPr>
            <p:ph idx="1"/>
          </p:nvPr>
        </p:nvSpPr>
        <p:spPr>
          <a:xfrm>
            <a:off x="498764" y="855128"/>
            <a:ext cx="8889538" cy="5147744"/>
          </a:xfrm>
        </p:spPr>
        <p:txBody>
          <a:bodyPr>
            <a:normAutofit lnSpcReduction="10000"/>
          </a:bodyPr>
          <a:lstStyle/>
          <a:p>
            <a:pPr algn="just">
              <a:lnSpc>
                <a:spcPct val="170000"/>
              </a:lnSpc>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70000"/>
              </a:lnSpc>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7420667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CA6C39-3DA7-BF3A-7B14-4C93EBD02CA5}"/>
              </a:ext>
            </a:extLst>
          </p:cNvPr>
          <p:cNvSpPr>
            <a:spLocks noGrp="1"/>
          </p:cNvSpPr>
          <p:nvPr>
            <p:ph type="title"/>
          </p:nvPr>
        </p:nvSpPr>
        <p:spPr>
          <a:xfrm>
            <a:off x="0" y="156238"/>
            <a:ext cx="8596668" cy="1320800"/>
          </a:xfrm>
        </p:spPr>
        <p:txBody>
          <a:bodyPr/>
          <a:lstStyle/>
          <a:p>
            <a:r>
              <a:rPr lang="en-IN" sz="3600" dirty="0"/>
              <a:t>Database</a:t>
            </a:r>
            <a:endParaRPr lang="en-IN" dirty="0"/>
          </a:p>
        </p:txBody>
      </p:sp>
      <p:sp>
        <p:nvSpPr>
          <p:cNvPr id="3" name="Content Placeholder 2">
            <a:extLst>
              <a:ext uri="{FF2B5EF4-FFF2-40B4-BE49-F238E27FC236}">
                <a16:creationId xmlns:a16="http://schemas.microsoft.com/office/drawing/2014/main" id="{DDFABFCF-B78E-71DD-B41C-60C30FFB0271}"/>
              </a:ext>
            </a:extLst>
          </p:cNvPr>
          <p:cNvSpPr>
            <a:spLocks noGrp="1"/>
          </p:cNvSpPr>
          <p:nvPr>
            <p:ph idx="1"/>
          </p:nvPr>
        </p:nvSpPr>
        <p:spPr>
          <a:xfrm>
            <a:off x="446809" y="834346"/>
            <a:ext cx="8889538" cy="5189308"/>
          </a:xfrm>
        </p:spPr>
        <p:txBody>
          <a:bodyPr>
            <a:normAutofit/>
          </a:bodyPr>
          <a:lstStyle/>
          <a:p>
            <a:pPr algn="just">
              <a:lnSpc>
                <a:spcPct val="170000"/>
              </a:lnSpc>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70000"/>
              </a:lnSpc>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70000"/>
              </a:lnSpc>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695112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021791-91F5-DE46-3EE7-EDC4712A33CA}"/>
              </a:ext>
            </a:extLst>
          </p:cNvPr>
          <p:cNvSpPr>
            <a:spLocks noGrp="1"/>
          </p:cNvSpPr>
          <p:nvPr>
            <p:ph type="title"/>
          </p:nvPr>
        </p:nvSpPr>
        <p:spPr>
          <a:xfrm>
            <a:off x="0" y="156238"/>
            <a:ext cx="8596668" cy="1320800"/>
          </a:xfrm>
        </p:spPr>
        <p:txBody>
          <a:bodyPr/>
          <a:lstStyle/>
          <a:p>
            <a:r>
              <a:rPr lang="en-IN" sz="3600" dirty="0"/>
              <a:t>Cloud Web Server</a:t>
            </a:r>
            <a:endParaRPr lang="en-IN" dirty="0"/>
          </a:p>
        </p:txBody>
      </p:sp>
      <p:sp>
        <p:nvSpPr>
          <p:cNvPr id="3" name="Content Placeholder 2">
            <a:extLst>
              <a:ext uri="{FF2B5EF4-FFF2-40B4-BE49-F238E27FC236}">
                <a16:creationId xmlns:a16="http://schemas.microsoft.com/office/drawing/2014/main" id="{051ED3D9-E336-2B78-5535-9D7986CD637A}"/>
              </a:ext>
            </a:extLst>
          </p:cNvPr>
          <p:cNvSpPr>
            <a:spLocks noGrp="1"/>
          </p:cNvSpPr>
          <p:nvPr>
            <p:ph idx="1"/>
          </p:nvPr>
        </p:nvSpPr>
        <p:spPr>
          <a:xfrm>
            <a:off x="633846" y="1030229"/>
            <a:ext cx="8744065" cy="4616279"/>
          </a:xfrm>
        </p:spPr>
        <p:txBody>
          <a:bodyPr>
            <a:normAutofit/>
          </a:bodyPr>
          <a:lstStyle/>
          <a:p>
            <a:pPr algn="just">
              <a:lnSpc>
                <a:spcPct val="150000"/>
              </a:lnSpc>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8300017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0252E-DF9E-A7D6-E36B-EF26FCE16C86}"/>
              </a:ext>
            </a:extLst>
          </p:cNvPr>
          <p:cNvSpPr>
            <a:spLocks noGrp="1"/>
          </p:cNvSpPr>
          <p:nvPr>
            <p:ph type="title"/>
          </p:nvPr>
        </p:nvSpPr>
        <p:spPr>
          <a:xfrm>
            <a:off x="240916" y="156238"/>
            <a:ext cx="8596668" cy="1320800"/>
          </a:xfrm>
        </p:spPr>
        <p:txBody>
          <a:bodyPr/>
          <a:lstStyle/>
          <a:p>
            <a:r>
              <a:rPr lang="en-US" sz="3600" b="1" dirty="0"/>
              <a:t>SOFTWARE REQUIREMENTS:</a:t>
            </a:r>
            <a:endParaRPr lang="en-IN" dirty="0"/>
          </a:p>
        </p:txBody>
      </p:sp>
      <p:sp>
        <p:nvSpPr>
          <p:cNvPr id="3" name="Content Placeholder 2">
            <a:extLst>
              <a:ext uri="{FF2B5EF4-FFF2-40B4-BE49-F238E27FC236}">
                <a16:creationId xmlns:a16="http://schemas.microsoft.com/office/drawing/2014/main" id="{2B7D8552-EEE1-3595-3735-E2E3301C694B}"/>
              </a:ext>
            </a:extLst>
          </p:cNvPr>
          <p:cNvSpPr>
            <a:spLocks noGrp="1"/>
          </p:cNvSpPr>
          <p:nvPr>
            <p:ph idx="1"/>
          </p:nvPr>
        </p:nvSpPr>
        <p:spPr>
          <a:xfrm>
            <a:off x="968280" y="1246189"/>
            <a:ext cx="8596668" cy="3880773"/>
          </a:xfrm>
        </p:spPr>
        <p:txBody>
          <a:bodyPr/>
          <a:lstStyle/>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6795678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23DF33-EC61-F973-BAC0-AC80C7AAE47C}"/>
              </a:ext>
            </a:extLst>
          </p:cNvPr>
          <p:cNvSpPr>
            <a:spLocks noGrp="1"/>
          </p:cNvSpPr>
          <p:nvPr>
            <p:ph type="title"/>
          </p:nvPr>
        </p:nvSpPr>
        <p:spPr>
          <a:xfrm>
            <a:off x="137006" y="156238"/>
            <a:ext cx="8596668" cy="1320800"/>
          </a:xfrm>
        </p:spPr>
        <p:txBody>
          <a:bodyPr/>
          <a:lstStyle/>
          <a:p>
            <a:r>
              <a:rPr lang="en-US" sz="3600" b="1" dirty="0"/>
              <a:t>HARDWARE REQUIREMENTS:</a:t>
            </a:r>
            <a:endParaRPr lang="en-IN" dirty="0"/>
          </a:p>
        </p:txBody>
      </p:sp>
      <p:sp>
        <p:nvSpPr>
          <p:cNvPr id="3" name="Content Placeholder 2">
            <a:extLst>
              <a:ext uri="{FF2B5EF4-FFF2-40B4-BE49-F238E27FC236}">
                <a16:creationId xmlns:a16="http://schemas.microsoft.com/office/drawing/2014/main" id="{2B0A299F-5825-70FB-E6B5-F2E64576B153}"/>
              </a:ext>
            </a:extLst>
          </p:cNvPr>
          <p:cNvSpPr>
            <a:spLocks noGrp="1"/>
          </p:cNvSpPr>
          <p:nvPr>
            <p:ph idx="1"/>
          </p:nvPr>
        </p:nvSpPr>
        <p:spPr>
          <a:xfrm>
            <a:off x="812416" y="1090326"/>
            <a:ext cx="8596668" cy="3880773"/>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9237611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04F2D-9F8C-6CC0-91C9-691B70928CFD}"/>
              </a:ext>
            </a:extLst>
          </p:cNvPr>
          <p:cNvSpPr>
            <a:spLocks noGrp="1"/>
          </p:cNvSpPr>
          <p:nvPr>
            <p:ph type="title"/>
          </p:nvPr>
        </p:nvSpPr>
        <p:spPr>
          <a:xfrm>
            <a:off x="303262" y="156238"/>
            <a:ext cx="8596668" cy="1320800"/>
          </a:xfrm>
        </p:spPr>
        <p:txBody>
          <a:bodyPr/>
          <a:lstStyle/>
          <a:p>
            <a:r>
              <a:rPr lang="en-US" sz="3600" dirty="0"/>
              <a:t>CONCLUSION</a:t>
            </a:r>
            <a:endParaRPr lang="en-IN" dirty="0"/>
          </a:p>
        </p:txBody>
      </p:sp>
      <p:sp>
        <p:nvSpPr>
          <p:cNvPr id="3" name="Content Placeholder 2">
            <a:extLst>
              <a:ext uri="{FF2B5EF4-FFF2-40B4-BE49-F238E27FC236}">
                <a16:creationId xmlns:a16="http://schemas.microsoft.com/office/drawing/2014/main" id="{C5A1B543-2D2F-176F-DB03-F83D579595E3}"/>
              </a:ext>
            </a:extLst>
          </p:cNvPr>
          <p:cNvSpPr>
            <a:spLocks noGrp="1"/>
          </p:cNvSpPr>
          <p:nvPr>
            <p:ph idx="1"/>
          </p:nvPr>
        </p:nvSpPr>
        <p:spPr>
          <a:xfrm>
            <a:off x="367533" y="1000601"/>
            <a:ext cx="8970740" cy="4856798"/>
          </a:xfrm>
        </p:spPr>
        <p:txBody>
          <a:bodyPr>
            <a:normAutofit/>
          </a:bodyPr>
          <a:lstStyle/>
          <a:p>
            <a:pPr algn="just">
              <a:lnSpc>
                <a:spcPct val="150000"/>
              </a:lnSpc>
            </a:pPr>
            <a:r>
              <a:rPr lang="en-US" dirty="0"/>
              <a:t>The application was designed in such way that future evolution are often done easily the subsequent conclusions will be concluded from the event of the project. </a:t>
            </a:r>
          </a:p>
          <a:p>
            <a:pPr algn="just">
              <a:lnSpc>
                <a:spcPct val="150000"/>
              </a:lnSpc>
            </a:pPr>
            <a:r>
              <a:rPr lang="en-US" dirty="0"/>
              <a:t> Automation of the whole system improves the adequacy </a:t>
            </a:r>
          </a:p>
          <a:p>
            <a:pPr algn="just">
              <a:lnSpc>
                <a:spcPct val="150000"/>
              </a:lnSpc>
            </a:pPr>
            <a:r>
              <a:rPr lang="en-US" dirty="0"/>
              <a:t> It provides a user friendly GUI which ends up being better compared to the prevailing system. </a:t>
            </a:r>
          </a:p>
          <a:p>
            <a:pPr algn="just">
              <a:lnSpc>
                <a:spcPct val="150000"/>
              </a:lnSpc>
            </a:pPr>
            <a:r>
              <a:rPr lang="en-US" dirty="0"/>
              <a:t> It gives proper control to the authorized users looking at their permissions.  It adequately defeats the defer in communications. </a:t>
            </a:r>
          </a:p>
          <a:p>
            <a:pPr algn="just">
              <a:lnSpc>
                <a:spcPct val="150000"/>
              </a:lnSpc>
            </a:pPr>
            <a:r>
              <a:rPr lang="en-US" dirty="0"/>
              <a:t>Updating of data becomes so easier. </a:t>
            </a:r>
          </a:p>
          <a:p>
            <a:pPr algn="just">
              <a:lnSpc>
                <a:spcPct val="150000"/>
              </a:lnSpc>
            </a:pPr>
            <a:r>
              <a:rPr lang="en-US" dirty="0"/>
              <a:t>Application security, information safety, and trustworthiness are striking features</a:t>
            </a:r>
            <a:endParaRPr lang="en-IN" dirty="0"/>
          </a:p>
        </p:txBody>
      </p:sp>
    </p:spTree>
    <p:extLst>
      <p:ext uri="{BB962C8B-B14F-4D97-AF65-F5344CB8AC3E}">
        <p14:creationId xmlns:p14="http://schemas.microsoft.com/office/powerpoint/2010/main" val="171307911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18</TotalTime>
  <Words>2177</Words>
  <Application>Microsoft Office PowerPoint</Application>
  <PresentationFormat>Widescreen</PresentationFormat>
  <Paragraphs>96</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Times New Roman</vt:lpstr>
      <vt:lpstr>Trebuchet MS</vt:lpstr>
      <vt:lpstr>Wingdings 3</vt:lpstr>
      <vt:lpstr>Facet</vt:lpstr>
      <vt:lpstr>online examination and result system application </vt:lpstr>
      <vt:lpstr>Abstract</vt:lpstr>
      <vt:lpstr>Objective</vt:lpstr>
      <vt:lpstr>Existing System</vt:lpstr>
      <vt:lpstr>Disadvantage</vt:lpstr>
      <vt:lpstr>PROPOSED SYSTEM :</vt:lpstr>
      <vt:lpstr>Advantage</vt:lpstr>
      <vt:lpstr>Introduction</vt:lpstr>
      <vt:lpstr>PowerPoint Presentation</vt:lpstr>
      <vt:lpstr>MODULES</vt:lpstr>
      <vt:lpstr>User Authentication and Management </vt:lpstr>
      <vt:lpstr>Exam Management </vt:lpstr>
      <vt:lpstr>Exam Interface (Student View) </vt:lpstr>
      <vt:lpstr>Grading and Evaluation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2024-12-19T01:51:51Z</dcterms:created>
  <dcterms:modified xsi:type="dcterms:W3CDTF">2024-12-19T02:10:14Z</dcterms:modified>
</cp:coreProperties>
</file>