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832A4A-4F2F-4CAF-A18E-EF092858DCBF}" type="datetimeFigureOut">
              <a:rPr lang="en-IN" smtClean="0"/>
              <a:t>21-12-2024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9949DC-E028-40AB-B180-7BDEEA1987C5}" type="slidenum">
              <a:rPr lang="en-IN" smtClean="0"/>
              <a:t>‹#›</a:t>
            </a:fld>
            <a:endParaRPr lang="en-IN"/>
          </a:p>
        </p:txBody>
      </p:sp>
    </p:spTree>
    <p:extLst>
      <p:ext uri="{BB962C8B-B14F-4D97-AF65-F5344CB8AC3E}">
        <p14:creationId xmlns:p14="http://schemas.microsoft.com/office/powerpoint/2010/main" val="4240489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29949DC-E028-40AB-B180-7BDEEA1987C5}" type="slidenum">
              <a:rPr lang="en-IN" smtClean="0"/>
              <a:t>2</a:t>
            </a:fld>
            <a:endParaRPr lang="en-IN"/>
          </a:p>
        </p:txBody>
      </p:sp>
    </p:spTree>
    <p:extLst>
      <p:ext uri="{BB962C8B-B14F-4D97-AF65-F5344CB8AC3E}">
        <p14:creationId xmlns:p14="http://schemas.microsoft.com/office/powerpoint/2010/main" val="1432006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713112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3871160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2581222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8D4F19B-7829-4895-B1DE-58B9C1204E91}"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797434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8D4F19B-7829-4895-B1DE-58B9C1204E91}" type="datetimeFigureOut">
              <a:rPr lang="en-IN" smtClean="0"/>
              <a:t>21-12-2024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3926985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8D4F19B-7829-4895-B1DE-58B9C1204E91}" type="datetimeFigureOut">
              <a:rPr lang="en-IN" smtClean="0"/>
              <a:t>21-12-2024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2425961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D4F19B-7829-4895-B1DE-58B9C1204E91}" type="datetimeFigureOut">
              <a:rPr lang="en-IN" smtClean="0"/>
              <a:t>21-12-2024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2635532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D4F19B-7829-4895-B1DE-58B9C1204E91}"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752335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D4F19B-7829-4895-B1DE-58B9C1204E91}"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08517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D4F19B-7829-4895-B1DE-58B9C1204E91}"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465702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324823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20924002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31811245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34526651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719779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37256143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D4F19B-7829-4895-B1DE-58B9C1204E9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A9B4AC-4705-4444-8CAA-33AB6E52E4B8}" type="slidenum">
              <a:rPr lang="en-IN" smtClean="0"/>
              <a:t>‹#›</a:t>
            </a:fld>
            <a:endParaRPr lang="en-IN"/>
          </a:p>
        </p:txBody>
      </p:sp>
    </p:spTree>
    <p:extLst>
      <p:ext uri="{BB962C8B-B14F-4D97-AF65-F5344CB8AC3E}">
        <p14:creationId xmlns:p14="http://schemas.microsoft.com/office/powerpoint/2010/main" val="1052837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8D4F19B-7829-4895-B1DE-58B9C1204E91}" type="datetimeFigureOut">
              <a:rPr lang="en-IN" smtClean="0"/>
              <a:t>21-12-2024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4A9B4AC-4705-4444-8CAA-33AB6E52E4B8}" type="slidenum">
              <a:rPr lang="en-IN" smtClean="0"/>
              <a:t>‹#›</a:t>
            </a:fld>
            <a:endParaRPr lang="en-IN"/>
          </a:p>
        </p:txBody>
      </p:sp>
    </p:spTree>
    <p:extLst>
      <p:ext uri="{BB962C8B-B14F-4D97-AF65-F5344CB8AC3E}">
        <p14:creationId xmlns:p14="http://schemas.microsoft.com/office/powerpoint/2010/main" val="3196381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667CB04-F2BD-8E17-6EC4-16CC025C1584}"/>
              </a:ext>
            </a:extLst>
          </p:cNvPr>
          <p:cNvSpPr>
            <a:spLocks noGrp="1"/>
          </p:cNvSpPr>
          <p:nvPr>
            <p:ph type="title"/>
          </p:nvPr>
        </p:nvSpPr>
        <p:spPr>
          <a:xfrm>
            <a:off x="1546656" y="2552700"/>
            <a:ext cx="10018713" cy="1752599"/>
          </a:xfrm>
        </p:spPr>
        <p:txBody>
          <a:bodyPr/>
          <a:lstStyle/>
          <a:p>
            <a:r>
              <a:rPr lang="en-IN" sz="2400" b="1" kern="100">
                <a:effectLst/>
                <a:latin typeface="Aptos" panose="020B0004020202020204" pitchFamily="34" charset="0"/>
                <a:ea typeface="Aptos" panose="020B0004020202020204" pitchFamily="34" charset="0"/>
                <a:cs typeface="Times New Roman" panose="02020603050405020304" pitchFamily="18" charset="0"/>
              </a:rPr>
              <a:t>Online Complaint Registration and Management System</a:t>
            </a:r>
            <a:endParaRPr lang="en-IN" dirty="0"/>
          </a:p>
        </p:txBody>
      </p:sp>
    </p:spTree>
    <p:extLst>
      <p:ext uri="{BB962C8B-B14F-4D97-AF65-F5344CB8AC3E}">
        <p14:creationId xmlns:p14="http://schemas.microsoft.com/office/powerpoint/2010/main" val="323431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1D70E-BABA-3135-63F8-10FF8300A0BA}"/>
              </a:ext>
            </a:extLst>
          </p:cNvPr>
          <p:cNvSpPr>
            <a:spLocks noGrp="1"/>
          </p:cNvSpPr>
          <p:nvPr>
            <p:ph type="title"/>
          </p:nvPr>
        </p:nvSpPr>
        <p:spPr>
          <a:xfrm>
            <a:off x="1484309" y="-498764"/>
            <a:ext cx="10018713" cy="1752599"/>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60899131-5B9B-277D-2C54-002E7D3ECBB4}"/>
              </a:ext>
            </a:extLst>
          </p:cNvPr>
          <p:cNvSpPr>
            <a:spLocks noGrp="1"/>
          </p:cNvSpPr>
          <p:nvPr>
            <p:ph idx="1"/>
          </p:nvPr>
        </p:nvSpPr>
        <p:spPr>
          <a:xfrm>
            <a:off x="1951901" y="940378"/>
            <a:ext cx="9301454" cy="4977244"/>
          </a:xfrm>
        </p:spPr>
        <p:txBody>
          <a:bodyPr>
            <a:normAutofit/>
          </a:bodyPr>
          <a:lstStyle/>
          <a:p>
            <a:pPr algn="just">
              <a:lnSpc>
                <a:spcPct val="150000"/>
              </a:lnSpc>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Online Complaint Management System provides an online way of solving the problems faced by the public by saving time and eradicate corruption. </a:t>
            </a:r>
          </a:p>
          <a:p>
            <a:pPr algn="just">
              <a:lnSpc>
                <a:spcPct val="150000"/>
              </a:lnSpc>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The objective of the complaints management system is to make complaints easier to coordinate, monitor, track and resolve, and to provide company with an effective tool to identify and target problem areas, monitor complaints handling performance and make business improvements.</a:t>
            </a:r>
          </a:p>
          <a:p>
            <a:pPr algn="just">
              <a:lnSpc>
                <a:spcPct val="150000"/>
              </a:lnSpc>
            </a:pPr>
            <a:r>
              <a:rPr lang="en-IN" sz="1800" kern="100" dirty="0">
                <a:effectLst/>
                <a:latin typeface="Aptos" panose="020B0004020202020204" pitchFamily="34" charset="0"/>
                <a:ea typeface="Aptos" panose="020B0004020202020204" pitchFamily="34" charset="0"/>
                <a:cs typeface="Times New Roman" panose="02020603050405020304" pitchFamily="18" charset="0"/>
              </a:rPr>
              <a:t> Online Complaint Management is a management technique for assessing, </a:t>
            </a:r>
            <a:r>
              <a:rPr lang="en-IN" sz="1800" kern="100" dirty="0" err="1">
                <a:effectLst/>
                <a:latin typeface="Aptos" panose="020B0004020202020204" pitchFamily="34" charset="0"/>
                <a:ea typeface="Aptos" panose="020B0004020202020204" pitchFamily="34" charset="0"/>
                <a:cs typeface="Times New Roman" panose="02020603050405020304" pitchFamily="18" charset="0"/>
              </a:rPr>
              <a:t>analyzing</a:t>
            </a:r>
            <a:r>
              <a:rPr lang="en-IN" sz="1800" kern="100" dirty="0">
                <a:effectLst/>
                <a:latin typeface="Aptos" panose="020B0004020202020204" pitchFamily="34" charset="0"/>
                <a:ea typeface="Aptos" panose="020B0004020202020204" pitchFamily="34" charset="0"/>
                <a:cs typeface="Times New Roman" panose="02020603050405020304" pitchFamily="18" charset="0"/>
              </a:rPr>
              <a:t> and responding to customer complaints. Complaints management software is used to record resolve and respond to customer complaints, requests as well as facilitate any other feedback.</a:t>
            </a:r>
          </a:p>
          <a:p>
            <a:endParaRPr lang="en-IN" dirty="0"/>
          </a:p>
        </p:txBody>
      </p:sp>
    </p:spTree>
    <p:extLst>
      <p:ext uri="{BB962C8B-B14F-4D97-AF65-F5344CB8AC3E}">
        <p14:creationId xmlns:p14="http://schemas.microsoft.com/office/powerpoint/2010/main" val="257438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CADDE-CD56-3A97-D54E-4BFB49EB28F5}"/>
              </a:ext>
            </a:extLst>
          </p:cNvPr>
          <p:cNvSpPr>
            <a:spLocks noGrp="1"/>
          </p:cNvSpPr>
          <p:nvPr>
            <p:ph type="title"/>
          </p:nvPr>
        </p:nvSpPr>
        <p:spPr>
          <a:xfrm>
            <a:off x="1484309" y="-311728"/>
            <a:ext cx="10018713" cy="1752599"/>
          </a:xfrm>
        </p:spPr>
        <p:txBody>
          <a:bodyPr/>
          <a:lstStyle/>
          <a:p>
            <a:r>
              <a:rPr lang="en-US" b="1" dirty="0"/>
              <a:t>Objective</a:t>
            </a:r>
            <a:endParaRPr lang="en-IN" dirty="0"/>
          </a:p>
        </p:txBody>
      </p:sp>
      <p:sp>
        <p:nvSpPr>
          <p:cNvPr id="3" name="Content Placeholder 2">
            <a:extLst>
              <a:ext uri="{FF2B5EF4-FFF2-40B4-BE49-F238E27FC236}">
                <a16:creationId xmlns:a16="http://schemas.microsoft.com/office/drawing/2014/main" id="{0A9B22B5-79CB-A5FE-8CB8-7662BDAF0A9E}"/>
              </a:ext>
            </a:extLst>
          </p:cNvPr>
          <p:cNvSpPr>
            <a:spLocks noGrp="1"/>
          </p:cNvSpPr>
          <p:nvPr>
            <p:ph idx="1"/>
          </p:nvPr>
        </p:nvSpPr>
        <p:spPr>
          <a:xfrm>
            <a:off x="1829086" y="1028700"/>
            <a:ext cx="9673936" cy="5548745"/>
          </a:xfrm>
        </p:spPr>
        <p:txBody>
          <a:bodyPr>
            <a:noAutofit/>
          </a:bodyPr>
          <a:lstStyle/>
          <a:p>
            <a:pPr algn="just">
              <a:lnSpc>
                <a:spcPct val="150000"/>
              </a:lnSpc>
            </a:pPr>
            <a:r>
              <a:rPr lang="en-US" sz="1800" dirty="0">
                <a:latin typeface="Aptos" panose="020B0004020202020204" pitchFamily="34" charset="0"/>
              </a:rPr>
              <a:t>The primary objective is to streamline the complaint resolution process, ensuring that complaints are logged, categorized, and addressed promptly. </a:t>
            </a:r>
          </a:p>
          <a:p>
            <a:pPr algn="just">
              <a:lnSpc>
                <a:spcPct val="150000"/>
              </a:lnSpc>
            </a:pPr>
            <a:r>
              <a:rPr lang="en-US" sz="1800" dirty="0">
                <a:latin typeface="Aptos" panose="020B0004020202020204" pitchFamily="34" charset="0"/>
              </a:rPr>
              <a:t>By digitizing the process, the system seeks to enhance accessibility, allowing users to submit complaints at any time from any location, thereby improving convenience and responsiveness.</a:t>
            </a:r>
          </a:p>
          <a:p>
            <a:pPr algn="just">
              <a:lnSpc>
                <a:spcPct val="150000"/>
              </a:lnSpc>
            </a:pPr>
            <a:r>
              <a:rPr lang="en-US" sz="1800" dirty="0">
                <a:latin typeface="Aptos" panose="020B0004020202020204" pitchFamily="34" charset="0"/>
              </a:rPr>
              <a:t> The system also aims to ensure accountability by providing real-time updates and tracking, enabling both users and organizations to monitor the progress of complaints. </a:t>
            </a:r>
          </a:p>
          <a:p>
            <a:pPr algn="just">
              <a:lnSpc>
                <a:spcPct val="150000"/>
              </a:lnSpc>
            </a:pPr>
            <a:r>
              <a:rPr lang="en-US" sz="1800" dirty="0">
                <a:latin typeface="Aptos" panose="020B0004020202020204" pitchFamily="34" charset="0"/>
              </a:rPr>
              <a:t>Additionally, it seeks to minimize human error and improve operational efficiency through automation, while generating valuable insights via analytics to identify trends and areas for improvement.</a:t>
            </a:r>
          </a:p>
          <a:p>
            <a:pPr algn="just">
              <a:lnSpc>
                <a:spcPct val="150000"/>
              </a:lnSpc>
            </a:pPr>
            <a:r>
              <a:rPr lang="en-US" sz="1800" dirty="0">
                <a:latin typeface="Aptos" panose="020B0004020202020204" pitchFamily="34" charset="0"/>
              </a:rPr>
              <a:t> Ultimately, the system aims to foster better customer satisfaction, build trust, and enhance the overall quality of service by providing a seamless, transparent, and well-organized complaint management process.</a:t>
            </a:r>
            <a:endParaRPr lang="en-IN" sz="1800" dirty="0">
              <a:latin typeface="Aptos" panose="020B0004020202020204" pitchFamily="34" charset="0"/>
            </a:endParaRPr>
          </a:p>
        </p:txBody>
      </p:sp>
    </p:spTree>
    <p:extLst>
      <p:ext uri="{BB962C8B-B14F-4D97-AF65-F5344CB8AC3E}">
        <p14:creationId xmlns:p14="http://schemas.microsoft.com/office/powerpoint/2010/main" val="4224935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4E2B1-80DE-55A2-546F-39B49C9A31B2}"/>
              </a:ext>
            </a:extLst>
          </p:cNvPr>
          <p:cNvSpPr>
            <a:spLocks noGrp="1"/>
          </p:cNvSpPr>
          <p:nvPr>
            <p:ph type="title"/>
          </p:nvPr>
        </p:nvSpPr>
        <p:spPr>
          <a:xfrm>
            <a:off x="1513893" y="-332509"/>
            <a:ext cx="10018713" cy="1752599"/>
          </a:xfrm>
        </p:spPr>
        <p:txBody>
          <a:bodyPr/>
          <a:lstStyle/>
          <a:p>
            <a:r>
              <a:rPr lang="en-US" b="1" dirty="0"/>
              <a:t>Existing System</a:t>
            </a:r>
            <a:endParaRPr lang="en-IN" dirty="0"/>
          </a:p>
        </p:txBody>
      </p:sp>
      <p:sp>
        <p:nvSpPr>
          <p:cNvPr id="3" name="Content Placeholder 2">
            <a:extLst>
              <a:ext uri="{FF2B5EF4-FFF2-40B4-BE49-F238E27FC236}">
                <a16:creationId xmlns:a16="http://schemas.microsoft.com/office/drawing/2014/main" id="{D17DF1DC-C5A9-21F7-772A-21795F6AC82C}"/>
              </a:ext>
            </a:extLst>
          </p:cNvPr>
          <p:cNvSpPr>
            <a:spLocks noGrp="1"/>
          </p:cNvSpPr>
          <p:nvPr>
            <p:ph idx="1"/>
          </p:nvPr>
        </p:nvSpPr>
        <p:spPr>
          <a:xfrm>
            <a:off x="1775256" y="1243445"/>
            <a:ext cx="10018713" cy="4371110"/>
          </a:xfrm>
        </p:spPr>
        <p:txBody>
          <a:bodyPr>
            <a:normAutofit/>
          </a:bodyPr>
          <a:lstStyle/>
          <a:p>
            <a:pPr algn="just">
              <a:lnSpc>
                <a:spcPct val="150000"/>
              </a:lnSpc>
            </a:pPr>
            <a:r>
              <a:rPr lang="en-US" sz="1800" dirty="0">
                <a:latin typeface="Aptos" panose="020B0004020202020204" pitchFamily="34" charset="0"/>
              </a:rPr>
              <a:t>In existing systems, there is not a facility to send the notification to the client device once the complaint registered by the client is processed. So, the user has to check the application every time to get the status of the application. </a:t>
            </a:r>
          </a:p>
          <a:p>
            <a:pPr algn="just">
              <a:lnSpc>
                <a:spcPct val="150000"/>
              </a:lnSpc>
            </a:pPr>
            <a:r>
              <a:rPr lang="en-US" sz="1800" dirty="0">
                <a:latin typeface="Aptos" panose="020B0004020202020204" pitchFamily="34" charset="0"/>
              </a:rPr>
              <a:t>But in our Application, once the app is installed on the user’s phone then and the unique token will be generated for the device and sent immediately to the web server.</a:t>
            </a:r>
          </a:p>
          <a:p>
            <a:pPr algn="just">
              <a:lnSpc>
                <a:spcPct val="150000"/>
              </a:lnSpc>
            </a:pPr>
            <a:r>
              <a:rPr lang="en-US" sz="1800" dirty="0">
                <a:latin typeface="Aptos" panose="020B0004020202020204" pitchFamily="34" charset="0"/>
              </a:rPr>
              <a:t> Later when the request is processed this token id which is stored in the web server is used to send the cloud notification targeting the particular device. We can also send the image notification to the user, which includes the pictures attached by the user when he/she registers the complaint. </a:t>
            </a:r>
            <a:endParaRPr lang="en-IN" sz="1800" dirty="0">
              <a:latin typeface="Aptos" panose="020B0004020202020204" pitchFamily="34" charset="0"/>
            </a:endParaRPr>
          </a:p>
        </p:txBody>
      </p:sp>
    </p:spTree>
    <p:extLst>
      <p:ext uri="{BB962C8B-B14F-4D97-AF65-F5344CB8AC3E}">
        <p14:creationId xmlns:p14="http://schemas.microsoft.com/office/powerpoint/2010/main" val="797965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86980-A4CB-9698-424B-172B4FB40AFC}"/>
              </a:ext>
            </a:extLst>
          </p:cNvPr>
          <p:cNvSpPr>
            <a:spLocks noGrp="1"/>
          </p:cNvSpPr>
          <p:nvPr>
            <p:ph type="title"/>
          </p:nvPr>
        </p:nvSpPr>
        <p:spPr>
          <a:xfrm>
            <a:off x="1711323" y="-467591"/>
            <a:ext cx="10018713" cy="1752599"/>
          </a:xfrm>
        </p:spPr>
        <p:txBody>
          <a:bodyPr/>
          <a:lstStyle/>
          <a:p>
            <a:r>
              <a:rPr lang="en-US" b="1" dirty="0"/>
              <a:t>Disadvantage</a:t>
            </a:r>
            <a:endParaRPr lang="en-IN" dirty="0"/>
          </a:p>
        </p:txBody>
      </p:sp>
      <p:sp>
        <p:nvSpPr>
          <p:cNvPr id="3" name="Content Placeholder 2">
            <a:extLst>
              <a:ext uri="{FF2B5EF4-FFF2-40B4-BE49-F238E27FC236}">
                <a16:creationId xmlns:a16="http://schemas.microsoft.com/office/drawing/2014/main" id="{358A209B-4643-C99C-3718-8BEDD34BC7C5}"/>
              </a:ext>
            </a:extLst>
          </p:cNvPr>
          <p:cNvSpPr>
            <a:spLocks noGrp="1"/>
          </p:cNvSpPr>
          <p:nvPr>
            <p:ph idx="1"/>
          </p:nvPr>
        </p:nvSpPr>
        <p:spPr>
          <a:xfrm>
            <a:off x="1643131" y="945573"/>
            <a:ext cx="10155095" cy="5465618"/>
          </a:xfrm>
        </p:spPr>
        <p:txBody>
          <a:bodyPr>
            <a:noAutofit/>
          </a:bodyPr>
          <a:lstStyle/>
          <a:p>
            <a:pPr algn="just">
              <a:lnSpc>
                <a:spcPct val="170000"/>
              </a:lnSpc>
              <a:buFont typeface="Arial" panose="020B0604020202020204" pitchFamily="34" charset="0"/>
              <a:buChar char="•"/>
            </a:pPr>
            <a:r>
              <a:rPr lang="en-US" sz="1800" b="1" dirty="0">
                <a:latin typeface="Aptos" panose="020B0004020202020204" pitchFamily="34" charset="0"/>
              </a:rPr>
              <a:t>System Downtime</a:t>
            </a:r>
            <a:r>
              <a:rPr lang="en-US" sz="1800" dirty="0">
                <a:latin typeface="Aptos" panose="020B0004020202020204" pitchFamily="34" charset="0"/>
              </a:rPr>
              <a:t>: The system may experience technical failures, leading to downtime and hindering the registration of complaints.</a:t>
            </a:r>
          </a:p>
          <a:p>
            <a:pPr algn="just">
              <a:lnSpc>
                <a:spcPct val="170000"/>
              </a:lnSpc>
              <a:buFont typeface="Arial" panose="020B0604020202020204" pitchFamily="34" charset="0"/>
              <a:buChar char="•"/>
            </a:pPr>
            <a:r>
              <a:rPr lang="en-US" sz="1800" b="1" dirty="0">
                <a:latin typeface="Aptos" panose="020B0004020202020204" pitchFamily="34" charset="0"/>
              </a:rPr>
              <a:t>Digital Literacy</a:t>
            </a:r>
            <a:r>
              <a:rPr lang="en-US" sz="1800" dirty="0">
                <a:latin typeface="Aptos" panose="020B0004020202020204" pitchFamily="34" charset="0"/>
              </a:rPr>
              <a:t>: Not all individuals are comfortable using digital platforms, particularly older adults or those with limited technological skills, which can create barriers to submitting complaints online.</a:t>
            </a:r>
          </a:p>
          <a:p>
            <a:pPr algn="just">
              <a:lnSpc>
                <a:spcPct val="170000"/>
              </a:lnSpc>
            </a:pPr>
            <a:r>
              <a:rPr lang="en-US" sz="1800" b="1" dirty="0">
                <a:latin typeface="Aptos" panose="020B0004020202020204" pitchFamily="34" charset="0"/>
              </a:rPr>
              <a:t>Security Risks</a:t>
            </a:r>
            <a:r>
              <a:rPr lang="en-US" sz="1800" dirty="0">
                <a:latin typeface="Aptos" panose="020B0004020202020204" pitchFamily="34" charset="0"/>
              </a:rPr>
              <a:t>: Online systems can be vulnerable to hacking, leading to potential exposure of sensitive personal data if security measures are insufficient.</a:t>
            </a:r>
          </a:p>
          <a:p>
            <a:pPr algn="just">
              <a:lnSpc>
                <a:spcPct val="170000"/>
              </a:lnSpc>
            </a:pPr>
            <a:r>
              <a:rPr lang="en-US" sz="1800" b="1" dirty="0">
                <a:latin typeface="Aptos" panose="020B0004020202020204" pitchFamily="34" charset="0"/>
              </a:rPr>
              <a:t>Management Overload</a:t>
            </a:r>
            <a:r>
              <a:rPr lang="en-US" sz="1800" dirty="0">
                <a:latin typeface="Aptos" panose="020B0004020202020204" pitchFamily="34" charset="0"/>
              </a:rPr>
              <a:t>: An online system may lead to an overwhelming number of complaints, especially if it is easy for users to submit issues. Managing this high volume could strain resources.</a:t>
            </a:r>
          </a:p>
          <a:p>
            <a:pPr algn="just">
              <a:lnSpc>
                <a:spcPct val="170000"/>
              </a:lnSpc>
              <a:buFont typeface="Arial" panose="020B0604020202020204" pitchFamily="34" charset="0"/>
              <a:buChar char="•"/>
            </a:pPr>
            <a:r>
              <a:rPr lang="en-US" sz="1800" b="1" dirty="0">
                <a:latin typeface="Aptos" panose="020B0004020202020204" pitchFamily="34" charset="0"/>
              </a:rPr>
              <a:t>Difficulties in Complex Issues</a:t>
            </a:r>
            <a:r>
              <a:rPr lang="en-US" sz="1800" dirty="0">
                <a:latin typeface="Aptos" panose="020B0004020202020204" pitchFamily="34" charset="0"/>
              </a:rPr>
              <a:t>: For complex complaints, automated responses may not be sufficient, and users may feel that their issue isn't being addressed thoroughly.</a:t>
            </a:r>
          </a:p>
        </p:txBody>
      </p:sp>
    </p:spTree>
    <p:extLst>
      <p:ext uri="{BB962C8B-B14F-4D97-AF65-F5344CB8AC3E}">
        <p14:creationId xmlns:p14="http://schemas.microsoft.com/office/powerpoint/2010/main" val="2854623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04810-F98F-4A2C-AD2E-FB3B86D2DF37}"/>
              </a:ext>
            </a:extLst>
          </p:cNvPr>
          <p:cNvSpPr>
            <a:spLocks noGrp="1"/>
          </p:cNvSpPr>
          <p:nvPr>
            <p:ph type="title"/>
          </p:nvPr>
        </p:nvSpPr>
        <p:spPr>
          <a:xfrm>
            <a:off x="1681737" y="-394854"/>
            <a:ext cx="10018713" cy="1752599"/>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969D0DB5-57CE-29FC-24FB-B9BCC525A748}"/>
              </a:ext>
            </a:extLst>
          </p:cNvPr>
          <p:cNvSpPr>
            <a:spLocks noGrp="1"/>
          </p:cNvSpPr>
          <p:nvPr>
            <p:ph idx="1"/>
          </p:nvPr>
        </p:nvSpPr>
        <p:spPr>
          <a:xfrm>
            <a:off x="1681737" y="744682"/>
            <a:ext cx="10226246" cy="5822373"/>
          </a:xfrm>
        </p:spPr>
        <p:txBody>
          <a:bodyPr>
            <a:normAutofit/>
          </a:bodyPr>
          <a:lstStyle/>
          <a:p>
            <a:pPr algn="just">
              <a:lnSpc>
                <a:spcPct val="150000"/>
              </a:lnSpc>
            </a:pPr>
            <a:r>
              <a:rPr lang="en-US" sz="1800" dirty="0">
                <a:latin typeface="Aptos" panose="020B0004020202020204" pitchFamily="34" charset="0"/>
              </a:rPr>
              <a:t>The Complaint Interface empowers users to register complaints comprehensively. Officer Interface caters to organizational staff, assigning and resolving complaints while maintaining transparent communication with users.</a:t>
            </a:r>
          </a:p>
          <a:p>
            <a:pPr algn="just">
              <a:lnSpc>
                <a:spcPct val="150000"/>
              </a:lnSpc>
            </a:pPr>
            <a:r>
              <a:rPr lang="en-US" sz="1800" dirty="0">
                <a:latin typeface="Aptos" panose="020B0004020202020204" pitchFamily="34" charset="0"/>
              </a:rPr>
              <a:t> The Registration Module ensures user data integrity and uniqueness essential for precise identification of the complaints raised by users. Subsequent to registration, the Login and Authentication system grants secure access to tailored interfaces. </a:t>
            </a:r>
          </a:p>
          <a:p>
            <a:pPr algn="just">
              <a:lnSpc>
                <a:spcPct val="150000"/>
              </a:lnSpc>
            </a:pPr>
            <a:r>
              <a:rPr lang="en-US" sz="1800" dirty="0">
                <a:latin typeface="Aptos" panose="020B0004020202020204" pitchFamily="34" charset="0"/>
              </a:rPr>
              <a:t>In cases of forgotten passwords, a Password Recovery module provides a swift solution via email confirmation. Crucially, the Admin controls play a pivotal role in governing data flow, user access, and optimizing system functionality, enabling the generation of specific time tables based on user input criteria.</a:t>
            </a:r>
          </a:p>
          <a:p>
            <a:pPr algn="just">
              <a:lnSpc>
                <a:spcPct val="150000"/>
              </a:lnSpc>
            </a:pPr>
            <a:r>
              <a:rPr lang="en-US" sz="1800" dirty="0">
                <a:latin typeface="Aptos" panose="020B0004020202020204" pitchFamily="34" charset="0"/>
              </a:rPr>
              <a:t> Together these interconnected modules aim to streamline complaint management, fostering a seamless and efficient experience for both users and organizational personnel. </a:t>
            </a:r>
            <a:endParaRPr lang="en-IN" sz="1800" dirty="0">
              <a:latin typeface="Aptos" panose="020B0004020202020204" pitchFamily="34" charset="0"/>
            </a:endParaRPr>
          </a:p>
        </p:txBody>
      </p:sp>
    </p:spTree>
    <p:extLst>
      <p:ext uri="{BB962C8B-B14F-4D97-AF65-F5344CB8AC3E}">
        <p14:creationId xmlns:p14="http://schemas.microsoft.com/office/powerpoint/2010/main" val="2672737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F9C85-6F76-6CDC-2B05-86BA0ADD490E}"/>
              </a:ext>
            </a:extLst>
          </p:cNvPr>
          <p:cNvSpPr>
            <a:spLocks noGrp="1"/>
          </p:cNvSpPr>
          <p:nvPr>
            <p:ph type="title"/>
          </p:nvPr>
        </p:nvSpPr>
        <p:spPr>
          <a:xfrm>
            <a:off x="1513893" y="-467591"/>
            <a:ext cx="10018713" cy="1752599"/>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8255A41A-0FBB-7753-8039-941BACB44B60}"/>
              </a:ext>
            </a:extLst>
          </p:cNvPr>
          <p:cNvSpPr>
            <a:spLocks noGrp="1"/>
          </p:cNvSpPr>
          <p:nvPr>
            <p:ph idx="1"/>
          </p:nvPr>
        </p:nvSpPr>
        <p:spPr>
          <a:xfrm>
            <a:off x="1628193" y="1153391"/>
            <a:ext cx="10018713" cy="4831773"/>
          </a:xfrm>
        </p:spPr>
        <p:txBody>
          <a:bodyPr>
            <a:noAutofit/>
          </a:bodyPr>
          <a:lstStyle/>
          <a:p>
            <a:pPr algn="just">
              <a:lnSpc>
                <a:spcPct val="150000"/>
              </a:lnSpc>
            </a:pPr>
            <a:r>
              <a:rPr lang="en-US" sz="1800" b="1" dirty="0">
                <a:latin typeface="Aptos" panose="020B0004020202020204" pitchFamily="34" charset="0"/>
              </a:rPr>
              <a:t>24/7 Availability</a:t>
            </a:r>
            <a:r>
              <a:rPr lang="en-US" sz="1800" dirty="0">
                <a:latin typeface="Aptos" panose="020B0004020202020204" pitchFamily="34" charset="0"/>
              </a:rPr>
              <a:t>: Users can submit complaints at any time of the day, regardless of business hours, making it convenient for people in different time zones or with tight schedules.</a:t>
            </a:r>
          </a:p>
          <a:p>
            <a:pPr algn="just">
              <a:lnSpc>
                <a:spcPct val="150000"/>
              </a:lnSpc>
            </a:pPr>
            <a:r>
              <a:rPr lang="en-US" sz="1800" b="1" dirty="0">
                <a:latin typeface="Aptos" panose="020B0004020202020204" pitchFamily="34" charset="0"/>
              </a:rPr>
              <a:t>Real-Time Updates</a:t>
            </a:r>
            <a:r>
              <a:rPr lang="en-US" sz="1800" dirty="0">
                <a:latin typeface="Aptos" panose="020B0004020202020204" pitchFamily="34" charset="0"/>
              </a:rPr>
              <a:t>: Users can track the status of their complaints in real time, allowing for better transparency and visibility of the complaint’s progress.</a:t>
            </a:r>
          </a:p>
          <a:p>
            <a:pPr algn="just">
              <a:lnSpc>
                <a:spcPct val="150000"/>
              </a:lnSpc>
            </a:pPr>
            <a:r>
              <a:rPr lang="en-US" sz="1800" b="1" dirty="0">
                <a:latin typeface="Aptos" panose="020B0004020202020204" pitchFamily="34" charset="0"/>
              </a:rPr>
              <a:t>Easy Data Storage</a:t>
            </a:r>
            <a:r>
              <a:rPr lang="en-US" sz="1800" dirty="0">
                <a:latin typeface="Aptos" panose="020B0004020202020204" pitchFamily="34" charset="0"/>
              </a:rPr>
              <a:t>: Complaints and related data can be stored in a centralized database, making it easy to access, organize, and analyze complaints.</a:t>
            </a:r>
          </a:p>
          <a:p>
            <a:pPr algn="just">
              <a:lnSpc>
                <a:spcPct val="150000"/>
              </a:lnSpc>
            </a:pPr>
            <a:r>
              <a:rPr lang="en-US" sz="1800" b="1" dirty="0">
                <a:latin typeface="Aptos" panose="020B0004020202020204" pitchFamily="34" charset="0"/>
              </a:rPr>
              <a:t>Clear Process</a:t>
            </a:r>
            <a:r>
              <a:rPr lang="en-US" sz="1800" dirty="0">
                <a:latin typeface="Aptos" panose="020B0004020202020204" pitchFamily="34" charset="0"/>
              </a:rPr>
              <a:t>: Users can see the entire process of complaint resolution, which enhances trust in the system and ensures accountability.</a:t>
            </a:r>
          </a:p>
          <a:p>
            <a:pPr algn="just">
              <a:lnSpc>
                <a:spcPct val="150000"/>
              </a:lnSpc>
            </a:pPr>
            <a:r>
              <a:rPr lang="en-US" sz="1800" b="1" dirty="0">
                <a:latin typeface="Aptos" panose="020B0004020202020204" pitchFamily="34" charset="0"/>
              </a:rPr>
              <a:t>Reduced Operational Costs</a:t>
            </a:r>
            <a:r>
              <a:rPr lang="en-US" sz="1800" dirty="0">
                <a:latin typeface="Aptos" panose="020B0004020202020204" pitchFamily="34" charset="0"/>
              </a:rPr>
              <a:t>: The system reduces the need for manual paperwork, phone calls, and in-person visits to file complaints, leading to savings in administrative costs.</a:t>
            </a:r>
            <a:endParaRPr lang="en-IN" sz="1800" dirty="0">
              <a:latin typeface="Aptos" panose="020B0004020202020204" pitchFamily="34" charset="0"/>
            </a:endParaRPr>
          </a:p>
        </p:txBody>
      </p:sp>
    </p:spTree>
    <p:extLst>
      <p:ext uri="{BB962C8B-B14F-4D97-AF65-F5344CB8AC3E}">
        <p14:creationId xmlns:p14="http://schemas.microsoft.com/office/powerpoint/2010/main" val="1929095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E872A-34BA-7B88-7425-15E456469CCA}"/>
              </a:ext>
            </a:extLst>
          </p:cNvPr>
          <p:cNvSpPr>
            <a:spLocks noGrp="1"/>
          </p:cNvSpPr>
          <p:nvPr>
            <p:ph type="title"/>
          </p:nvPr>
        </p:nvSpPr>
        <p:spPr>
          <a:xfrm>
            <a:off x="1598611" y="-384464"/>
            <a:ext cx="10018713" cy="1752599"/>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2AD48553-BE5A-4E1B-4099-F15A80316DCF}"/>
              </a:ext>
            </a:extLst>
          </p:cNvPr>
          <p:cNvSpPr>
            <a:spLocks noGrp="1"/>
          </p:cNvSpPr>
          <p:nvPr>
            <p:ph idx="1"/>
          </p:nvPr>
        </p:nvSpPr>
        <p:spPr>
          <a:xfrm>
            <a:off x="1598611" y="737756"/>
            <a:ext cx="10401299" cy="5631871"/>
          </a:xfrm>
        </p:spPr>
        <p:txBody>
          <a:bodyPr>
            <a:noAutofit/>
          </a:bodyPr>
          <a:lstStyle/>
          <a:p>
            <a:pPr algn="just">
              <a:lnSpc>
                <a:spcPct val="150000"/>
              </a:lnSpc>
            </a:pPr>
            <a:r>
              <a:rPr lang="en-US" sz="1800" dirty="0">
                <a:latin typeface="Aptos" panose="020B0004020202020204" pitchFamily="34" charset="0"/>
              </a:rPr>
              <a:t>An online complaint management system is an indispensable tool in modern society, especially in our increasingly digital world, where facilitating the resolution of user complaints is crucial for maintaining satisfaction replacing traditional offline complaint management.</a:t>
            </a:r>
          </a:p>
          <a:p>
            <a:pPr algn="just">
              <a:lnSpc>
                <a:spcPct val="150000"/>
              </a:lnSpc>
            </a:pPr>
            <a:r>
              <a:rPr lang="en-US" sz="1800" dirty="0">
                <a:latin typeface="Aptos" panose="020B0004020202020204" pitchFamily="34" charset="0"/>
              </a:rPr>
              <a:t> Offline complaint management typically involves manual filing processes, which can be time consuming and prone to errors. Customers may face challenges in accessing the appropriate channels to file their complaints, resulting in delays and frustration.</a:t>
            </a:r>
          </a:p>
          <a:p>
            <a:pPr algn="just">
              <a:lnSpc>
                <a:spcPct val="150000"/>
              </a:lnSpc>
            </a:pPr>
            <a:r>
              <a:rPr lang="en-US" sz="1800" dirty="0">
                <a:latin typeface="Aptos" panose="020B0004020202020204" pitchFamily="34" charset="0"/>
              </a:rPr>
              <a:t> Moreover, the lack of a centralized system for tracking and managing complaints can lead to inefficiencies and a lack of transparency in the complaint resolution process. In contrast, an Online Complaint Management System offers a modern and streamlined approach to managing customer complaints.</a:t>
            </a:r>
          </a:p>
          <a:p>
            <a:pPr algn="just">
              <a:lnSpc>
                <a:spcPct val="150000"/>
              </a:lnSpc>
            </a:pPr>
            <a:r>
              <a:rPr lang="en-US" sz="1800" dirty="0">
                <a:latin typeface="Aptos" panose="020B0004020202020204" pitchFamily="34" charset="0"/>
              </a:rPr>
              <a:t> This system provides a user-friendly platform for customers to easily file their complaints online, eliminating the need for manual processes. Upon filing a complaint, an automatic receipt is generated, providing customers with a reference number for tracking the status of their complaint. </a:t>
            </a:r>
            <a:endParaRPr lang="en-IN" sz="1800" dirty="0">
              <a:latin typeface="Aptos" panose="020B0004020202020204" pitchFamily="34" charset="0"/>
            </a:endParaRPr>
          </a:p>
        </p:txBody>
      </p:sp>
    </p:spTree>
    <p:extLst>
      <p:ext uri="{BB962C8B-B14F-4D97-AF65-F5344CB8AC3E}">
        <p14:creationId xmlns:p14="http://schemas.microsoft.com/office/powerpoint/2010/main" val="37822497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C44AE7-9E4E-76FD-B16D-91A009B99628}"/>
              </a:ext>
            </a:extLst>
          </p:cNvPr>
          <p:cNvSpPr>
            <a:spLocks noGrp="1"/>
          </p:cNvSpPr>
          <p:nvPr>
            <p:ph idx="4294967295"/>
          </p:nvPr>
        </p:nvSpPr>
        <p:spPr>
          <a:xfrm>
            <a:off x="1549834" y="412172"/>
            <a:ext cx="10018712" cy="3124200"/>
          </a:xfrm>
        </p:spPr>
        <p:txBody>
          <a:bodyPr>
            <a:normAutofit/>
          </a:bodyPr>
          <a:lstStyle/>
          <a:p>
            <a:pPr algn="just">
              <a:lnSpc>
                <a:spcPct val="150000"/>
              </a:lnSpc>
            </a:pPr>
            <a:r>
              <a:rPr lang="en-US" sz="1800" dirty="0">
                <a:latin typeface="Aptos" panose="020B0004020202020204" pitchFamily="34" charset="0"/>
              </a:rPr>
              <a:t>Additionally, the Online Complaint Management System features separate admin and user panels, allowing administrators to efficiently manage and track complaints, assign them to the relevant departments, and monitor resolution progress. </a:t>
            </a:r>
          </a:p>
          <a:p>
            <a:pPr algn="just">
              <a:lnSpc>
                <a:spcPct val="150000"/>
              </a:lnSpc>
            </a:pPr>
            <a:r>
              <a:rPr lang="en-US" sz="1800" dirty="0">
                <a:latin typeface="Aptos" panose="020B0004020202020204" pitchFamily="34" charset="0"/>
              </a:rPr>
              <a:t>Users, on the other hand, can easily track the status of their complaints, receive updates, and communicate with the relevant authorities through the system. </a:t>
            </a:r>
            <a:endParaRPr lang="en-IN" sz="1800" dirty="0">
              <a:latin typeface="Aptos" panose="020B0004020202020204" pitchFamily="34" charset="0"/>
            </a:endParaRPr>
          </a:p>
        </p:txBody>
      </p:sp>
    </p:spTree>
    <p:extLst>
      <p:ext uri="{BB962C8B-B14F-4D97-AF65-F5344CB8AC3E}">
        <p14:creationId xmlns:p14="http://schemas.microsoft.com/office/powerpoint/2010/main" val="3841081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FE226-CA1E-3D88-2639-ABEDB5E1CD59}"/>
              </a:ext>
            </a:extLst>
          </p:cNvPr>
          <p:cNvSpPr>
            <a:spLocks noGrp="1"/>
          </p:cNvSpPr>
          <p:nvPr>
            <p:ph type="title"/>
          </p:nvPr>
        </p:nvSpPr>
        <p:spPr>
          <a:xfrm>
            <a:off x="1482720" y="-353291"/>
            <a:ext cx="10018713" cy="1752599"/>
          </a:xfrm>
        </p:spPr>
        <p:txBody>
          <a:bodyPr/>
          <a:lstStyle/>
          <a:p>
            <a:r>
              <a:rPr lang="en-IN" b="1" dirty="0"/>
              <a:t>MODULES</a:t>
            </a:r>
            <a:endParaRPr lang="en-IN" dirty="0"/>
          </a:p>
        </p:txBody>
      </p:sp>
      <p:sp>
        <p:nvSpPr>
          <p:cNvPr id="3" name="Content Placeholder 2">
            <a:extLst>
              <a:ext uri="{FF2B5EF4-FFF2-40B4-BE49-F238E27FC236}">
                <a16:creationId xmlns:a16="http://schemas.microsoft.com/office/drawing/2014/main" id="{95D040E2-E01E-1E5E-1AAC-D97BFFE98A7D}"/>
              </a:ext>
            </a:extLst>
          </p:cNvPr>
          <p:cNvSpPr>
            <a:spLocks noGrp="1"/>
          </p:cNvSpPr>
          <p:nvPr>
            <p:ph idx="1"/>
          </p:nvPr>
        </p:nvSpPr>
        <p:spPr>
          <a:xfrm>
            <a:off x="2303602" y="1600200"/>
            <a:ext cx="10020303" cy="3962400"/>
          </a:xfrm>
        </p:spPr>
        <p:txBody>
          <a:bodyPr>
            <a:normAutofit/>
          </a:bodyPr>
          <a:lstStyle/>
          <a:p>
            <a:pPr algn="just">
              <a:lnSpc>
                <a:spcPct val="150000"/>
              </a:lnSpc>
            </a:pPr>
            <a:r>
              <a:rPr lang="en-US" dirty="0">
                <a:latin typeface="Aptos" panose="020B0004020202020204" pitchFamily="34" charset="0"/>
              </a:rPr>
              <a:t>Complaint Registration Module</a:t>
            </a:r>
          </a:p>
          <a:p>
            <a:pPr algn="just">
              <a:lnSpc>
                <a:spcPct val="150000"/>
              </a:lnSpc>
            </a:pPr>
            <a:r>
              <a:rPr lang="en-US" dirty="0">
                <a:latin typeface="Aptos" panose="020B0004020202020204" pitchFamily="34" charset="0"/>
              </a:rPr>
              <a:t>Complaint Tracking and Management Module</a:t>
            </a:r>
          </a:p>
          <a:p>
            <a:pPr algn="just">
              <a:lnSpc>
                <a:spcPct val="150000"/>
              </a:lnSpc>
            </a:pPr>
            <a:r>
              <a:rPr lang="en-US" dirty="0">
                <a:latin typeface="Aptos" panose="020B0004020202020204" pitchFamily="34" charset="0"/>
              </a:rPr>
              <a:t>Complaint Assignment and Routing Module</a:t>
            </a:r>
          </a:p>
          <a:p>
            <a:pPr algn="just">
              <a:lnSpc>
                <a:spcPct val="150000"/>
              </a:lnSpc>
            </a:pPr>
            <a:r>
              <a:rPr lang="en-US" dirty="0">
                <a:latin typeface="Aptos" panose="020B0004020202020204" pitchFamily="34" charset="0"/>
              </a:rPr>
              <a:t>Customer Support/Response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2261740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55525-9D24-BB5B-65F5-3B00DA42D8BD}"/>
              </a:ext>
            </a:extLst>
          </p:cNvPr>
          <p:cNvSpPr>
            <a:spLocks noGrp="1"/>
          </p:cNvSpPr>
          <p:nvPr>
            <p:ph type="title"/>
          </p:nvPr>
        </p:nvSpPr>
        <p:spPr>
          <a:xfrm>
            <a:off x="1588220" y="-145471"/>
            <a:ext cx="10018713" cy="1752599"/>
          </a:xfrm>
        </p:spPr>
        <p:txBody>
          <a:bodyPr/>
          <a:lstStyle/>
          <a:p>
            <a:r>
              <a:rPr lang="en-US" b="1"/>
              <a:t>Complaint Registration Module</a:t>
            </a:r>
            <a:br>
              <a:rPr lang="en-US" b="1"/>
            </a:br>
            <a:endParaRPr lang="en-IN" dirty="0"/>
          </a:p>
        </p:txBody>
      </p:sp>
      <p:sp>
        <p:nvSpPr>
          <p:cNvPr id="3" name="Content Placeholder 2">
            <a:extLst>
              <a:ext uri="{FF2B5EF4-FFF2-40B4-BE49-F238E27FC236}">
                <a16:creationId xmlns:a16="http://schemas.microsoft.com/office/drawing/2014/main" id="{B06E245B-E34A-B779-737B-E5F24800AF0E}"/>
              </a:ext>
            </a:extLst>
          </p:cNvPr>
          <p:cNvSpPr>
            <a:spLocks noGrp="1"/>
          </p:cNvSpPr>
          <p:nvPr>
            <p:ph idx="1"/>
          </p:nvPr>
        </p:nvSpPr>
        <p:spPr>
          <a:xfrm>
            <a:off x="1775255" y="1049481"/>
            <a:ext cx="10018713" cy="3764973"/>
          </a:xfrm>
        </p:spPr>
        <p:txBody>
          <a:bodyPr>
            <a:normAutofit/>
          </a:bodyPr>
          <a:lstStyle/>
          <a:p>
            <a:pPr algn="just">
              <a:lnSpc>
                <a:spcPct val="150000"/>
              </a:lnSpc>
              <a:buFont typeface="Arial" panose="020B0604020202020204" pitchFamily="34" charset="0"/>
              <a:buChar char="•"/>
            </a:pPr>
            <a:r>
              <a:rPr lang="en-US" sz="1800" b="1" dirty="0">
                <a:latin typeface="Aptos" panose="020B0004020202020204" pitchFamily="34" charset="0"/>
              </a:rPr>
              <a:t>User Input</a:t>
            </a:r>
            <a:r>
              <a:rPr lang="en-US" sz="1800" dirty="0">
                <a:latin typeface="Aptos" panose="020B0004020202020204" pitchFamily="34" charset="0"/>
              </a:rPr>
              <a:t>: Allows users to register complaints by filling out a form with necessary details such as the nature of the complaint, description, contact information, etc.</a:t>
            </a:r>
          </a:p>
          <a:p>
            <a:pPr algn="just">
              <a:lnSpc>
                <a:spcPct val="150000"/>
              </a:lnSpc>
              <a:buFont typeface="Arial" panose="020B0604020202020204" pitchFamily="34" charset="0"/>
              <a:buChar char="•"/>
            </a:pPr>
            <a:r>
              <a:rPr lang="en-US" sz="1800" b="1" dirty="0">
                <a:latin typeface="Aptos" panose="020B0004020202020204" pitchFamily="34" charset="0"/>
              </a:rPr>
              <a:t>Attachment Upload</a:t>
            </a:r>
            <a:r>
              <a:rPr lang="en-US" sz="1800" dirty="0">
                <a:latin typeface="Aptos" panose="020B0004020202020204" pitchFamily="34" charset="0"/>
              </a:rPr>
              <a:t>: Users can attach relevant files (photos, documents, etc.) to support their complaint.</a:t>
            </a:r>
          </a:p>
          <a:p>
            <a:pPr algn="just">
              <a:lnSpc>
                <a:spcPct val="150000"/>
              </a:lnSpc>
              <a:buFont typeface="Arial" panose="020B0604020202020204" pitchFamily="34" charset="0"/>
              <a:buChar char="•"/>
            </a:pPr>
            <a:r>
              <a:rPr lang="en-US" sz="1800" b="1" dirty="0">
                <a:latin typeface="Aptos" panose="020B0004020202020204" pitchFamily="34" charset="0"/>
              </a:rPr>
              <a:t>Categories &amp; Subcategories</a:t>
            </a:r>
            <a:r>
              <a:rPr lang="en-US" sz="1800" dirty="0">
                <a:latin typeface="Aptos" panose="020B0004020202020204" pitchFamily="34" charset="0"/>
              </a:rPr>
              <a:t>: Users can choose a category (e.g., customer service, technical issue, product defect) to ensure their complaint is routed to the correct department.</a:t>
            </a:r>
          </a:p>
          <a:p>
            <a:endParaRPr lang="en-IN" dirty="0"/>
          </a:p>
        </p:txBody>
      </p:sp>
    </p:spTree>
    <p:extLst>
      <p:ext uri="{BB962C8B-B14F-4D97-AF65-F5344CB8AC3E}">
        <p14:creationId xmlns:p14="http://schemas.microsoft.com/office/powerpoint/2010/main" val="2381848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6F4E5-9949-D6F6-2EF6-139BF16C7B88}"/>
              </a:ext>
            </a:extLst>
          </p:cNvPr>
          <p:cNvSpPr>
            <a:spLocks noGrp="1"/>
          </p:cNvSpPr>
          <p:nvPr>
            <p:ph type="title"/>
          </p:nvPr>
        </p:nvSpPr>
        <p:spPr>
          <a:xfrm>
            <a:off x="1545065" y="-83127"/>
            <a:ext cx="10018713" cy="1752599"/>
          </a:xfrm>
        </p:spPr>
        <p:txBody>
          <a:bodyPr>
            <a:normAutofit fontScale="90000"/>
          </a:bodyPr>
          <a:lstStyle/>
          <a:p>
            <a:r>
              <a:rPr lang="en-US" b="1" dirty="0"/>
              <a:t>Complaint Tracking and Management Module</a:t>
            </a:r>
            <a:br>
              <a:rPr lang="en-US" b="1" dirty="0"/>
            </a:br>
            <a:endParaRPr lang="en-IN" dirty="0"/>
          </a:p>
        </p:txBody>
      </p:sp>
      <p:sp>
        <p:nvSpPr>
          <p:cNvPr id="3" name="Content Placeholder 2">
            <a:extLst>
              <a:ext uri="{FF2B5EF4-FFF2-40B4-BE49-F238E27FC236}">
                <a16:creationId xmlns:a16="http://schemas.microsoft.com/office/drawing/2014/main" id="{9B9AED1A-BE80-30F7-8B94-E7BBA2CE1D60}"/>
              </a:ext>
            </a:extLst>
          </p:cNvPr>
          <p:cNvSpPr>
            <a:spLocks noGrp="1"/>
          </p:cNvSpPr>
          <p:nvPr>
            <p:ph idx="1"/>
          </p:nvPr>
        </p:nvSpPr>
        <p:spPr>
          <a:xfrm>
            <a:off x="1828799" y="1020040"/>
            <a:ext cx="9734979" cy="4817919"/>
          </a:xfrm>
        </p:spPr>
        <p:txBody>
          <a:bodyPr>
            <a:normAutofit/>
          </a:bodyPr>
          <a:lstStyle/>
          <a:p>
            <a:pPr algn="just">
              <a:lnSpc>
                <a:spcPct val="150000"/>
              </a:lnSpc>
              <a:buFont typeface="Arial" panose="020B0604020202020204" pitchFamily="34" charset="0"/>
              <a:buChar char="•"/>
            </a:pPr>
            <a:r>
              <a:rPr lang="en-US" sz="1800" b="1" dirty="0">
                <a:latin typeface="Aptos" panose="020B0004020202020204" pitchFamily="34" charset="0"/>
              </a:rPr>
              <a:t>Status Updates</a:t>
            </a:r>
            <a:r>
              <a:rPr lang="en-US" sz="1800" dirty="0">
                <a:latin typeface="Aptos" panose="020B0004020202020204" pitchFamily="34" charset="0"/>
              </a:rPr>
              <a:t>: Provides real-time tracking of complaint status (e.g., submitted, under review, in progress, resolved).</a:t>
            </a:r>
          </a:p>
          <a:p>
            <a:pPr algn="just">
              <a:lnSpc>
                <a:spcPct val="150000"/>
              </a:lnSpc>
              <a:buFont typeface="Arial" panose="020B0604020202020204" pitchFamily="34" charset="0"/>
              <a:buChar char="•"/>
            </a:pPr>
            <a:r>
              <a:rPr lang="en-US" sz="1800" b="1" dirty="0">
                <a:latin typeface="Aptos" panose="020B0004020202020204" pitchFamily="34" charset="0"/>
              </a:rPr>
              <a:t>Notifications</a:t>
            </a:r>
            <a:r>
              <a:rPr lang="en-US" sz="1800" dirty="0">
                <a:latin typeface="Aptos" panose="020B0004020202020204" pitchFamily="34" charset="0"/>
              </a:rPr>
              <a:t>: Automatically sends updates and notifications to users when the status of their complaint changes, such as when it’s acknowledged or resolved.</a:t>
            </a:r>
          </a:p>
          <a:p>
            <a:pPr algn="just">
              <a:lnSpc>
                <a:spcPct val="150000"/>
              </a:lnSpc>
              <a:buFont typeface="Arial" panose="020B0604020202020204" pitchFamily="34" charset="0"/>
              <a:buChar char="•"/>
            </a:pPr>
            <a:r>
              <a:rPr lang="en-US" sz="1800" b="1" dirty="0">
                <a:latin typeface="Aptos" panose="020B0004020202020204" pitchFamily="34" charset="0"/>
              </a:rPr>
              <a:t>Resolution History</a:t>
            </a:r>
            <a:r>
              <a:rPr lang="en-US" sz="1800" dirty="0">
                <a:latin typeface="Aptos" panose="020B0004020202020204" pitchFamily="34" charset="0"/>
              </a:rPr>
              <a:t>: Stores the history of actions taken on the complaint for accountability and transparency.</a:t>
            </a:r>
          </a:p>
          <a:p>
            <a:pPr algn="just">
              <a:lnSpc>
                <a:spcPct val="150000"/>
              </a:lnSpc>
              <a:buFont typeface="Arial" panose="020B0604020202020204" pitchFamily="34" charset="0"/>
              <a:buChar char="•"/>
            </a:pPr>
            <a:r>
              <a:rPr lang="en-US" sz="1800" b="1" dirty="0">
                <a:latin typeface="Aptos" panose="020B0004020202020204" pitchFamily="34" charset="0"/>
              </a:rPr>
              <a:t>Priority Settings</a:t>
            </a:r>
            <a:r>
              <a:rPr lang="en-US" sz="1800" dirty="0">
                <a:latin typeface="Aptos" panose="020B0004020202020204" pitchFamily="34" charset="0"/>
              </a:rPr>
              <a:t>: Allows complaints to be prioritized based on severity, urgency, or customer profile.</a:t>
            </a:r>
          </a:p>
          <a:p>
            <a:endParaRPr lang="en-IN" dirty="0"/>
          </a:p>
        </p:txBody>
      </p:sp>
    </p:spTree>
    <p:extLst>
      <p:ext uri="{BB962C8B-B14F-4D97-AF65-F5344CB8AC3E}">
        <p14:creationId xmlns:p14="http://schemas.microsoft.com/office/powerpoint/2010/main" val="3746410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52721-0468-E6D2-86FC-C6EF49D64EDB}"/>
              </a:ext>
            </a:extLst>
          </p:cNvPr>
          <p:cNvSpPr>
            <a:spLocks noGrp="1"/>
          </p:cNvSpPr>
          <p:nvPr>
            <p:ph type="title"/>
          </p:nvPr>
        </p:nvSpPr>
        <p:spPr>
          <a:xfrm>
            <a:off x="1484309" y="-103909"/>
            <a:ext cx="10018713" cy="1752599"/>
          </a:xfrm>
        </p:spPr>
        <p:txBody>
          <a:bodyPr/>
          <a:lstStyle/>
          <a:p>
            <a:r>
              <a:rPr lang="en-US" b="1" dirty="0"/>
              <a:t>Complaint Assignment and Routing Module</a:t>
            </a:r>
            <a:br>
              <a:rPr lang="en-US" b="1" dirty="0"/>
            </a:br>
            <a:endParaRPr lang="en-IN" dirty="0"/>
          </a:p>
        </p:txBody>
      </p:sp>
      <p:sp>
        <p:nvSpPr>
          <p:cNvPr id="3" name="Content Placeholder 2">
            <a:extLst>
              <a:ext uri="{FF2B5EF4-FFF2-40B4-BE49-F238E27FC236}">
                <a16:creationId xmlns:a16="http://schemas.microsoft.com/office/drawing/2014/main" id="{DA678A1A-FBE1-C28C-32A4-B9B070845D4B}"/>
              </a:ext>
            </a:extLst>
          </p:cNvPr>
          <p:cNvSpPr>
            <a:spLocks noGrp="1"/>
          </p:cNvSpPr>
          <p:nvPr>
            <p:ph idx="1"/>
          </p:nvPr>
        </p:nvSpPr>
        <p:spPr>
          <a:xfrm>
            <a:off x="1818409" y="1132609"/>
            <a:ext cx="9861259" cy="3900055"/>
          </a:xfrm>
        </p:spPr>
        <p:txBody>
          <a:bodyPr>
            <a:normAutofit/>
          </a:bodyPr>
          <a:lstStyle/>
          <a:p>
            <a:pPr algn="just">
              <a:lnSpc>
                <a:spcPct val="150000"/>
              </a:lnSpc>
              <a:buFont typeface="Arial" panose="020B0604020202020204" pitchFamily="34" charset="0"/>
              <a:buChar char="•"/>
            </a:pPr>
            <a:r>
              <a:rPr lang="en-US" sz="1800" b="1" dirty="0">
                <a:latin typeface="Aptos" panose="020B0004020202020204" pitchFamily="34" charset="0"/>
              </a:rPr>
              <a:t>Automatic Routing</a:t>
            </a:r>
            <a:r>
              <a:rPr lang="en-US" sz="1800" dirty="0">
                <a:latin typeface="Aptos" panose="020B0004020202020204" pitchFamily="34" charset="0"/>
              </a:rPr>
              <a:t>: Automatically assigns complaints to the appropriate department, team, or individual based on predefined rules (e.g., category, region, priority).</a:t>
            </a:r>
          </a:p>
          <a:p>
            <a:pPr algn="just">
              <a:lnSpc>
                <a:spcPct val="150000"/>
              </a:lnSpc>
              <a:buFont typeface="Arial" panose="020B0604020202020204" pitchFamily="34" charset="0"/>
              <a:buChar char="•"/>
            </a:pPr>
            <a:r>
              <a:rPr lang="en-US" sz="1800" b="1" dirty="0">
                <a:latin typeface="Aptos" panose="020B0004020202020204" pitchFamily="34" charset="0"/>
              </a:rPr>
              <a:t>Manual Assignment</a:t>
            </a:r>
            <a:r>
              <a:rPr lang="en-US" sz="1800" dirty="0">
                <a:latin typeface="Aptos" panose="020B0004020202020204" pitchFamily="34" charset="0"/>
              </a:rPr>
              <a:t>: Allows administrators or managers to manually assign complaints if needed.</a:t>
            </a:r>
          </a:p>
          <a:p>
            <a:pPr algn="just">
              <a:lnSpc>
                <a:spcPct val="150000"/>
              </a:lnSpc>
              <a:buFont typeface="Arial" panose="020B0604020202020204" pitchFamily="34" charset="0"/>
              <a:buChar char="•"/>
            </a:pPr>
            <a:r>
              <a:rPr lang="en-US" sz="1800" b="1" dirty="0">
                <a:latin typeface="Aptos" panose="020B0004020202020204" pitchFamily="34" charset="0"/>
              </a:rPr>
              <a:t>Workload Balancing</a:t>
            </a:r>
            <a:r>
              <a:rPr lang="en-US" sz="1800" dirty="0">
                <a:latin typeface="Aptos" panose="020B0004020202020204" pitchFamily="34" charset="0"/>
              </a:rPr>
              <a:t>: Ensures an even distribution of complaints across available staff members.</a:t>
            </a:r>
          </a:p>
          <a:p>
            <a:endParaRPr lang="en-IN" dirty="0"/>
          </a:p>
        </p:txBody>
      </p:sp>
    </p:spTree>
    <p:extLst>
      <p:ext uri="{BB962C8B-B14F-4D97-AF65-F5344CB8AC3E}">
        <p14:creationId xmlns:p14="http://schemas.microsoft.com/office/powerpoint/2010/main" val="3889284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C2435-2FD2-ADFC-0D6A-16D8E1A6FA6B}"/>
              </a:ext>
            </a:extLst>
          </p:cNvPr>
          <p:cNvSpPr>
            <a:spLocks noGrp="1"/>
          </p:cNvSpPr>
          <p:nvPr>
            <p:ph type="title"/>
          </p:nvPr>
        </p:nvSpPr>
        <p:spPr>
          <a:xfrm>
            <a:off x="1484310" y="-124690"/>
            <a:ext cx="10018713" cy="1752599"/>
          </a:xfrm>
        </p:spPr>
        <p:txBody>
          <a:bodyPr/>
          <a:lstStyle/>
          <a:p>
            <a:r>
              <a:rPr lang="en-US" b="1" dirty="0"/>
              <a:t>Customer Support/Response Module</a:t>
            </a:r>
            <a:br>
              <a:rPr lang="en-US" b="1" dirty="0"/>
            </a:br>
            <a:endParaRPr lang="en-IN" dirty="0"/>
          </a:p>
        </p:txBody>
      </p:sp>
      <p:sp>
        <p:nvSpPr>
          <p:cNvPr id="3" name="Content Placeholder 2">
            <a:extLst>
              <a:ext uri="{FF2B5EF4-FFF2-40B4-BE49-F238E27FC236}">
                <a16:creationId xmlns:a16="http://schemas.microsoft.com/office/drawing/2014/main" id="{2763FB12-628C-0200-CD2A-5D7275295512}"/>
              </a:ext>
            </a:extLst>
          </p:cNvPr>
          <p:cNvSpPr>
            <a:spLocks noGrp="1"/>
          </p:cNvSpPr>
          <p:nvPr>
            <p:ph idx="1"/>
          </p:nvPr>
        </p:nvSpPr>
        <p:spPr>
          <a:xfrm>
            <a:off x="2005445" y="1014845"/>
            <a:ext cx="9497578" cy="4163291"/>
          </a:xfrm>
        </p:spPr>
        <p:txBody>
          <a:bodyPr>
            <a:normAutofit/>
          </a:bodyPr>
          <a:lstStyle/>
          <a:p>
            <a:pPr algn="just">
              <a:lnSpc>
                <a:spcPct val="150000"/>
              </a:lnSpc>
              <a:buFont typeface="Arial" panose="020B0604020202020204" pitchFamily="34" charset="0"/>
              <a:buChar char="•"/>
            </a:pPr>
            <a:r>
              <a:rPr lang="en-US" sz="1800" b="1" dirty="0">
                <a:latin typeface="Aptos" panose="020B0004020202020204" pitchFamily="34" charset="0"/>
              </a:rPr>
              <a:t>Direct Communication</a:t>
            </a:r>
            <a:r>
              <a:rPr lang="en-US" sz="1800" dirty="0">
                <a:latin typeface="Aptos" panose="020B0004020202020204" pitchFamily="34" charset="0"/>
              </a:rPr>
              <a:t>: Provides a platform for customer service representatives or support staff to communicate with the complainant for clarifications or additional information.</a:t>
            </a:r>
          </a:p>
          <a:p>
            <a:pPr algn="just">
              <a:lnSpc>
                <a:spcPct val="150000"/>
              </a:lnSpc>
              <a:buFont typeface="Arial" panose="020B0604020202020204" pitchFamily="34" charset="0"/>
              <a:buChar char="•"/>
            </a:pPr>
            <a:r>
              <a:rPr lang="en-US" sz="1800" b="1" dirty="0">
                <a:latin typeface="Aptos" panose="020B0004020202020204" pitchFamily="34" charset="0"/>
              </a:rPr>
              <a:t>Response Templates</a:t>
            </a:r>
            <a:r>
              <a:rPr lang="en-US" sz="1800" dirty="0">
                <a:latin typeface="Aptos" panose="020B0004020202020204" pitchFamily="34" charset="0"/>
              </a:rPr>
              <a:t>: Offers predefined response templates for frequently asked questions or common complaints, ensuring consistent communication.</a:t>
            </a:r>
          </a:p>
          <a:p>
            <a:pPr algn="just">
              <a:lnSpc>
                <a:spcPct val="150000"/>
              </a:lnSpc>
              <a:buFont typeface="Arial" panose="020B0604020202020204" pitchFamily="34" charset="0"/>
              <a:buChar char="•"/>
            </a:pPr>
            <a:r>
              <a:rPr lang="en-US" sz="1800" b="1" dirty="0">
                <a:latin typeface="Aptos" panose="020B0004020202020204" pitchFamily="34" charset="0"/>
              </a:rPr>
              <a:t>Escalation Management</a:t>
            </a:r>
            <a:r>
              <a:rPr lang="en-US" sz="1800" dirty="0">
                <a:latin typeface="Aptos" panose="020B0004020202020204" pitchFamily="34" charset="0"/>
              </a:rPr>
              <a:t>: Enables the escalation of unresolved or urgent complaints to higher management or specialized departments.</a:t>
            </a:r>
          </a:p>
          <a:p>
            <a:endParaRPr lang="en-IN" dirty="0"/>
          </a:p>
        </p:txBody>
      </p:sp>
    </p:spTree>
    <p:extLst>
      <p:ext uri="{BB962C8B-B14F-4D97-AF65-F5344CB8AC3E}">
        <p14:creationId xmlns:p14="http://schemas.microsoft.com/office/powerpoint/2010/main" val="1044217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24F50-DC18-8FB6-E084-62ACFB9F8B29}"/>
              </a:ext>
            </a:extLst>
          </p:cNvPr>
          <p:cNvSpPr>
            <a:spLocks noGrp="1"/>
          </p:cNvSpPr>
          <p:nvPr>
            <p:ph type="title"/>
          </p:nvPr>
        </p:nvSpPr>
        <p:spPr>
          <a:xfrm>
            <a:off x="1650566" y="-426027"/>
            <a:ext cx="10018713" cy="1752599"/>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D08E8EE8-82CE-118A-FE06-73AD297869D6}"/>
              </a:ext>
            </a:extLst>
          </p:cNvPr>
          <p:cNvSpPr>
            <a:spLocks noGrp="1"/>
          </p:cNvSpPr>
          <p:nvPr>
            <p:ph idx="1"/>
          </p:nvPr>
        </p:nvSpPr>
        <p:spPr>
          <a:xfrm>
            <a:off x="2107766" y="1139536"/>
            <a:ext cx="9311844" cy="3775364"/>
          </a:xfrm>
        </p:spPr>
        <p:txBody>
          <a:bodyPr>
            <a:normAutofit fontScale="92500"/>
          </a:bodyPr>
          <a:lstStyle/>
          <a:p>
            <a:pPr algn="just">
              <a:lnSpc>
                <a:spcPct val="160000"/>
              </a:lnSpc>
              <a:buFont typeface="Arial" panose="020B0604020202020204" pitchFamily="34" charset="0"/>
              <a:buChar char="•"/>
            </a:pPr>
            <a:r>
              <a:rPr lang="en-US" sz="1900" dirty="0">
                <a:latin typeface="Aptos" panose="020B0004020202020204" pitchFamily="34"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60000"/>
              </a:lnSpc>
              <a:buFont typeface="Arial" panose="020B0604020202020204" pitchFamily="34" charset="0"/>
              <a:buChar char="•"/>
            </a:pPr>
            <a:r>
              <a:rPr lang="en-US" sz="1900" dirty="0">
                <a:latin typeface="Aptos" panose="020B0004020202020204" pitchFamily="34"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900" dirty="0">
              <a:latin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86292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61C9E-7CA1-FB72-9ECC-E80A7C2ADCB7}"/>
              </a:ext>
            </a:extLst>
          </p:cNvPr>
          <p:cNvSpPr>
            <a:spLocks noGrp="1"/>
          </p:cNvSpPr>
          <p:nvPr>
            <p:ph type="title"/>
          </p:nvPr>
        </p:nvSpPr>
        <p:spPr>
          <a:xfrm>
            <a:off x="1588221" y="-374072"/>
            <a:ext cx="10018713" cy="1752599"/>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E87B9C1C-D483-F10A-3E5D-476793E3F08F}"/>
              </a:ext>
            </a:extLst>
          </p:cNvPr>
          <p:cNvSpPr>
            <a:spLocks noGrp="1"/>
          </p:cNvSpPr>
          <p:nvPr>
            <p:ph idx="1"/>
          </p:nvPr>
        </p:nvSpPr>
        <p:spPr>
          <a:xfrm>
            <a:off x="2066204" y="997527"/>
            <a:ext cx="9727766" cy="4315691"/>
          </a:xfrm>
        </p:spPr>
        <p:txBody>
          <a:bodyPr>
            <a:normAutofit fontScale="70000" lnSpcReduction="20000"/>
          </a:bodyPr>
          <a:lstStyle/>
          <a:p>
            <a:pPr algn="just">
              <a:lnSpc>
                <a:spcPct val="170000"/>
              </a:lnSpc>
              <a:buFont typeface="Arial" panose="020B0604020202020204" pitchFamily="34" charset="0"/>
              <a:buChar char="•"/>
            </a:pPr>
            <a:r>
              <a:rPr lang="en-US" sz="2600" dirty="0">
                <a:latin typeface="Aptos" panose="020B0004020202020204" pitchFamily="34"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buFont typeface="Arial" panose="020B0604020202020204" pitchFamily="34" charset="0"/>
              <a:buChar char="•"/>
            </a:pPr>
            <a:r>
              <a:rPr lang="en-US" sz="2600" dirty="0">
                <a:latin typeface="Aptos" panose="020B0004020202020204" pitchFamily="34"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600" dirty="0">
              <a:latin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44472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98126-12D6-D46C-CC6F-0E658F2FF42D}"/>
              </a:ext>
            </a:extLst>
          </p:cNvPr>
          <p:cNvSpPr>
            <a:spLocks noGrp="1"/>
          </p:cNvSpPr>
          <p:nvPr>
            <p:ph type="title"/>
          </p:nvPr>
        </p:nvSpPr>
        <p:spPr>
          <a:xfrm>
            <a:off x="1370011" y="-457200"/>
            <a:ext cx="10018713" cy="1752599"/>
          </a:xfrm>
        </p:spPr>
        <p:txBody>
          <a:bodyPr/>
          <a:lstStyle/>
          <a:p>
            <a:r>
              <a:rPr lang="en-IN" b="1" dirty="0"/>
              <a:t>Database</a:t>
            </a:r>
            <a:endParaRPr lang="en-IN" dirty="0"/>
          </a:p>
        </p:txBody>
      </p:sp>
      <p:sp>
        <p:nvSpPr>
          <p:cNvPr id="3" name="Content Placeholder 2">
            <a:extLst>
              <a:ext uri="{FF2B5EF4-FFF2-40B4-BE49-F238E27FC236}">
                <a16:creationId xmlns:a16="http://schemas.microsoft.com/office/drawing/2014/main" id="{0C890D46-F008-6CF1-4F9E-1F2C5DC52282}"/>
              </a:ext>
            </a:extLst>
          </p:cNvPr>
          <p:cNvSpPr>
            <a:spLocks noGrp="1"/>
          </p:cNvSpPr>
          <p:nvPr>
            <p:ph idx="1"/>
          </p:nvPr>
        </p:nvSpPr>
        <p:spPr>
          <a:xfrm>
            <a:off x="1713200" y="955963"/>
            <a:ext cx="9675524" cy="3917374"/>
          </a:xfrm>
        </p:spPr>
        <p:txBody>
          <a:bodyPr>
            <a:normAutofit/>
          </a:bodyPr>
          <a:lstStyle/>
          <a:p>
            <a:pPr algn="just">
              <a:lnSpc>
                <a:spcPct val="150000"/>
              </a:lnSpc>
              <a:buFont typeface="Arial" panose="020B0604020202020204" pitchFamily="34" charset="0"/>
              <a:buChar char="•"/>
            </a:pPr>
            <a:r>
              <a:rPr lang="en-US" sz="1800" dirty="0">
                <a:latin typeface="Aptos" panose="020B0004020202020204" pitchFamily="34"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Aptos" panose="020B0004020202020204" pitchFamily="34"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Aptos" panose="020B0004020202020204" pitchFamily="34"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2782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D82B2-2F1B-AC95-7867-DF77668EB213}"/>
              </a:ext>
            </a:extLst>
          </p:cNvPr>
          <p:cNvSpPr>
            <a:spLocks noGrp="1"/>
          </p:cNvSpPr>
          <p:nvPr>
            <p:ph type="title"/>
          </p:nvPr>
        </p:nvSpPr>
        <p:spPr>
          <a:xfrm>
            <a:off x="1503502" y="-322118"/>
            <a:ext cx="10018713" cy="1752599"/>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27987E7E-627D-B9C6-F5DF-15BD8457BB9D}"/>
              </a:ext>
            </a:extLst>
          </p:cNvPr>
          <p:cNvSpPr>
            <a:spLocks noGrp="1"/>
          </p:cNvSpPr>
          <p:nvPr>
            <p:ph idx="1"/>
          </p:nvPr>
        </p:nvSpPr>
        <p:spPr>
          <a:xfrm>
            <a:off x="1778209" y="1070263"/>
            <a:ext cx="9469297" cy="4478483"/>
          </a:xfrm>
        </p:spPr>
        <p:txBody>
          <a:bodyPr>
            <a:normAutofit fontScale="92500" lnSpcReduction="10000"/>
          </a:bodyPr>
          <a:lstStyle/>
          <a:p>
            <a:pPr algn="just">
              <a:lnSpc>
                <a:spcPct val="150000"/>
              </a:lnSpc>
              <a:buFont typeface="Arial" panose="020B0604020202020204" pitchFamily="34" charset="0"/>
              <a:buChar char="•"/>
            </a:pPr>
            <a:r>
              <a:rPr lang="en-US" sz="1900" dirty="0">
                <a:latin typeface="Aptos" panose="020B0004020202020204" pitchFamily="34"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900" dirty="0">
                <a:latin typeface="Aptos" panose="020B0004020202020204" pitchFamily="34"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900" dirty="0">
                <a:latin typeface="Aptos" panose="020B0004020202020204" pitchFamily="34" charset="0"/>
                <a:cs typeface="Times New Roman" panose="02020603050405020304" pitchFamily="18" charset="0"/>
              </a:rPr>
              <a:t>It provides a flexible environment for the developers which allows them to work on projects from anywhere using any device with internet access.</a:t>
            </a:r>
            <a:endParaRPr lang="en-IN" sz="1900" dirty="0">
              <a:latin typeface="Aptos"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418461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79F0F-3D40-71C1-C2F5-C2B138BFBD4E}"/>
              </a:ext>
            </a:extLst>
          </p:cNvPr>
          <p:cNvSpPr>
            <a:spLocks noGrp="1"/>
          </p:cNvSpPr>
          <p:nvPr>
            <p:ph type="title"/>
          </p:nvPr>
        </p:nvSpPr>
        <p:spPr>
          <a:xfrm>
            <a:off x="1577829" y="-363682"/>
            <a:ext cx="10018713" cy="1752599"/>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30F2D500-B62F-0F3B-9F89-06F81DAA0529}"/>
              </a:ext>
            </a:extLst>
          </p:cNvPr>
          <p:cNvSpPr>
            <a:spLocks noGrp="1"/>
          </p:cNvSpPr>
          <p:nvPr>
            <p:ph idx="1"/>
          </p:nvPr>
        </p:nvSpPr>
        <p:spPr>
          <a:xfrm>
            <a:off x="2440274" y="304799"/>
            <a:ext cx="10018713" cy="3124201"/>
          </a:xfrm>
        </p:spPr>
        <p:txBody>
          <a:bodyPr/>
          <a:lstStyle/>
          <a:p>
            <a:pPr algn="just">
              <a:lnSpc>
                <a:spcPct val="150000"/>
              </a:lnSpc>
              <a:buFont typeface="Arial" panose="020B0604020202020204" pitchFamily="34" charset="0"/>
              <a:buChar char="•"/>
            </a:pPr>
            <a:endParaRPr lang="en-US" sz="1800" dirty="0">
              <a:latin typeface="Aptos" panose="020B0004020202020204" pitchFamily="34" charset="0"/>
              <a:cs typeface="Times New Roman" pitchFamily="18" charset="0"/>
            </a:endParaRPr>
          </a:p>
          <a:p>
            <a:pPr lvl="0" algn="just">
              <a:lnSpc>
                <a:spcPct val="150000"/>
              </a:lnSpc>
              <a:buFont typeface="Arial" panose="020B0604020202020204" pitchFamily="34" charset="0"/>
              <a:buChar char="•"/>
            </a:pPr>
            <a:r>
              <a:rPr lang="en-US" sz="1800" dirty="0">
                <a:latin typeface="Aptos" panose="020B0004020202020204" pitchFamily="34" charset="0"/>
                <a:cs typeface="Times New Roman" pitchFamily="18" charset="0"/>
              </a:rPr>
              <a:t>Operating System	: Windows 10</a:t>
            </a:r>
          </a:p>
          <a:p>
            <a:pPr lvl="0" algn="just">
              <a:lnSpc>
                <a:spcPct val="150000"/>
              </a:lnSpc>
              <a:buFont typeface="Arial" panose="020B0604020202020204" pitchFamily="34" charset="0"/>
              <a:buChar char="•"/>
            </a:pPr>
            <a:r>
              <a:rPr lang="en-US" sz="1800" dirty="0">
                <a:latin typeface="Aptos" panose="020B0004020202020204" pitchFamily="34" charset="0"/>
                <a:cs typeface="Times New Roman" pitchFamily="18" charset="0"/>
              </a:rPr>
              <a:t>Language	               :PYTHON Google </a:t>
            </a:r>
            <a:r>
              <a:rPr lang="en-US" sz="1800" dirty="0" err="1">
                <a:latin typeface="Aptos" panose="020B0004020202020204" pitchFamily="34" charset="0"/>
                <a:cs typeface="Times New Roman" pitchFamily="18" charset="0"/>
              </a:rPr>
              <a:t>Colab</a:t>
            </a:r>
            <a:endParaRPr lang="en-US" sz="1800" dirty="0">
              <a:latin typeface="Aptos" panose="020B0004020202020204" pitchFamily="34" charset="0"/>
              <a:cs typeface="Times New Roman" pitchFamily="18" charset="0"/>
            </a:endParaRPr>
          </a:p>
          <a:p>
            <a:endParaRPr lang="en-IN" dirty="0"/>
          </a:p>
        </p:txBody>
      </p:sp>
    </p:spTree>
    <p:extLst>
      <p:ext uri="{BB962C8B-B14F-4D97-AF65-F5344CB8AC3E}">
        <p14:creationId xmlns:p14="http://schemas.microsoft.com/office/powerpoint/2010/main" val="3127937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1D1AD-1E2C-A675-D5B1-DE53349AE1C2}"/>
              </a:ext>
            </a:extLst>
          </p:cNvPr>
          <p:cNvSpPr>
            <a:spLocks noGrp="1"/>
          </p:cNvSpPr>
          <p:nvPr>
            <p:ph type="title"/>
          </p:nvPr>
        </p:nvSpPr>
        <p:spPr>
          <a:xfrm>
            <a:off x="1534675" y="-218209"/>
            <a:ext cx="10018713" cy="1752599"/>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33E9C9A-860D-BF4C-CEA6-BF1F6102CF34}"/>
              </a:ext>
            </a:extLst>
          </p:cNvPr>
          <p:cNvSpPr>
            <a:spLocks noGrp="1"/>
          </p:cNvSpPr>
          <p:nvPr>
            <p:ph idx="1"/>
          </p:nvPr>
        </p:nvSpPr>
        <p:spPr>
          <a:xfrm>
            <a:off x="2419492" y="1181099"/>
            <a:ext cx="10018713" cy="3124201"/>
          </a:xfrm>
        </p:spPr>
        <p:txBody>
          <a:bodyPr/>
          <a:lstStyle/>
          <a:p>
            <a:pPr algn="just">
              <a:lnSpc>
                <a:spcPct val="150000"/>
              </a:lnSpc>
              <a:buFont typeface="Arial" panose="020B0604020202020204" pitchFamily="34" charset="0"/>
              <a:buChar char="•"/>
            </a:pPr>
            <a:r>
              <a:rPr lang="en-US" sz="1800" dirty="0">
                <a:latin typeface="Aptos" panose="020B0004020202020204" pitchFamily="34" charset="0"/>
                <a:cs typeface="Times New Roman" pitchFamily="18" charset="0"/>
              </a:rPr>
              <a:t>Keyboard</a:t>
            </a:r>
          </a:p>
          <a:p>
            <a:pPr algn="just">
              <a:lnSpc>
                <a:spcPct val="150000"/>
              </a:lnSpc>
              <a:buFont typeface="Arial" panose="020B0604020202020204" pitchFamily="34" charset="0"/>
              <a:buChar char="•"/>
            </a:pPr>
            <a:r>
              <a:rPr lang="en-US" sz="1800" dirty="0">
                <a:latin typeface="Aptos" panose="020B0004020202020204" pitchFamily="34" charset="0"/>
                <a:cs typeface="Times New Roman" pitchFamily="18" charset="0"/>
              </a:rPr>
              <a:t>Mouse </a:t>
            </a:r>
          </a:p>
          <a:p>
            <a:pPr algn="just">
              <a:lnSpc>
                <a:spcPct val="150000"/>
              </a:lnSpc>
              <a:buFont typeface="Arial" panose="020B0604020202020204" pitchFamily="34" charset="0"/>
              <a:buChar char="•"/>
            </a:pPr>
            <a:r>
              <a:rPr lang="en-US" sz="1800" dirty="0" err="1">
                <a:latin typeface="Aptos" panose="020B0004020202020204" pitchFamily="34" charset="0"/>
                <a:cs typeface="Times New Roman" pitchFamily="18" charset="0"/>
              </a:rPr>
              <a:t>Harddisk</a:t>
            </a:r>
            <a:r>
              <a:rPr lang="en-US" sz="1800" dirty="0">
                <a:latin typeface="Aptos" panose="020B0004020202020204" pitchFamily="34" charset="0"/>
                <a:cs typeface="Times New Roman" pitchFamily="18" charset="0"/>
              </a:rPr>
              <a:t>	</a:t>
            </a:r>
          </a:p>
          <a:p>
            <a:pPr algn="just">
              <a:lnSpc>
                <a:spcPct val="150000"/>
              </a:lnSpc>
              <a:buFont typeface="Arial" panose="020B0604020202020204" pitchFamily="34" charset="0"/>
              <a:buChar char="•"/>
            </a:pPr>
            <a:r>
              <a:rPr lang="en-US" sz="1800" dirty="0">
                <a:latin typeface="Aptos" panose="020B0004020202020204" pitchFamily="34" charset="0"/>
                <a:cs typeface="Times New Roman" pitchFamily="18" charset="0"/>
              </a:rPr>
              <a:t>Ram	</a:t>
            </a:r>
          </a:p>
          <a:p>
            <a:endParaRPr lang="en-IN" dirty="0"/>
          </a:p>
        </p:txBody>
      </p:sp>
    </p:spTree>
    <p:extLst>
      <p:ext uri="{BB962C8B-B14F-4D97-AF65-F5344CB8AC3E}">
        <p14:creationId xmlns:p14="http://schemas.microsoft.com/office/powerpoint/2010/main" val="1598871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6A143-CD23-9A6F-FB72-1A14F3F3B841}"/>
              </a:ext>
            </a:extLst>
          </p:cNvPr>
          <p:cNvSpPr>
            <a:spLocks noGrp="1"/>
          </p:cNvSpPr>
          <p:nvPr>
            <p:ph type="title"/>
          </p:nvPr>
        </p:nvSpPr>
        <p:spPr>
          <a:xfrm>
            <a:off x="1484310" y="-384464"/>
            <a:ext cx="10018713" cy="1752599"/>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3D34B70D-6E96-1C7E-F8D5-F4458E2F016C}"/>
              </a:ext>
            </a:extLst>
          </p:cNvPr>
          <p:cNvSpPr>
            <a:spLocks noGrp="1"/>
          </p:cNvSpPr>
          <p:nvPr>
            <p:ph idx="1"/>
          </p:nvPr>
        </p:nvSpPr>
        <p:spPr>
          <a:xfrm>
            <a:off x="1619392" y="1039090"/>
            <a:ext cx="10371717" cy="5122719"/>
          </a:xfrm>
        </p:spPr>
        <p:txBody>
          <a:bodyPr>
            <a:noAutofit/>
          </a:bodyPr>
          <a:lstStyle/>
          <a:p>
            <a:pPr algn="just">
              <a:lnSpc>
                <a:spcPct val="150000"/>
              </a:lnSpc>
            </a:pPr>
            <a:r>
              <a:rPr lang="en-US" sz="1800" dirty="0">
                <a:latin typeface="Aptos" panose="020B0004020202020204" pitchFamily="34" charset="0"/>
              </a:rPr>
              <a:t>In conclusion, the Online Complaint Management System (OCMS) is an important solution in today’s business landscape, answering the critical requirement for rapid and transparent grievance resolution. </a:t>
            </a:r>
          </a:p>
          <a:p>
            <a:pPr algn="just">
              <a:lnSpc>
                <a:spcPct val="150000"/>
              </a:lnSpc>
            </a:pPr>
            <a:r>
              <a:rPr lang="en-US" sz="1800" dirty="0">
                <a:latin typeface="Aptos" panose="020B0004020202020204" pitchFamily="34" charset="0"/>
              </a:rPr>
              <a:t>By expediting the complaint management process, OCMS promotes customer happiness, trust, and brand image. The system’s comprehensive reporting and analytics features enable enterprises to make data-driven decisions while continuously improving their offerings.</a:t>
            </a:r>
          </a:p>
          <a:p>
            <a:pPr algn="just">
              <a:lnSpc>
                <a:spcPct val="150000"/>
              </a:lnSpc>
            </a:pPr>
            <a:r>
              <a:rPr lang="en-US" sz="1800" dirty="0">
                <a:latin typeface="Aptos" panose="020B0004020202020204" pitchFamily="34" charset="0"/>
              </a:rPr>
              <a:t> Looking ahead, the future of OCMS seems exciting, with chances to integrate sophisticated technologies such as AI, chatbots, and predictive analytics, making it even more nimble and responsive to consumer needs. </a:t>
            </a:r>
          </a:p>
          <a:p>
            <a:pPr algn="just">
              <a:lnSpc>
                <a:spcPct val="150000"/>
              </a:lnSpc>
            </a:pPr>
            <a:r>
              <a:rPr lang="en-US" sz="1800" dirty="0">
                <a:latin typeface="Aptos" panose="020B0004020202020204" pitchFamily="34" charset="0"/>
              </a:rPr>
              <a:t>OCMS not only demonstrates a dedication to customer-centric operations, but it also emphasizes the necessity of technology-driven efficiency in the modern corporate world. It is, without a doubt, a valuable asset for organizations aiming to excel in delivering exceptional customer service and fostering enduring citizen relationships.</a:t>
            </a:r>
            <a:endParaRPr lang="en-IN" sz="1800" dirty="0">
              <a:latin typeface="Aptos" panose="020B0004020202020204" pitchFamily="34" charset="0"/>
            </a:endParaRPr>
          </a:p>
        </p:txBody>
      </p:sp>
    </p:spTree>
    <p:extLst>
      <p:ext uri="{BB962C8B-B14F-4D97-AF65-F5344CB8AC3E}">
        <p14:creationId xmlns:p14="http://schemas.microsoft.com/office/powerpoint/2010/main" val="13543551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44</TotalTime>
  <Words>2076</Words>
  <Application>Microsoft Office PowerPoint</Application>
  <PresentationFormat>Widescreen</PresentationFormat>
  <Paragraphs>92</Paragraphs>
  <Slides>21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Arial</vt:lpstr>
      <vt:lpstr>Calibri</vt:lpstr>
      <vt:lpstr>Corbel</vt:lpstr>
      <vt:lpstr>Parallax</vt:lpstr>
      <vt:lpstr>Online Complaint Registration and Management System</vt:lpstr>
      <vt:lpstr>Abstract</vt:lpstr>
      <vt:lpstr>Objective</vt:lpstr>
      <vt:lpstr>Existing System</vt:lpstr>
      <vt:lpstr>Disadvantage</vt:lpstr>
      <vt:lpstr>PROPOSED SYSTEM :</vt:lpstr>
      <vt:lpstr>Advantage</vt:lpstr>
      <vt:lpstr>Introduction</vt:lpstr>
      <vt:lpstr>PowerPoint Presentation</vt:lpstr>
      <vt:lpstr>MODULES</vt:lpstr>
      <vt:lpstr>Complaint Registration Module </vt:lpstr>
      <vt:lpstr>Complaint Tracking and Management Module </vt:lpstr>
      <vt:lpstr>Complaint Assignment and Routing Module </vt:lpstr>
      <vt:lpstr>Customer Support/Response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Mohanraj Ravi</cp:lastModifiedBy>
  <cp:revision>4</cp:revision>
  <dcterms:created xsi:type="dcterms:W3CDTF">2024-12-12T10:37:48Z</dcterms:created>
  <dcterms:modified xsi:type="dcterms:W3CDTF">2024-12-21T16:17:02Z</dcterms:modified>
</cp:coreProperties>
</file>