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0633EEA5-DFF9-4600-9ADB-010A2F9C10C2}" type="datetimeFigureOut">
              <a:rPr lang="en-IN" smtClean="0"/>
              <a:t>16-12-2024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4109721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33EEA5-DFF9-4600-9ADB-010A2F9C10C2}"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4202801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33EEA5-DFF9-4600-9ADB-010A2F9C10C2}"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3164777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33EEA5-DFF9-4600-9ADB-010A2F9C10C2}"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3806667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33EEA5-DFF9-4600-9ADB-010A2F9C10C2}" type="datetimeFigureOut">
              <a:rPr lang="en-IN" smtClean="0"/>
              <a:t>16-12-2024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361380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33EEA5-DFF9-4600-9ADB-010A2F9C10C2}" type="datetimeFigureOut">
              <a:rPr lang="en-IN" smtClean="0"/>
              <a:t>16-12-2024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695523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33EEA5-DFF9-4600-9ADB-010A2F9C10C2}" type="datetimeFigureOut">
              <a:rPr lang="en-IN" smtClean="0"/>
              <a:t>16-12-2024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1599679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33EEA5-DFF9-4600-9ADB-010A2F9C10C2}"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909615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33EEA5-DFF9-4600-9ADB-010A2F9C10C2}"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724453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33EEA5-DFF9-4600-9ADB-010A2F9C10C2}"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2199459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33EEA5-DFF9-4600-9ADB-010A2F9C10C2}"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30275280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33EEA5-DFF9-4600-9ADB-010A2F9C10C2}"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51B1A2-0C92-40F3-8FAA-7717395715B2}"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352164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33EEA5-DFF9-4600-9ADB-010A2F9C10C2}"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7126859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633EEA5-DFF9-4600-9ADB-010A2F9C10C2}" type="datetimeFigureOut">
              <a:rPr lang="en-IN" smtClean="0"/>
              <a:t>16-12-2024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22933292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633EEA5-DFF9-4600-9ADB-010A2F9C10C2}" type="datetimeFigureOut">
              <a:rPr lang="en-IN" smtClean="0"/>
              <a:t>16-12-2024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42294483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33EEA5-DFF9-4600-9ADB-010A2F9C10C2}"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4219507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33EEA5-DFF9-4600-9ADB-010A2F9C10C2}"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51B1A2-0C92-40F3-8FAA-7717395715B2}" type="slidenum">
              <a:rPr lang="en-IN" smtClean="0"/>
              <a:t>‹#›</a:t>
            </a:fld>
            <a:endParaRPr lang="en-IN"/>
          </a:p>
        </p:txBody>
      </p:sp>
    </p:spTree>
    <p:extLst>
      <p:ext uri="{BB962C8B-B14F-4D97-AF65-F5344CB8AC3E}">
        <p14:creationId xmlns:p14="http://schemas.microsoft.com/office/powerpoint/2010/main" val="135093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0633EEA5-DFF9-4600-9ADB-010A2F9C10C2}" type="datetimeFigureOut">
              <a:rPr lang="en-IN" smtClean="0"/>
              <a:t>16-12-2024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ED51B1A2-0C92-40F3-8FAA-7717395715B2}" type="slidenum">
              <a:rPr lang="en-IN" smtClean="0"/>
              <a:t>‹#›</a:t>
            </a:fld>
            <a:endParaRPr lang="en-IN"/>
          </a:p>
        </p:txBody>
      </p:sp>
    </p:spTree>
    <p:extLst>
      <p:ext uri="{BB962C8B-B14F-4D97-AF65-F5344CB8AC3E}">
        <p14:creationId xmlns:p14="http://schemas.microsoft.com/office/powerpoint/2010/main" val="1426699986"/>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C734750-8D62-58D3-07BE-3D45283765A4}"/>
              </a:ext>
            </a:extLst>
          </p:cNvPr>
          <p:cNvSpPr>
            <a:spLocks noGrp="1"/>
          </p:cNvSpPr>
          <p:nvPr>
            <p:ph type="title"/>
          </p:nvPr>
        </p:nvSpPr>
        <p:spPr>
          <a:xfrm>
            <a:off x="1201882" y="2433709"/>
            <a:ext cx="10515600" cy="1325563"/>
          </a:xfrm>
        </p:spPr>
        <p:txBody>
          <a:bodyPr>
            <a:normAutofit/>
          </a:bodyPr>
          <a:lstStyle/>
          <a:p>
            <a:pPr algn="ctr"/>
            <a:r>
              <a:rPr lang="en-US" sz="3200" dirty="0"/>
              <a:t>Loan application &amp; verification management system </a:t>
            </a:r>
            <a:endParaRPr lang="en-IN" sz="3200" dirty="0"/>
          </a:p>
        </p:txBody>
      </p:sp>
    </p:spTree>
    <p:extLst>
      <p:ext uri="{BB962C8B-B14F-4D97-AF65-F5344CB8AC3E}">
        <p14:creationId xmlns:p14="http://schemas.microsoft.com/office/powerpoint/2010/main" val="3571826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DA0A1-CD43-410A-3EB7-92FB8A89214C}"/>
              </a:ext>
            </a:extLst>
          </p:cNvPr>
          <p:cNvSpPr>
            <a:spLocks noGrp="1"/>
          </p:cNvSpPr>
          <p:nvPr>
            <p:ph type="title"/>
          </p:nvPr>
        </p:nvSpPr>
        <p:spPr>
          <a:xfrm>
            <a:off x="0" y="-216766"/>
            <a:ext cx="10515600" cy="1325563"/>
          </a:xfrm>
        </p:spPr>
        <p:txBody>
          <a:bodyPr>
            <a:normAutofit/>
          </a:bodyPr>
          <a:lstStyle/>
          <a:p>
            <a:r>
              <a:rPr lang="en-US" sz="3600" b="1" dirty="0"/>
              <a:t>Abstract</a:t>
            </a:r>
            <a:endParaRPr lang="en-IN" sz="3600" dirty="0"/>
          </a:p>
        </p:txBody>
      </p:sp>
      <p:sp>
        <p:nvSpPr>
          <p:cNvPr id="3" name="Content Placeholder 2">
            <a:extLst>
              <a:ext uri="{FF2B5EF4-FFF2-40B4-BE49-F238E27FC236}">
                <a16:creationId xmlns:a16="http://schemas.microsoft.com/office/drawing/2014/main" id="{1A987C49-243C-E3BE-4070-CF95CA1EBE0D}"/>
              </a:ext>
            </a:extLst>
          </p:cNvPr>
          <p:cNvSpPr>
            <a:spLocks noGrp="1"/>
          </p:cNvSpPr>
          <p:nvPr>
            <p:ph idx="1"/>
          </p:nvPr>
        </p:nvSpPr>
        <p:spPr>
          <a:xfrm>
            <a:off x="512618" y="894917"/>
            <a:ext cx="10678391" cy="5068166"/>
          </a:xfrm>
        </p:spPr>
        <p:txBody>
          <a:bodyPr>
            <a:normAutofit/>
          </a:bodyPr>
          <a:lstStyle/>
          <a:p>
            <a:pPr algn="just">
              <a:lnSpc>
                <a:spcPct val="150000"/>
              </a:lnSpc>
            </a:pPr>
            <a:r>
              <a:rPr lang="en-US" sz="1800" dirty="0"/>
              <a:t>The Block chain-Based Online Loan Management System (BOLMS) is an innovative web application that leverages block chain technology to revolutionize the process of loan management for financial institutions.</a:t>
            </a:r>
          </a:p>
          <a:p>
            <a:pPr algn="just">
              <a:lnSpc>
                <a:spcPct val="150000"/>
              </a:lnSpc>
            </a:pPr>
            <a:r>
              <a:rPr lang="en-US" sz="1800" dirty="0"/>
              <a:t> By utilizing the decentralized and transparent nature of block chain, BOLMS aims to enhance security, trust, and efficiency in the loan management process.</a:t>
            </a:r>
          </a:p>
          <a:p>
            <a:pPr algn="just">
              <a:lnSpc>
                <a:spcPct val="150000"/>
              </a:lnSpc>
            </a:pPr>
            <a:r>
              <a:rPr lang="en-US" sz="1800" dirty="0"/>
              <a:t> BOLMS provides a secure and immutable platform for borrowers to apply for loans online. Through the system, borrowers can create digital identities, store and manage their financial data securely on the block chain, and submit loan applications without the need for intermediaries.</a:t>
            </a:r>
          </a:p>
          <a:p>
            <a:pPr algn="just">
              <a:lnSpc>
                <a:spcPct val="150000"/>
              </a:lnSpc>
            </a:pPr>
            <a:r>
              <a:rPr lang="en-US" sz="1800" dirty="0"/>
              <a:t> The use of block chain ensures that borrower information remains tamper-proof and resistant to unauthorized modifications, reducing the risks associated with data breaches and identity theft.</a:t>
            </a:r>
            <a:endParaRPr lang="en-IN" sz="1800" dirty="0"/>
          </a:p>
        </p:txBody>
      </p:sp>
    </p:spTree>
    <p:extLst>
      <p:ext uri="{BB962C8B-B14F-4D97-AF65-F5344CB8AC3E}">
        <p14:creationId xmlns:p14="http://schemas.microsoft.com/office/powerpoint/2010/main" val="3596979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319F1-1D3C-8BED-9091-F121A622F8F7}"/>
              </a:ext>
            </a:extLst>
          </p:cNvPr>
          <p:cNvSpPr>
            <a:spLocks noGrp="1"/>
          </p:cNvSpPr>
          <p:nvPr>
            <p:ph type="title"/>
          </p:nvPr>
        </p:nvSpPr>
        <p:spPr>
          <a:xfrm>
            <a:off x="0" y="-171018"/>
            <a:ext cx="10515600" cy="1325563"/>
          </a:xfrm>
        </p:spPr>
        <p:txBody>
          <a:bodyPr>
            <a:normAutofit/>
          </a:bodyPr>
          <a:lstStyle/>
          <a:p>
            <a:r>
              <a:rPr lang="en-US" sz="3600" dirty="0"/>
              <a:t>Objective</a:t>
            </a:r>
            <a:endParaRPr lang="en-IN" sz="3600" dirty="0"/>
          </a:p>
        </p:txBody>
      </p:sp>
      <p:sp>
        <p:nvSpPr>
          <p:cNvPr id="3" name="Content Placeholder 2">
            <a:extLst>
              <a:ext uri="{FF2B5EF4-FFF2-40B4-BE49-F238E27FC236}">
                <a16:creationId xmlns:a16="http://schemas.microsoft.com/office/drawing/2014/main" id="{69EDAA0D-7C38-FEB1-3735-CE7510D1DAA4}"/>
              </a:ext>
            </a:extLst>
          </p:cNvPr>
          <p:cNvSpPr>
            <a:spLocks noGrp="1"/>
          </p:cNvSpPr>
          <p:nvPr>
            <p:ph idx="1"/>
          </p:nvPr>
        </p:nvSpPr>
        <p:spPr>
          <a:xfrm>
            <a:off x="979100" y="1154545"/>
            <a:ext cx="10233800" cy="4351338"/>
          </a:xfrm>
        </p:spPr>
        <p:txBody>
          <a:bodyPr>
            <a:normAutofit fontScale="92500" lnSpcReduction="20000"/>
          </a:bodyPr>
          <a:lstStyle/>
          <a:p>
            <a:pPr algn="just">
              <a:lnSpc>
                <a:spcPct val="150000"/>
              </a:lnSpc>
            </a:pPr>
            <a:r>
              <a:rPr lang="en-US" sz="1800" dirty="0"/>
              <a:t>By digitizing the application process, the system aims to reduce paperwork, eliminate manual errors, and accelerate the loan approval cycle. It seeks to provide a seamless experience for applicants by offering user-friendly interfaces for submitting loan requests, uploading required documents, and tracking application progress. </a:t>
            </a:r>
          </a:p>
          <a:p>
            <a:pPr algn="just">
              <a:lnSpc>
                <a:spcPct val="150000"/>
              </a:lnSpc>
            </a:pPr>
            <a:r>
              <a:rPr lang="en-US" sz="1800" dirty="0"/>
              <a:t>Additionally, the system aims to ensure the thorough verification of borrower information through automated checks, such as credit score evaluation, income validation, and fraud detection. </a:t>
            </a:r>
          </a:p>
          <a:p>
            <a:pPr algn="just">
              <a:lnSpc>
                <a:spcPct val="150000"/>
              </a:lnSpc>
            </a:pPr>
            <a:r>
              <a:rPr lang="en-US" sz="1800" dirty="0"/>
              <a:t>By incorporating strong security measures, the system also ensures the protection of sensitive data while maintaining compliance with regulatory requirements. </a:t>
            </a:r>
          </a:p>
          <a:p>
            <a:pPr algn="just">
              <a:lnSpc>
                <a:spcPct val="150000"/>
              </a:lnSpc>
            </a:pPr>
            <a:r>
              <a:rPr lang="en-US" sz="1800" dirty="0"/>
              <a:t>Ultimately, the system's objective is to improve customer satisfaction, minimize operational costs, and reduce risks associated with loan approval, making the process more transparent and efficient for both lenders and borrowers.</a:t>
            </a:r>
            <a:endParaRPr lang="en-IN" sz="1800" dirty="0"/>
          </a:p>
        </p:txBody>
      </p:sp>
    </p:spTree>
    <p:extLst>
      <p:ext uri="{BB962C8B-B14F-4D97-AF65-F5344CB8AC3E}">
        <p14:creationId xmlns:p14="http://schemas.microsoft.com/office/powerpoint/2010/main" val="2725814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E7DD3-88AE-D4C0-520B-3B8BA248D793}"/>
              </a:ext>
            </a:extLst>
          </p:cNvPr>
          <p:cNvSpPr>
            <a:spLocks noGrp="1"/>
          </p:cNvSpPr>
          <p:nvPr>
            <p:ph type="title"/>
          </p:nvPr>
        </p:nvSpPr>
        <p:spPr>
          <a:xfrm>
            <a:off x="0" y="-185593"/>
            <a:ext cx="10515600" cy="1325563"/>
          </a:xfrm>
        </p:spPr>
        <p:txBody>
          <a:bodyPr>
            <a:normAutofit/>
          </a:bodyPr>
          <a:lstStyle/>
          <a:p>
            <a:r>
              <a:rPr lang="en-US" sz="3600" dirty="0"/>
              <a:t>Existing System</a:t>
            </a:r>
            <a:endParaRPr lang="en-IN" sz="3600" dirty="0"/>
          </a:p>
        </p:txBody>
      </p:sp>
      <p:sp>
        <p:nvSpPr>
          <p:cNvPr id="3" name="Content Placeholder 2">
            <a:extLst>
              <a:ext uri="{FF2B5EF4-FFF2-40B4-BE49-F238E27FC236}">
                <a16:creationId xmlns:a16="http://schemas.microsoft.com/office/drawing/2014/main" id="{3F3F3846-6156-0A73-7751-3FA873C72506}"/>
              </a:ext>
            </a:extLst>
          </p:cNvPr>
          <p:cNvSpPr>
            <a:spLocks noGrp="1"/>
          </p:cNvSpPr>
          <p:nvPr>
            <p:ph idx="1"/>
          </p:nvPr>
        </p:nvSpPr>
        <p:spPr>
          <a:xfrm>
            <a:off x="1203127" y="945573"/>
            <a:ext cx="8917618" cy="4587154"/>
          </a:xfrm>
        </p:spPr>
        <p:txBody>
          <a:bodyPr>
            <a:normAutofit/>
          </a:bodyPr>
          <a:lstStyle/>
          <a:p>
            <a:pPr algn="just">
              <a:lnSpc>
                <a:spcPct val="150000"/>
              </a:lnSpc>
            </a:pPr>
            <a:r>
              <a:rPr lang="en-US" sz="1800" dirty="0"/>
              <a:t>The existing system is a manual system which doesn’t maintain details with proper security and takes lot of time in verification of the documents.</a:t>
            </a:r>
          </a:p>
          <a:p>
            <a:pPr algn="just">
              <a:lnSpc>
                <a:spcPct val="150000"/>
              </a:lnSpc>
            </a:pPr>
            <a:r>
              <a:rPr lang="en-US" sz="1800" dirty="0"/>
              <a:t> It is not a user friendly interface. It does allow users to check their profile and will not provide proper information about the loan process. </a:t>
            </a:r>
          </a:p>
          <a:p>
            <a:pPr algn="just">
              <a:lnSpc>
                <a:spcPct val="150000"/>
              </a:lnSpc>
            </a:pPr>
            <a:r>
              <a:rPr lang="en-US" sz="1800" dirty="0"/>
              <a:t>It takes lot of time to the bank authority to manage customer information. It required more paper work. </a:t>
            </a:r>
            <a:endParaRPr lang="en-IN" sz="1800" dirty="0"/>
          </a:p>
        </p:txBody>
      </p:sp>
    </p:spTree>
    <p:extLst>
      <p:ext uri="{BB962C8B-B14F-4D97-AF65-F5344CB8AC3E}">
        <p14:creationId xmlns:p14="http://schemas.microsoft.com/office/powerpoint/2010/main" val="1126231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175BA-588D-061B-FB13-6A3D25A9EA16}"/>
              </a:ext>
            </a:extLst>
          </p:cNvPr>
          <p:cNvSpPr>
            <a:spLocks noGrp="1"/>
          </p:cNvSpPr>
          <p:nvPr>
            <p:ph type="title"/>
          </p:nvPr>
        </p:nvSpPr>
        <p:spPr>
          <a:xfrm>
            <a:off x="0" y="-144029"/>
            <a:ext cx="10515600" cy="1325563"/>
          </a:xfrm>
        </p:spPr>
        <p:txBody>
          <a:bodyPr>
            <a:normAutofit/>
          </a:bodyPr>
          <a:lstStyle/>
          <a:p>
            <a:r>
              <a:rPr lang="en-US" sz="3600" dirty="0"/>
              <a:t>Disadvantage</a:t>
            </a:r>
            <a:endParaRPr lang="en-IN" sz="3600" dirty="0"/>
          </a:p>
        </p:txBody>
      </p:sp>
      <p:sp>
        <p:nvSpPr>
          <p:cNvPr id="3" name="Content Placeholder 2">
            <a:extLst>
              <a:ext uri="{FF2B5EF4-FFF2-40B4-BE49-F238E27FC236}">
                <a16:creationId xmlns:a16="http://schemas.microsoft.com/office/drawing/2014/main" id="{0C6B3B65-8494-F875-F2D2-B99B34347379}"/>
              </a:ext>
            </a:extLst>
          </p:cNvPr>
          <p:cNvSpPr>
            <a:spLocks noGrp="1"/>
          </p:cNvSpPr>
          <p:nvPr>
            <p:ph idx="1"/>
          </p:nvPr>
        </p:nvSpPr>
        <p:spPr>
          <a:xfrm>
            <a:off x="800100" y="969168"/>
            <a:ext cx="10387445" cy="4919663"/>
          </a:xfrm>
        </p:spPr>
        <p:txBody>
          <a:bodyPr>
            <a:normAutofit/>
          </a:bodyPr>
          <a:lstStyle/>
          <a:p>
            <a:pPr algn="just">
              <a:lnSpc>
                <a:spcPct val="150000"/>
              </a:lnSpc>
            </a:pPr>
            <a:r>
              <a:rPr lang="en-US" sz="1800" b="1" dirty="0"/>
              <a:t>High Initial Setup Costs</a:t>
            </a:r>
            <a:r>
              <a:rPr lang="en-US" sz="1800" dirty="0"/>
              <a:t>: Implementing a loan application system can be costly in terms of software purchase, integration with existing systems, and training.</a:t>
            </a:r>
          </a:p>
          <a:p>
            <a:pPr algn="just">
              <a:lnSpc>
                <a:spcPct val="150000"/>
              </a:lnSpc>
            </a:pPr>
            <a:r>
              <a:rPr lang="en-US" sz="1800" b="1" dirty="0"/>
              <a:t>System Downtime or Failures</a:t>
            </a:r>
            <a:r>
              <a:rPr lang="en-US" sz="1800" dirty="0"/>
              <a:t>: If the system experiences technical issues, it can lead to delays in processing applications and verification, affecting both customers and staff.</a:t>
            </a:r>
          </a:p>
          <a:p>
            <a:pPr algn="just">
              <a:lnSpc>
                <a:spcPct val="150000"/>
              </a:lnSpc>
            </a:pPr>
            <a:r>
              <a:rPr lang="en-US" sz="1800" b="1" dirty="0"/>
              <a:t>Lack of Flexibility</a:t>
            </a:r>
            <a:r>
              <a:rPr lang="en-US" sz="1800" dirty="0"/>
              <a:t>: Automated systems may follow predefined rules that don’t always account for the complexity of real-world scenarios, leading to decisions that may lack the nuance and flexibility of human judgment.</a:t>
            </a:r>
          </a:p>
          <a:p>
            <a:pPr algn="just">
              <a:lnSpc>
                <a:spcPct val="150000"/>
              </a:lnSpc>
            </a:pPr>
            <a:r>
              <a:rPr lang="en-US" sz="1800" b="1" dirty="0"/>
              <a:t>Inaccurate Data Entry</a:t>
            </a:r>
            <a:r>
              <a:rPr lang="en-US" sz="1800" dirty="0"/>
              <a:t>: If applicants or bank staff enter incorrect information into the system, it can lead to verification errors or delays in the loan approval process.</a:t>
            </a:r>
            <a:endParaRPr lang="en-IN" sz="1800" dirty="0"/>
          </a:p>
        </p:txBody>
      </p:sp>
    </p:spTree>
    <p:extLst>
      <p:ext uri="{BB962C8B-B14F-4D97-AF65-F5344CB8AC3E}">
        <p14:creationId xmlns:p14="http://schemas.microsoft.com/office/powerpoint/2010/main" val="3812307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9F6F5-F9AD-82B2-A5C6-363753A8D20B}"/>
              </a:ext>
            </a:extLst>
          </p:cNvPr>
          <p:cNvSpPr>
            <a:spLocks noGrp="1"/>
          </p:cNvSpPr>
          <p:nvPr>
            <p:ph type="title"/>
          </p:nvPr>
        </p:nvSpPr>
        <p:spPr>
          <a:xfrm>
            <a:off x="0" y="-227156"/>
            <a:ext cx="10515600" cy="1325563"/>
          </a:xfrm>
        </p:spPr>
        <p:txBody>
          <a:bodyPr>
            <a:normAutofit/>
          </a:bodyPr>
          <a:lstStyle/>
          <a:p>
            <a:r>
              <a:rPr lang="en-US" sz="3600" dirty="0"/>
              <a:t>PROPOSED SYSTEM :</a:t>
            </a:r>
            <a:endParaRPr lang="en-IN" sz="3600" dirty="0"/>
          </a:p>
        </p:txBody>
      </p:sp>
      <p:sp>
        <p:nvSpPr>
          <p:cNvPr id="3" name="Content Placeholder 2">
            <a:extLst>
              <a:ext uri="{FF2B5EF4-FFF2-40B4-BE49-F238E27FC236}">
                <a16:creationId xmlns:a16="http://schemas.microsoft.com/office/drawing/2014/main" id="{087FEBF1-7041-72BF-CC70-0F93E7473C73}"/>
              </a:ext>
            </a:extLst>
          </p:cNvPr>
          <p:cNvSpPr>
            <a:spLocks noGrp="1"/>
          </p:cNvSpPr>
          <p:nvPr>
            <p:ph idx="1"/>
          </p:nvPr>
        </p:nvSpPr>
        <p:spPr>
          <a:xfrm>
            <a:off x="1088827" y="1098407"/>
            <a:ext cx="10233800" cy="4351338"/>
          </a:xfrm>
        </p:spPr>
        <p:txBody>
          <a:bodyPr>
            <a:normAutofit/>
          </a:bodyPr>
          <a:lstStyle/>
          <a:p>
            <a:pPr algn="just">
              <a:lnSpc>
                <a:spcPct val="150000"/>
              </a:lnSpc>
            </a:pPr>
            <a:r>
              <a:rPr lang="en-US" sz="1800" dirty="0"/>
              <a:t>The proposed system aims to develop an efficient and user-friendly Online Loan Management System that streamlines and automates the loan management process for both borrowers and lenders. </a:t>
            </a:r>
          </a:p>
          <a:p>
            <a:pPr algn="just">
              <a:lnSpc>
                <a:spcPct val="150000"/>
              </a:lnSpc>
            </a:pPr>
            <a:r>
              <a:rPr lang="en-US" sz="1800" dirty="0"/>
              <a:t>The system leverages modern technologies and features to enhance the overall loan management experience. </a:t>
            </a:r>
          </a:p>
          <a:p>
            <a:pPr algn="just">
              <a:lnSpc>
                <a:spcPct val="150000"/>
              </a:lnSpc>
            </a:pPr>
            <a:r>
              <a:rPr lang="en-US" sz="1800" dirty="0"/>
              <a:t>Online Loan Management System offers a comprehensive solution to streamline and automate loan management processes. </a:t>
            </a:r>
          </a:p>
          <a:p>
            <a:pPr algn="just">
              <a:lnSpc>
                <a:spcPct val="150000"/>
              </a:lnSpc>
            </a:pPr>
            <a:r>
              <a:rPr lang="en-US" sz="1800" dirty="0"/>
              <a:t>It aims to enhance efficiency, transparency, and user experience for both borrowers and lenders while ensuring data security and compliance with regulatory standards.</a:t>
            </a:r>
            <a:endParaRPr lang="en-IN" sz="1800" dirty="0"/>
          </a:p>
        </p:txBody>
      </p:sp>
    </p:spTree>
    <p:extLst>
      <p:ext uri="{BB962C8B-B14F-4D97-AF65-F5344CB8AC3E}">
        <p14:creationId xmlns:p14="http://schemas.microsoft.com/office/powerpoint/2010/main" val="22789909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882C9-6818-8287-E085-D2B93E1171FF}"/>
              </a:ext>
            </a:extLst>
          </p:cNvPr>
          <p:cNvSpPr>
            <a:spLocks noGrp="1"/>
          </p:cNvSpPr>
          <p:nvPr>
            <p:ph type="title"/>
          </p:nvPr>
        </p:nvSpPr>
        <p:spPr>
          <a:xfrm>
            <a:off x="0" y="-195984"/>
            <a:ext cx="10515600" cy="1325563"/>
          </a:xfrm>
        </p:spPr>
        <p:txBody>
          <a:bodyPr>
            <a:normAutofit/>
          </a:bodyPr>
          <a:lstStyle/>
          <a:p>
            <a:r>
              <a:rPr lang="en-US" sz="3600" dirty="0"/>
              <a:t>Advantage</a:t>
            </a:r>
            <a:endParaRPr lang="en-IN" sz="3600" dirty="0"/>
          </a:p>
        </p:txBody>
      </p:sp>
      <p:sp>
        <p:nvSpPr>
          <p:cNvPr id="3" name="Content Placeholder 2">
            <a:extLst>
              <a:ext uri="{FF2B5EF4-FFF2-40B4-BE49-F238E27FC236}">
                <a16:creationId xmlns:a16="http://schemas.microsoft.com/office/drawing/2014/main" id="{5D1156D0-4148-D25E-11C2-B2DCD38535AE}"/>
              </a:ext>
            </a:extLst>
          </p:cNvPr>
          <p:cNvSpPr>
            <a:spLocks noGrp="1"/>
          </p:cNvSpPr>
          <p:nvPr>
            <p:ph idx="1"/>
          </p:nvPr>
        </p:nvSpPr>
        <p:spPr>
          <a:xfrm>
            <a:off x="912181" y="1129579"/>
            <a:ext cx="9717718" cy="4774190"/>
          </a:xfrm>
        </p:spPr>
        <p:txBody>
          <a:bodyPr>
            <a:normAutofit/>
          </a:bodyPr>
          <a:lstStyle/>
          <a:p>
            <a:pPr algn="just">
              <a:lnSpc>
                <a:spcPct val="150000"/>
              </a:lnSpc>
            </a:pPr>
            <a:r>
              <a:rPr lang="en-US" sz="1800" b="1" dirty="0"/>
              <a:t>Easy Access</a:t>
            </a:r>
            <a:r>
              <a:rPr lang="en-US" sz="1800" dirty="0"/>
              <a:t>: PDF documents can be accessed from almost any device (laptop, desktop, mobile), allowing both loan officers and customers to review and process applications at their convenience.</a:t>
            </a:r>
          </a:p>
          <a:p>
            <a:pPr algn="just">
              <a:lnSpc>
                <a:spcPct val="150000"/>
              </a:lnSpc>
            </a:pPr>
            <a:r>
              <a:rPr lang="en-US" sz="1800" b="1" dirty="0"/>
              <a:t>Password Protection</a:t>
            </a:r>
            <a:r>
              <a:rPr lang="en-US" sz="1800" dirty="0"/>
              <a:t>: PDFs can be encrypted and password-protected, ensuring that sensitive loan application data remains secure during the application and verification processes.</a:t>
            </a:r>
          </a:p>
          <a:p>
            <a:pPr algn="just">
              <a:lnSpc>
                <a:spcPct val="150000"/>
              </a:lnSpc>
            </a:pPr>
            <a:r>
              <a:rPr lang="en-US" sz="1800" b="1" dirty="0"/>
              <a:t>Eco-friendly</a:t>
            </a:r>
            <a:r>
              <a:rPr lang="en-US" sz="1800" dirty="0"/>
              <a:t>: With PDF-based systems, the need for printing hard copies of documents is minimized, which reduces paper waste and environmental impact.</a:t>
            </a:r>
          </a:p>
          <a:p>
            <a:pPr algn="just">
              <a:lnSpc>
                <a:spcPct val="150000"/>
              </a:lnSpc>
            </a:pPr>
            <a:r>
              <a:rPr lang="en-US" sz="1800" b="1" dirty="0"/>
              <a:t>Audit Trails</a:t>
            </a:r>
            <a:r>
              <a:rPr lang="en-US" sz="1800" dirty="0"/>
              <a:t>: PDF documents can include metadata such as timestamps and author information, which makes it easier to maintain an audit trail for compliance and regulatory purposes.</a:t>
            </a:r>
            <a:endParaRPr lang="en-IN" sz="1800" dirty="0"/>
          </a:p>
        </p:txBody>
      </p:sp>
    </p:spTree>
    <p:extLst>
      <p:ext uri="{BB962C8B-B14F-4D97-AF65-F5344CB8AC3E}">
        <p14:creationId xmlns:p14="http://schemas.microsoft.com/office/powerpoint/2010/main" val="3677679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9F236-2C51-DBEF-C675-E09CEC08115D}"/>
              </a:ext>
            </a:extLst>
          </p:cNvPr>
          <p:cNvSpPr>
            <a:spLocks noGrp="1"/>
          </p:cNvSpPr>
          <p:nvPr>
            <p:ph type="title"/>
          </p:nvPr>
        </p:nvSpPr>
        <p:spPr>
          <a:xfrm>
            <a:off x="0" y="-289502"/>
            <a:ext cx="10515600" cy="1325563"/>
          </a:xfrm>
        </p:spPr>
        <p:txBody>
          <a:bodyPr>
            <a:normAutofit/>
          </a:bodyPr>
          <a:lstStyle/>
          <a:p>
            <a:r>
              <a:rPr lang="en-US" sz="3600" dirty="0"/>
              <a:t>Introduction</a:t>
            </a:r>
            <a:endParaRPr lang="en-IN" sz="3600" dirty="0"/>
          </a:p>
        </p:txBody>
      </p:sp>
      <p:sp>
        <p:nvSpPr>
          <p:cNvPr id="3" name="Content Placeholder 2">
            <a:extLst>
              <a:ext uri="{FF2B5EF4-FFF2-40B4-BE49-F238E27FC236}">
                <a16:creationId xmlns:a16="http://schemas.microsoft.com/office/drawing/2014/main" id="{348D4109-C51F-DF50-C038-C86EC97C910D}"/>
              </a:ext>
            </a:extLst>
          </p:cNvPr>
          <p:cNvSpPr>
            <a:spLocks noGrp="1"/>
          </p:cNvSpPr>
          <p:nvPr>
            <p:ph idx="1"/>
          </p:nvPr>
        </p:nvSpPr>
        <p:spPr>
          <a:xfrm>
            <a:off x="838200" y="883228"/>
            <a:ext cx="10782300" cy="5574290"/>
          </a:xfrm>
        </p:spPr>
        <p:txBody>
          <a:bodyPr>
            <a:normAutofit/>
          </a:bodyPr>
          <a:lstStyle/>
          <a:p>
            <a:pPr algn="just">
              <a:lnSpc>
                <a:spcPct val="150000"/>
              </a:lnSpc>
            </a:pPr>
            <a:r>
              <a:rPr lang="en-US" sz="1800" dirty="0"/>
              <a:t>The portal has 3 user types namely Loan Applicant or Customer and the Loan Verification officer of the bank and CIBIL officer. The security and data privacy is at the core of the design of the portal, data can be accessed only be registered users and they can only access data that is relevant to them.</a:t>
            </a:r>
          </a:p>
          <a:p>
            <a:pPr algn="just">
              <a:lnSpc>
                <a:spcPct val="150000"/>
              </a:lnSpc>
            </a:pPr>
            <a:r>
              <a:rPr lang="en-US" sz="1800" dirty="0"/>
              <a:t> The authenticated applicant will get access to the Loan Application Form which includes several fields like loan amount expected, value of the supporting documents, age, gender, address, if there are any previously existing loans and the liability remaining in existing loans. </a:t>
            </a:r>
          </a:p>
          <a:p>
            <a:pPr algn="just">
              <a:lnSpc>
                <a:spcPct val="150000"/>
              </a:lnSpc>
            </a:pPr>
            <a:r>
              <a:rPr lang="en-US" sz="1800" dirty="0"/>
              <a:t>If Applicant is accessing the portal the first time, then he/she should enter the complete details in the user Registration page. The Loan requests submitted by the applicants will be viewed by the Verification officer from the bank, they go through all the details including the supporting documents.</a:t>
            </a:r>
          </a:p>
          <a:p>
            <a:pPr algn="just">
              <a:lnSpc>
                <a:spcPct val="150000"/>
              </a:lnSpc>
            </a:pPr>
            <a:r>
              <a:rPr lang="en-US" sz="1800" dirty="0"/>
              <a:t> Once the officer verifies the CIBIL link and they provide score once credit details in other banks, the officer will approve the loan application. If the details are found not matching the officer can reject the application. </a:t>
            </a:r>
          </a:p>
        </p:txBody>
      </p:sp>
    </p:spTree>
    <p:extLst>
      <p:ext uri="{BB962C8B-B14F-4D97-AF65-F5344CB8AC3E}">
        <p14:creationId xmlns:p14="http://schemas.microsoft.com/office/powerpoint/2010/main" val="3450907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6978A7-5704-8014-5567-3C53C0E78D3B}"/>
              </a:ext>
            </a:extLst>
          </p:cNvPr>
          <p:cNvSpPr>
            <a:spLocks noGrp="1"/>
          </p:cNvSpPr>
          <p:nvPr>
            <p:ph idx="4294967295"/>
          </p:nvPr>
        </p:nvSpPr>
        <p:spPr>
          <a:xfrm>
            <a:off x="587375" y="454025"/>
            <a:ext cx="10233025" cy="4351338"/>
          </a:xfrm>
        </p:spPr>
        <p:txBody>
          <a:bodyPr>
            <a:normAutofit lnSpcReduction="10000"/>
          </a:bodyPr>
          <a:lstStyle/>
          <a:p>
            <a:pPr algn="just">
              <a:lnSpc>
                <a:spcPct val="150000"/>
              </a:lnSpc>
            </a:pPr>
            <a:r>
              <a:rPr lang="en-US" sz="1900" dirty="0"/>
              <a:t>All the status updates will be notified to the concerned users through email. To design and develop smart online loan application and verification system for PKGB by eliminating the manual process by completely </a:t>
            </a:r>
            <a:r>
              <a:rPr lang="en-US" sz="1900" dirty="0" err="1"/>
              <a:t>digitising</a:t>
            </a:r>
            <a:r>
              <a:rPr lang="en-US" sz="1900" dirty="0"/>
              <a:t> the system. </a:t>
            </a:r>
          </a:p>
          <a:p>
            <a:pPr algn="just">
              <a:lnSpc>
                <a:spcPct val="150000"/>
              </a:lnSpc>
            </a:pPr>
            <a:r>
              <a:rPr lang="en-US" sz="1900" dirty="0"/>
              <a:t>The customer can register loan in this banking system only if we have credit account in same </a:t>
            </a:r>
            <a:r>
              <a:rPr lang="en-US" sz="1900" dirty="0" err="1"/>
              <a:t>bank.The</a:t>
            </a:r>
            <a:r>
              <a:rPr lang="en-US" sz="1900" dirty="0"/>
              <a:t> loan approval process is done only for registered customers .</a:t>
            </a:r>
          </a:p>
          <a:p>
            <a:pPr algn="just">
              <a:lnSpc>
                <a:spcPct val="150000"/>
              </a:lnSpc>
            </a:pPr>
            <a:r>
              <a:rPr lang="en-US" sz="1900" dirty="0"/>
              <a:t>The personal loan application and verification is done through CIBIL report verification with CIBIL </a:t>
            </a:r>
            <a:r>
              <a:rPr lang="en-US" sz="1900" dirty="0" err="1"/>
              <a:t>score.The</a:t>
            </a:r>
            <a:r>
              <a:rPr lang="en-US" sz="1900" dirty="0"/>
              <a:t> customer must login with email-id and password.</a:t>
            </a:r>
          </a:p>
          <a:p>
            <a:pPr algn="just">
              <a:lnSpc>
                <a:spcPct val="150000"/>
              </a:lnSpc>
            </a:pPr>
            <a:r>
              <a:rPr lang="en-US" sz="1900" dirty="0"/>
              <a:t>It is only limited to initial stage of online approval of documents by </a:t>
            </a:r>
            <a:r>
              <a:rPr lang="en-US" sz="1900" dirty="0" err="1"/>
              <a:t>admin.The</a:t>
            </a:r>
            <a:r>
              <a:rPr lang="en-US" sz="1900" dirty="0"/>
              <a:t> customer can login and get approval status only through website. </a:t>
            </a:r>
            <a:endParaRPr lang="en-IN" sz="1900" dirty="0"/>
          </a:p>
          <a:p>
            <a:endParaRPr lang="en-IN" dirty="0"/>
          </a:p>
        </p:txBody>
      </p:sp>
    </p:spTree>
    <p:extLst>
      <p:ext uri="{BB962C8B-B14F-4D97-AF65-F5344CB8AC3E}">
        <p14:creationId xmlns:p14="http://schemas.microsoft.com/office/powerpoint/2010/main" val="299698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F29CF-7FC1-0B32-8B10-47CF1A8BC04D}"/>
              </a:ext>
            </a:extLst>
          </p:cNvPr>
          <p:cNvSpPr>
            <a:spLocks noGrp="1"/>
          </p:cNvSpPr>
          <p:nvPr>
            <p:ph type="title"/>
          </p:nvPr>
        </p:nvSpPr>
        <p:spPr>
          <a:xfrm>
            <a:off x="0" y="-268720"/>
            <a:ext cx="10515600" cy="1325563"/>
          </a:xfrm>
        </p:spPr>
        <p:txBody>
          <a:bodyPr>
            <a:normAutofit/>
          </a:bodyPr>
          <a:lstStyle/>
          <a:p>
            <a:r>
              <a:rPr lang="en-IN" sz="3600" dirty="0"/>
              <a:t>MODULES</a:t>
            </a:r>
          </a:p>
        </p:txBody>
      </p:sp>
      <p:sp>
        <p:nvSpPr>
          <p:cNvPr id="3" name="Content Placeholder 2">
            <a:extLst>
              <a:ext uri="{FF2B5EF4-FFF2-40B4-BE49-F238E27FC236}">
                <a16:creationId xmlns:a16="http://schemas.microsoft.com/office/drawing/2014/main" id="{CF7FBD28-83E8-315D-965C-B134012C0C33}"/>
              </a:ext>
            </a:extLst>
          </p:cNvPr>
          <p:cNvSpPr>
            <a:spLocks noGrp="1"/>
          </p:cNvSpPr>
          <p:nvPr>
            <p:ph idx="1"/>
          </p:nvPr>
        </p:nvSpPr>
        <p:spPr>
          <a:xfrm>
            <a:off x="1109609" y="952789"/>
            <a:ext cx="10233800" cy="4351338"/>
          </a:xfrm>
        </p:spPr>
        <p:txBody>
          <a:bodyPr>
            <a:normAutofit/>
          </a:bodyPr>
          <a:lstStyle/>
          <a:p>
            <a:pPr algn="just">
              <a:lnSpc>
                <a:spcPct val="150000"/>
              </a:lnSpc>
            </a:pPr>
            <a:r>
              <a:rPr lang="en-US" sz="2000" b="1" dirty="0"/>
              <a:t>Loan Application Module</a:t>
            </a:r>
          </a:p>
          <a:p>
            <a:pPr algn="just">
              <a:lnSpc>
                <a:spcPct val="150000"/>
              </a:lnSpc>
            </a:pPr>
            <a:r>
              <a:rPr lang="en-US" sz="2000" b="1" dirty="0"/>
              <a:t>Loan Eligibility &amp; Credit Scoring Module</a:t>
            </a:r>
          </a:p>
          <a:p>
            <a:pPr algn="just">
              <a:lnSpc>
                <a:spcPct val="150000"/>
              </a:lnSpc>
            </a:pPr>
            <a:r>
              <a:rPr lang="en-US" sz="2000" b="1" dirty="0"/>
              <a:t>Loan Verification Module</a:t>
            </a:r>
          </a:p>
          <a:p>
            <a:pPr algn="just">
              <a:lnSpc>
                <a:spcPct val="150000"/>
              </a:lnSpc>
            </a:pPr>
            <a:r>
              <a:rPr lang="en-US" sz="2000" b="1" dirty="0"/>
              <a:t>Loan Approval &amp; Processing Module</a:t>
            </a:r>
          </a:p>
          <a:p>
            <a:endParaRPr lang="en-IN" dirty="0"/>
          </a:p>
        </p:txBody>
      </p:sp>
    </p:spTree>
    <p:extLst>
      <p:ext uri="{BB962C8B-B14F-4D97-AF65-F5344CB8AC3E}">
        <p14:creationId xmlns:p14="http://schemas.microsoft.com/office/powerpoint/2010/main" val="4027261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3B91F-DD7A-8856-7981-BDBBC4838349}"/>
              </a:ext>
            </a:extLst>
          </p:cNvPr>
          <p:cNvSpPr>
            <a:spLocks noGrp="1"/>
          </p:cNvSpPr>
          <p:nvPr>
            <p:ph type="title"/>
          </p:nvPr>
        </p:nvSpPr>
        <p:spPr>
          <a:xfrm>
            <a:off x="0" y="136525"/>
            <a:ext cx="10515600" cy="1325563"/>
          </a:xfrm>
        </p:spPr>
        <p:txBody>
          <a:bodyPr>
            <a:normAutofit fontScale="90000"/>
          </a:bodyPr>
          <a:lstStyle/>
          <a:p>
            <a:r>
              <a:rPr lang="en-US" sz="4000" b="1" dirty="0"/>
              <a:t>Loan Application Module</a:t>
            </a:r>
            <a:br>
              <a:rPr lang="en-US" b="1" dirty="0"/>
            </a:br>
            <a:endParaRPr lang="en-IN" dirty="0"/>
          </a:p>
        </p:txBody>
      </p:sp>
      <p:sp>
        <p:nvSpPr>
          <p:cNvPr id="3" name="Content Placeholder 2">
            <a:extLst>
              <a:ext uri="{FF2B5EF4-FFF2-40B4-BE49-F238E27FC236}">
                <a16:creationId xmlns:a16="http://schemas.microsoft.com/office/drawing/2014/main" id="{5EDE3CCE-60CF-A55D-E629-59D77C1A424D}"/>
              </a:ext>
            </a:extLst>
          </p:cNvPr>
          <p:cNvSpPr>
            <a:spLocks noGrp="1"/>
          </p:cNvSpPr>
          <p:nvPr>
            <p:ph idx="1"/>
          </p:nvPr>
        </p:nvSpPr>
        <p:spPr>
          <a:xfrm>
            <a:off x="654627" y="935181"/>
            <a:ext cx="11156373" cy="5522336"/>
          </a:xfrm>
        </p:spPr>
        <p:txBody>
          <a:bodyPr>
            <a:normAutofit fontScale="77500" lnSpcReduction="20000"/>
          </a:bodyPr>
          <a:lstStyle/>
          <a:p>
            <a:pPr algn="just">
              <a:lnSpc>
                <a:spcPct val="160000"/>
              </a:lnSpc>
              <a:buFont typeface="Arial" panose="020B0604020202020204" pitchFamily="34" charset="0"/>
              <a:buChar char="•"/>
            </a:pPr>
            <a:r>
              <a:rPr lang="en-US" b="1" dirty="0"/>
              <a:t>Applicant Registration</a:t>
            </a:r>
            <a:r>
              <a:rPr lang="en-US" dirty="0"/>
              <a:t>: Allows users (individuals or businesses) to create an account and submit a loan application.</a:t>
            </a:r>
          </a:p>
          <a:p>
            <a:pPr algn="just">
              <a:lnSpc>
                <a:spcPct val="160000"/>
              </a:lnSpc>
              <a:buFont typeface="Arial" panose="020B0604020202020204" pitchFamily="34" charset="0"/>
              <a:buChar char="•"/>
            </a:pPr>
            <a:r>
              <a:rPr lang="en-US" b="1" dirty="0"/>
              <a:t>Application Form</a:t>
            </a:r>
            <a:r>
              <a:rPr lang="en-US" dirty="0"/>
              <a:t>: Collects necessary personal, financial, and loan-related information such as name, address, income, loan amount, and purpose.</a:t>
            </a:r>
          </a:p>
          <a:p>
            <a:pPr algn="just">
              <a:lnSpc>
                <a:spcPct val="160000"/>
              </a:lnSpc>
              <a:buFont typeface="Arial" panose="020B0604020202020204" pitchFamily="34" charset="0"/>
              <a:buChar char="•"/>
            </a:pPr>
            <a:r>
              <a:rPr lang="en-US" b="1" dirty="0"/>
              <a:t>Document Upload</a:t>
            </a:r>
            <a:r>
              <a:rPr lang="en-US" dirty="0"/>
              <a:t>: Enables applicants to upload required documents, such as identification proof, income statements, and collateral details.</a:t>
            </a:r>
          </a:p>
          <a:p>
            <a:pPr algn="just">
              <a:lnSpc>
                <a:spcPct val="160000"/>
              </a:lnSpc>
              <a:buFont typeface="Arial" panose="020B0604020202020204" pitchFamily="34" charset="0"/>
              <a:buChar char="•"/>
            </a:pPr>
            <a:r>
              <a:rPr lang="en-US" b="1" dirty="0"/>
              <a:t>Loan Options</a:t>
            </a:r>
            <a:r>
              <a:rPr lang="en-US" dirty="0"/>
              <a:t>: Provides applicants with available loan products, interest rates, repayment plans, and eligibility criteria based on their input.</a:t>
            </a:r>
          </a:p>
          <a:p>
            <a:pPr algn="just">
              <a:lnSpc>
                <a:spcPct val="160000"/>
              </a:lnSpc>
              <a:buFont typeface="Arial" panose="020B0604020202020204" pitchFamily="34" charset="0"/>
              <a:buChar char="•"/>
            </a:pPr>
            <a:r>
              <a:rPr lang="en-US" b="1" dirty="0"/>
              <a:t>Submission</a:t>
            </a:r>
            <a:r>
              <a:rPr lang="en-US" dirty="0"/>
              <a:t>: Once the application is completed, it is submitted electronically for further processing and verification.</a:t>
            </a:r>
          </a:p>
          <a:p>
            <a:endParaRPr lang="en-IN" dirty="0"/>
          </a:p>
        </p:txBody>
      </p:sp>
    </p:spTree>
    <p:extLst>
      <p:ext uri="{BB962C8B-B14F-4D97-AF65-F5344CB8AC3E}">
        <p14:creationId xmlns:p14="http://schemas.microsoft.com/office/powerpoint/2010/main" val="17212466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0ED12-17DD-3197-1B70-34B84183B7F1}"/>
              </a:ext>
            </a:extLst>
          </p:cNvPr>
          <p:cNvSpPr>
            <a:spLocks noGrp="1"/>
          </p:cNvSpPr>
          <p:nvPr>
            <p:ph type="title"/>
          </p:nvPr>
        </p:nvSpPr>
        <p:spPr>
          <a:xfrm>
            <a:off x="173182" y="126134"/>
            <a:ext cx="10515600" cy="1325563"/>
          </a:xfrm>
        </p:spPr>
        <p:txBody>
          <a:bodyPr>
            <a:normAutofit fontScale="90000"/>
          </a:bodyPr>
          <a:lstStyle/>
          <a:p>
            <a:r>
              <a:rPr lang="en-US" sz="4000" b="1" dirty="0"/>
              <a:t>Loan Eligibility &amp; Credit Scoring Module</a:t>
            </a:r>
            <a:br>
              <a:rPr lang="en-US" b="1" dirty="0"/>
            </a:br>
            <a:endParaRPr lang="en-IN" dirty="0"/>
          </a:p>
        </p:txBody>
      </p:sp>
      <p:sp>
        <p:nvSpPr>
          <p:cNvPr id="3" name="Content Placeholder 2">
            <a:extLst>
              <a:ext uri="{FF2B5EF4-FFF2-40B4-BE49-F238E27FC236}">
                <a16:creationId xmlns:a16="http://schemas.microsoft.com/office/drawing/2014/main" id="{119B0BCC-A8A0-C97B-E19A-EBCB1052CF1D}"/>
              </a:ext>
            </a:extLst>
          </p:cNvPr>
          <p:cNvSpPr>
            <a:spLocks noGrp="1"/>
          </p:cNvSpPr>
          <p:nvPr>
            <p:ph idx="1"/>
          </p:nvPr>
        </p:nvSpPr>
        <p:spPr>
          <a:xfrm>
            <a:off x="1049481" y="1066367"/>
            <a:ext cx="10356273" cy="4725266"/>
          </a:xfrm>
        </p:spPr>
        <p:txBody>
          <a:bodyPr>
            <a:normAutofit/>
          </a:bodyPr>
          <a:lstStyle/>
          <a:p>
            <a:pPr algn="just">
              <a:lnSpc>
                <a:spcPct val="150000"/>
              </a:lnSpc>
              <a:buFont typeface="Arial" panose="020B0604020202020204" pitchFamily="34" charset="0"/>
              <a:buChar char="•"/>
            </a:pPr>
            <a:r>
              <a:rPr lang="en-US" sz="1800" b="1" dirty="0"/>
              <a:t>Eligibility Check</a:t>
            </a:r>
            <a:r>
              <a:rPr lang="en-US" sz="1800" dirty="0"/>
              <a:t>: Automatically checks if the applicant meets basic eligibility criteria, such as age, income, credit score, etc.</a:t>
            </a:r>
          </a:p>
          <a:p>
            <a:pPr algn="just">
              <a:lnSpc>
                <a:spcPct val="150000"/>
              </a:lnSpc>
              <a:buFont typeface="Arial" panose="020B0604020202020204" pitchFamily="34" charset="0"/>
              <a:buChar char="•"/>
            </a:pPr>
            <a:r>
              <a:rPr lang="en-US" sz="1800" b="1" dirty="0"/>
              <a:t>Credit Score Integration</a:t>
            </a:r>
            <a:r>
              <a:rPr lang="en-US" sz="1800" dirty="0"/>
              <a:t>: Integrates with third-party credit agencies (e.g., Experian, TransUnion) to fetch the applicant's credit score and evaluate their creditworthiness.</a:t>
            </a:r>
          </a:p>
          <a:p>
            <a:pPr algn="just">
              <a:lnSpc>
                <a:spcPct val="150000"/>
              </a:lnSpc>
              <a:buFont typeface="Arial" panose="020B0604020202020204" pitchFamily="34" charset="0"/>
              <a:buChar char="•"/>
            </a:pPr>
            <a:r>
              <a:rPr lang="en-US" sz="1800" b="1" dirty="0"/>
              <a:t>Risk Assessment</a:t>
            </a:r>
            <a:r>
              <a:rPr lang="en-US" sz="1800" dirty="0"/>
              <a:t>: Based on the credit score, financial history, and other parameters, the system evaluates the risk of lending to the applicant.</a:t>
            </a:r>
          </a:p>
          <a:p>
            <a:pPr algn="just">
              <a:lnSpc>
                <a:spcPct val="150000"/>
              </a:lnSpc>
              <a:buFont typeface="Arial" panose="020B0604020202020204" pitchFamily="34" charset="0"/>
              <a:buChar char="•"/>
            </a:pPr>
            <a:r>
              <a:rPr lang="en-US" sz="1800" b="1" dirty="0"/>
              <a:t>Pre-qualification</a:t>
            </a:r>
            <a:r>
              <a:rPr lang="en-US" sz="1800" dirty="0"/>
              <a:t>: Determines if the applicant qualifies for a loan based on the eligibility and credit score checks.</a:t>
            </a:r>
          </a:p>
          <a:p>
            <a:endParaRPr lang="en-IN" dirty="0"/>
          </a:p>
        </p:txBody>
      </p:sp>
    </p:spTree>
    <p:extLst>
      <p:ext uri="{BB962C8B-B14F-4D97-AF65-F5344CB8AC3E}">
        <p14:creationId xmlns:p14="http://schemas.microsoft.com/office/powerpoint/2010/main" val="2379285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7A4CC-DE66-2E39-44A6-1E1C4D2BC1CE}"/>
              </a:ext>
            </a:extLst>
          </p:cNvPr>
          <p:cNvSpPr>
            <a:spLocks noGrp="1"/>
          </p:cNvSpPr>
          <p:nvPr>
            <p:ph type="title"/>
          </p:nvPr>
        </p:nvSpPr>
        <p:spPr>
          <a:xfrm>
            <a:off x="0" y="18255"/>
            <a:ext cx="10515600" cy="1325563"/>
          </a:xfrm>
        </p:spPr>
        <p:txBody>
          <a:bodyPr>
            <a:normAutofit/>
          </a:bodyPr>
          <a:lstStyle/>
          <a:p>
            <a:r>
              <a:rPr lang="en-US" sz="3600" b="1" dirty="0"/>
              <a:t>Loan Verification Module</a:t>
            </a:r>
            <a:br>
              <a:rPr lang="en-US" sz="3600" b="1" dirty="0"/>
            </a:br>
            <a:endParaRPr lang="en-IN" sz="3600" dirty="0"/>
          </a:p>
        </p:txBody>
      </p:sp>
      <p:sp>
        <p:nvSpPr>
          <p:cNvPr id="3" name="Content Placeholder 2">
            <a:extLst>
              <a:ext uri="{FF2B5EF4-FFF2-40B4-BE49-F238E27FC236}">
                <a16:creationId xmlns:a16="http://schemas.microsoft.com/office/drawing/2014/main" id="{B5D9DB38-EE92-CBED-2930-B6571E79BE78}"/>
              </a:ext>
            </a:extLst>
          </p:cNvPr>
          <p:cNvSpPr>
            <a:spLocks noGrp="1"/>
          </p:cNvSpPr>
          <p:nvPr>
            <p:ph idx="1"/>
          </p:nvPr>
        </p:nvSpPr>
        <p:spPr>
          <a:xfrm>
            <a:off x="727363" y="948387"/>
            <a:ext cx="10099963" cy="4444496"/>
          </a:xfrm>
        </p:spPr>
        <p:txBody>
          <a:bodyPr>
            <a:normAutofit lnSpcReduction="10000"/>
          </a:bodyPr>
          <a:lstStyle/>
          <a:p>
            <a:pPr algn="just">
              <a:lnSpc>
                <a:spcPct val="160000"/>
              </a:lnSpc>
              <a:buFont typeface="Arial" panose="020B0604020202020204" pitchFamily="34" charset="0"/>
              <a:buChar char="•"/>
            </a:pPr>
            <a:r>
              <a:rPr lang="en-US" sz="1900" b="1" dirty="0"/>
              <a:t>Document Verification</a:t>
            </a:r>
            <a:r>
              <a:rPr lang="en-US" sz="1900" dirty="0"/>
              <a:t>: Verifies the authenticity of the documents submitted by the applicant (e.g., ID, proof of income, bank statements).</a:t>
            </a:r>
          </a:p>
          <a:p>
            <a:pPr algn="just">
              <a:lnSpc>
                <a:spcPct val="160000"/>
              </a:lnSpc>
              <a:buFont typeface="Arial" panose="020B0604020202020204" pitchFamily="34" charset="0"/>
              <a:buChar char="•"/>
            </a:pPr>
            <a:r>
              <a:rPr lang="en-US" sz="1900" b="1" dirty="0"/>
              <a:t>Identity Verification</a:t>
            </a:r>
            <a:r>
              <a:rPr lang="en-US" sz="1900" dirty="0"/>
              <a:t>: Ensures that the applicant’s identity is authentic using tools such as biometric recognition, facial recognition, or third-party verification services.</a:t>
            </a:r>
          </a:p>
          <a:p>
            <a:pPr algn="just">
              <a:lnSpc>
                <a:spcPct val="160000"/>
              </a:lnSpc>
              <a:buFont typeface="Arial" panose="020B0604020202020204" pitchFamily="34" charset="0"/>
              <a:buChar char="•"/>
            </a:pPr>
            <a:r>
              <a:rPr lang="en-US" sz="1900" b="1" dirty="0"/>
              <a:t>Income and Employment Verification</a:t>
            </a:r>
            <a:r>
              <a:rPr lang="en-US" sz="1900" dirty="0"/>
              <a:t>: Checks the applicant’s employment status, income sources, and employment history through automated processes or third-party verification (e.g., employer confirmation, bank statement review).</a:t>
            </a:r>
          </a:p>
          <a:p>
            <a:pPr algn="just">
              <a:lnSpc>
                <a:spcPct val="160000"/>
              </a:lnSpc>
              <a:buFont typeface="Arial" panose="020B0604020202020204" pitchFamily="34" charset="0"/>
              <a:buChar char="•"/>
            </a:pPr>
            <a:r>
              <a:rPr lang="en-US" sz="1900" b="1" dirty="0"/>
              <a:t>Fraud Detection</a:t>
            </a:r>
            <a:r>
              <a:rPr lang="en-US" sz="1900" dirty="0"/>
              <a:t>: Includes algorithms and checks to detect any signs of fraudulent activities or mismatched data.</a:t>
            </a:r>
          </a:p>
          <a:p>
            <a:endParaRPr lang="en-IN" dirty="0"/>
          </a:p>
        </p:txBody>
      </p:sp>
    </p:spTree>
    <p:extLst>
      <p:ext uri="{BB962C8B-B14F-4D97-AF65-F5344CB8AC3E}">
        <p14:creationId xmlns:p14="http://schemas.microsoft.com/office/powerpoint/2010/main" val="8403275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10858-6491-652A-3077-79E2D3A6C775}"/>
              </a:ext>
            </a:extLst>
          </p:cNvPr>
          <p:cNvSpPr>
            <a:spLocks noGrp="1"/>
          </p:cNvSpPr>
          <p:nvPr>
            <p:ph type="title"/>
          </p:nvPr>
        </p:nvSpPr>
        <p:spPr>
          <a:xfrm>
            <a:off x="142009" y="105352"/>
            <a:ext cx="10515600" cy="1325563"/>
          </a:xfrm>
        </p:spPr>
        <p:txBody>
          <a:bodyPr>
            <a:normAutofit fontScale="90000"/>
          </a:bodyPr>
          <a:lstStyle/>
          <a:p>
            <a:r>
              <a:rPr lang="en-US" sz="4000" b="1" dirty="0"/>
              <a:t>Loan Approval &amp; Processing Module</a:t>
            </a:r>
            <a:br>
              <a:rPr lang="en-US" b="1" dirty="0"/>
            </a:br>
            <a:endParaRPr lang="en-IN" dirty="0"/>
          </a:p>
        </p:txBody>
      </p:sp>
      <p:sp>
        <p:nvSpPr>
          <p:cNvPr id="3" name="Content Placeholder 2">
            <a:extLst>
              <a:ext uri="{FF2B5EF4-FFF2-40B4-BE49-F238E27FC236}">
                <a16:creationId xmlns:a16="http://schemas.microsoft.com/office/drawing/2014/main" id="{0460BD51-9857-96BC-D9A1-634AA6C67682}"/>
              </a:ext>
            </a:extLst>
          </p:cNvPr>
          <p:cNvSpPr>
            <a:spLocks noGrp="1"/>
          </p:cNvSpPr>
          <p:nvPr>
            <p:ph idx="1"/>
          </p:nvPr>
        </p:nvSpPr>
        <p:spPr>
          <a:xfrm>
            <a:off x="1153390" y="1111827"/>
            <a:ext cx="10034154" cy="3584864"/>
          </a:xfrm>
        </p:spPr>
        <p:txBody>
          <a:bodyPr>
            <a:normAutofit fontScale="77500" lnSpcReduction="20000"/>
          </a:bodyPr>
          <a:lstStyle/>
          <a:p>
            <a:pPr algn="just">
              <a:lnSpc>
                <a:spcPct val="160000"/>
              </a:lnSpc>
              <a:buFont typeface="Arial" panose="020B0604020202020204" pitchFamily="34" charset="0"/>
              <a:buChar char="•"/>
            </a:pPr>
            <a:r>
              <a:rPr lang="en-US" sz="2300" b="1" dirty="0"/>
              <a:t>Approval Workflow</a:t>
            </a:r>
            <a:r>
              <a:rPr lang="en-US" sz="2300" dirty="0"/>
              <a:t>: Manages the approval process, including the loan officer’s review, manual intervention (if required), and automated decision-making based on preset criteria.</a:t>
            </a:r>
          </a:p>
          <a:p>
            <a:pPr algn="just">
              <a:lnSpc>
                <a:spcPct val="160000"/>
              </a:lnSpc>
              <a:buFont typeface="Arial" panose="020B0604020202020204" pitchFamily="34" charset="0"/>
              <a:buChar char="•"/>
            </a:pPr>
            <a:r>
              <a:rPr lang="en-US" sz="2300" b="1" dirty="0"/>
              <a:t>Loan Terms &amp; Conditions</a:t>
            </a:r>
            <a:r>
              <a:rPr lang="en-US" sz="2300" dirty="0"/>
              <a:t>: Generates and presents the loan terms (interest rate, repayment schedule, fees) to the applicant for approval.</a:t>
            </a:r>
          </a:p>
          <a:p>
            <a:pPr algn="just">
              <a:lnSpc>
                <a:spcPct val="160000"/>
              </a:lnSpc>
              <a:buFont typeface="Arial" panose="020B0604020202020204" pitchFamily="34" charset="0"/>
              <a:buChar char="•"/>
            </a:pPr>
            <a:r>
              <a:rPr lang="en-US" sz="2300" b="1" dirty="0"/>
              <a:t>Collateral Evaluation</a:t>
            </a:r>
            <a:r>
              <a:rPr lang="en-US" sz="2300" dirty="0"/>
              <a:t>: Assesses the value of any collateral provided by the borrower and ensures it matches the loan amount.</a:t>
            </a:r>
          </a:p>
          <a:p>
            <a:pPr algn="just">
              <a:lnSpc>
                <a:spcPct val="160000"/>
              </a:lnSpc>
              <a:buFont typeface="Arial" panose="020B0604020202020204" pitchFamily="34" charset="0"/>
              <a:buChar char="•"/>
            </a:pPr>
            <a:r>
              <a:rPr lang="en-US" sz="2300" b="1" dirty="0"/>
              <a:t>Disbursement</a:t>
            </a:r>
            <a:r>
              <a:rPr lang="en-US" sz="2300" dirty="0"/>
              <a:t>: Once approved, the system initiates the disbursement process, either via bank transfer or other payment methods.</a:t>
            </a:r>
          </a:p>
          <a:p>
            <a:endParaRPr lang="en-IN" dirty="0"/>
          </a:p>
        </p:txBody>
      </p:sp>
    </p:spTree>
    <p:extLst>
      <p:ext uri="{BB962C8B-B14F-4D97-AF65-F5344CB8AC3E}">
        <p14:creationId xmlns:p14="http://schemas.microsoft.com/office/powerpoint/2010/main" val="14308280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287CB-3ADA-F051-F662-06683C89D644}"/>
              </a:ext>
            </a:extLst>
          </p:cNvPr>
          <p:cNvSpPr>
            <a:spLocks noGrp="1"/>
          </p:cNvSpPr>
          <p:nvPr>
            <p:ph type="title"/>
          </p:nvPr>
        </p:nvSpPr>
        <p:spPr>
          <a:xfrm>
            <a:off x="0" y="-341456"/>
            <a:ext cx="10515600" cy="1325563"/>
          </a:xfrm>
        </p:spPr>
        <p:txBody>
          <a:bodyPr>
            <a:normAutofit/>
          </a:bodyPr>
          <a:lstStyle/>
          <a:p>
            <a:r>
              <a:rPr lang="en-IN" sz="3600" dirty="0"/>
              <a:t>Software Details</a:t>
            </a:r>
          </a:p>
        </p:txBody>
      </p:sp>
      <p:sp>
        <p:nvSpPr>
          <p:cNvPr id="3" name="Content Placeholder 2">
            <a:extLst>
              <a:ext uri="{FF2B5EF4-FFF2-40B4-BE49-F238E27FC236}">
                <a16:creationId xmlns:a16="http://schemas.microsoft.com/office/drawing/2014/main" id="{4B867220-761E-2D5E-69C3-CA722EC72809}"/>
              </a:ext>
            </a:extLst>
          </p:cNvPr>
          <p:cNvSpPr>
            <a:spLocks noGrp="1"/>
          </p:cNvSpPr>
          <p:nvPr>
            <p:ph idx="1"/>
          </p:nvPr>
        </p:nvSpPr>
        <p:spPr>
          <a:xfrm>
            <a:off x="1381990" y="984107"/>
            <a:ext cx="9019309" cy="3411393"/>
          </a:xfrm>
        </p:spPr>
        <p:txBody>
          <a:bodyPr>
            <a:normAutofit fontScale="92500"/>
          </a:bodyPr>
          <a:lstStyle/>
          <a:p>
            <a:pPr algn="just">
              <a:lnSpc>
                <a:spcPct val="150000"/>
              </a:lnSpc>
            </a:pPr>
            <a:r>
              <a:rPr lang="en-US" sz="21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21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5259529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CEBCA-6621-1DBB-DE53-281909CB5026}"/>
              </a:ext>
            </a:extLst>
          </p:cNvPr>
          <p:cNvSpPr>
            <a:spLocks noGrp="1"/>
          </p:cNvSpPr>
          <p:nvPr>
            <p:ph type="title"/>
          </p:nvPr>
        </p:nvSpPr>
        <p:spPr>
          <a:xfrm>
            <a:off x="0" y="-164812"/>
            <a:ext cx="10515600" cy="1325563"/>
          </a:xfrm>
        </p:spPr>
        <p:txBody>
          <a:bodyPr>
            <a:normAutofit/>
          </a:bodyPr>
          <a:lstStyle/>
          <a:p>
            <a:r>
              <a:rPr lang="en-IN" sz="3600" dirty="0"/>
              <a:t>Front End</a:t>
            </a:r>
          </a:p>
        </p:txBody>
      </p:sp>
      <p:sp>
        <p:nvSpPr>
          <p:cNvPr id="3" name="Content Placeholder 2">
            <a:extLst>
              <a:ext uri="{FF2B5EF4-FFF2-40B4-BE49-F238E27FC236}">
                <a16:creationId xmlns:a16="http://schemas.microsoft.com/office/drawing/2014/main" id="{01182067-0D47-2BF6-FE5C-8317E87B4D80}"/>
              </a:ext>
            </a:extLst>
          </p:cNvPr>
          <p:cNvSpPr>
            <a:spLocks noGrp="1"/>
          </p:cNvSpPr>
          <p:nvPr>
            <p:ph idx="1"/>
          </p:nvPr>
        </p:nvSpPr>
        <p:spPr>
          <a:xfrm>
            <a:off x="914399" y="1025525"/>
            <a:ext cx="10086109" cy="3390611"/>
          </a:xfrm>
        </p:spPr>
        <p:txBody>
          <a:bodyPr>
            <a:normAutofit fontScale="70000" lnSpcReduction="20000"/>
          </a:bodyPr>
          <a:lstStyle/>
          <a:p>
            <a:pPr algn="just">
              <a:lnSpc>
                <a:spcPct val="150000"/>
              </a:lnSpc>
            </a:pPr>
            <a:r>
              <a:rPr lang="en-US" sz="26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26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6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718215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94053-2C40-5B35-616D-03B1CA4BA78C}"/>
              </a:ext>
            </a:extLst>
          </p:cNvPr>
          <p:cNvSpPr>
            <a:spLocks noGrp="1"/>
          </p:cNvSpPr>
          <p:nvPr>
            <p:ph type="title"/>
          </p:nvPr>
        </p:nvSpPr>
        <p:spPr>
          <a:xfrm>
            <a:off x="0" y="-206375"/>
            <a:ext cx="10515600" cy="1325563"/>
          </a:xfrm>
        </p:spPr>
        <p:txBody>
          <a:bodyPr>
            <a:normAutofit/>
          </a:bodyPr>
          <a:lstStyle/>
          <a:p>
            <a:r>
              <a:rPr lang="en-IN" sz="3600" dirty="0"/>
              <a:t>Database</a:t>
            </a:r>
          </a:p>
        </p:txBody>
      </p:sp>
      <p:sp>
        <p:nvSpPr>
          <p:cNvPr id="3" name="Content Placeholder 2">
            <a:extLst>
              <a:ext uri="{FF2B5EF4-FFF2-40B4-BE49-F238E27FC236}">
                <a16:creationId xmlns:a16="http://schemas.microsoft.com/office/drawing/2014/main" id="{F48E1F71-CBFA-64E0-1A04-84CEAC2E7B9A}"/>
              </a:ext>
            </a:extLst>
          </p:cNvPr>
          <p:cNvSpPr>
            <a:spLocks noGrp="1"/>
          </p:cNvSpPr>
          <p:nvPr>
            <p:ph idx="1"/>
          </p:nvPr>
        </p:nvSpPr>
        <p:spPr>
          <a:xfrm>
            <a:off x="987136" y="987137"/>
            <a:ext cx="9763991" cy="4036436"/>
          </a:xfrm>
        </p:spPr>
        <p:txBody>
          <a:bodyPr>
            <a:normAutofit/>
          </a:bodyPr>
          <a:lstStyle/>
          <a:p>
            <a:pPr algn="just">
              <a:lnSpc>
                <a:spcPct val="150000"/>
              </a:lnSpc>
            </a:pPr>
            <a:r>
              <a:rPr lang="en-US" sz="19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9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9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809102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D4C44-132A-0663-BD8B-9B76DD270DDD}"/>
              </a:ext>
            </a:extLst>
          </p:cNvPr>
          <p:cNvSpPr>
            <a:spLocks noGrp="1"/>
          </p:cNvSpPr>
          <p:nvPr>
            <p:ph type="title"/>
          </p:nvPr>
        </p:nvSpPr>
        <p:spPr>
          <a:xfrm>
            <a:off x="0" y="-102466"/>
            <a:ext cx="10515600" cy="1325563"/>
          </a:xfrm>
        </p:spPr>
        <p:txBody>
          <a:bodyPr>
            <a:normAutofit/>
          </a:bodyPr>
          <a:lstStyle/>
          <a:p>
            <a:r>
              <a:rPr lang="en-IN" sz="3600" dirty="0"/>
              <a:t>Cloud Web Server</a:t>
            </a:r>
          </a:p>
        </p:txBody>
      </p:sp>
      <p:sp>
        <p:nvSpPr>
          <p:cNvPr id="3" name="Content Placeholder 2">
            <a:extLst>
              <a:ext uri="{FF2B5EF4-FFF2-40B4-BE49-F238E27FC236}">
                <a16:creationId xmlns:a16="http://schemas.microsoft.com/office/drawing/2014/main" id="{805D7397-C6B9-E21F-94D7-4AF2F716C612}"/>
              </a:ext>
            </a:extLst>
          </p:cNvPr>
          <p:cNvSpPr>
            <a:spLocks noGrp="1"/>
          </p:cNvSpPr>
          <p:nvPr>
            <p:ph idx="1"/>
          </p:nvPr>
        </p:nvSpPr>
        <p:spPr>
          <a:xfrm>
            <a:off x="976745" y="1077624"/>
            <a:ext cx="9358745" cy="3953308"/>
          </a:xfrm>
        </p:spPr>
        <p:txBody>
          <a:bodyPr>
            <a:normAutofit fontScale="62500" lnSpcReduction="20000"/>
          </a:bodyPr>
          <a:lstStyle/>
          <a:p>
            <a:pPr algn="just">
              <a:lnSpc>
                <a:spcPct val="150000"/>
              </a:lnSpc>
            </a:pPr>
            <a:r>
              <a:rPr lang="en-US" sz="2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2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2800" dirty="0">
                <a:cs typeface="Times New Roman" panose="02020603050405020304" pitchFamily="18" charset="0"/>
              </a:rPr>
              <a:t>It provides a flexible environment for the developers which allows them to work on projects from anywhere using any device with internet access.</a:t>
            </a:r>
            <a:endParaRPr lang="en-IN" sz="2800" dirty="0">
              <a:cs typeface="Times New Roman" panose="02020603050405020304" pitchFamily="18" charset="0"/>
            </a:endParaRPr>
          </a:p>
        </p:txBody>
      </p:sp>
    </p:spTree>
    <p:extLst>
      <p:ext uri="{BB962C8B-B14F-4D97-AF65-F5344CB8AC3E}">
        <p14:creationId xmlns:p14="http://schemas.microsoft.com/office/powerpoint/2010/main" val="14185871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1EDE7-D358-9E43-02F4-F9CF09D7F8BA}"/>
              </a:ext>
            </a:extLst>
          </p:cNvPr>
          <p:cNvSpPr>
            <a:spLocks noGrp="1"/>
          </p:cNvSpPr>
          <p:nvPr>
            <p:ph type="title"/>
          </p:nvPr>
        </p:nvSpPr>
        <p:spPr>
          <a:xfrm>
            <a:off x="318655" y="18255"/>
            <a:ext cx="10515600" cy="1325563"/>
          </a:xfrm>
        </p:spPr>
        <p:txBody>
          <a:bodyPr>
            <a:normAutofit/>
          </a:bodyPr>
          <a:lstStyle/>
          <a:p>
            <a:r>
              <a:rPr lang="en-US" sz="3600" b="1" dirty="0"/>
              <a:t>SOFTWARE REQUIREMENTS:</a:t>
            </a:r>
            <a:endParaRPr lang="en-IN" sz="3600" dirty="0"/>
          </a:p>
        </p:txBody>
      </p:sp>
      <p:sp>
        <p:nvSpPr>
          <p:cNvPr id="3" name="Content Placeholder 2">
            <a:extLst>
              <a:ext uri="{FF2B5EF4-FFF2-40B4-BE49-F238E27FC236}">
                <a16:creationId xmlns:a16="http://schemas.microsoft.com/office/drawing/2014/main" id="{F04A8A83-8832-B7E5-1493-A15AF1FC8521}"/>
              </a:ext>
            </a:extLst>
          </p:cNvPr>
          <p:cNvSpPr>
            <a:spLocks noGrp="1"/>
          </p:cNvSpPr>
          <p:nvPr>
            <p:ph idx="1"/>
          </p:nvPr>
        </p:nvSpPr>
        <p:spPr>
          <a:xfrm>
            <a:off x="1057655" y="1253331"/>
            <a:ext cx="10233800" cy="4351338"/>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4253296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6F431-4103-4BA3-8F16-6617B8DEAF0D}"/>
              </a:ext>
            </a:extLst>
          </p:cNvPr>
          <p:cNvSpPr>
            <a:spLocks noGrp="1"/>
          </p:cNvSpPr>
          <p:nvPr>
            <p:ph type="title"/>
          </p:nvPr>
        </p:nvSpPr>
        <p:spPr>
          <a:xfrm>
            <a:off x="214745" y="-81684"/>
            <a:ext cx="10515600" cy="1325563"/>
          </a:xfrm>
        </p:spPr>
        <p:txBody>
          <a:bodyPr>
            <a:normAutofit/>
          </a:bodyPr>
          <a:lstStyle/>
          <a:p>
            <a:r>
              <a:rPr lang="en-US" sz="3600" b="1" dirty="0"/>
              <a:t>HARDWARE REQUIREMENTS:</a:t>
            </a:r>
            <a:endParaRPr lang="en-IN" sz="3600" dirty="0"/>
          </a:p>
        </p:txBody>
      </p:sp>
      <p:sp>
        <p:nvSpPr>
          <p:cNvPr id="3" name="Content Placeholder 2">
            <a:extLst>
              <a:ext uri="{FF2B5EF4-FFF2-40B4-BE49-F238E27FC236}">
                <a16:creationId xmlns:a16="http://schemas.microsoft.com/office/drawing/2014/main" id="{47DB244D-B512-152D-4CDB-3A089DFA1821}"/>
              </a:ext>
            </a:extLst>
          </p:cNvPr>
          <p:cNvSpPr>
            <a:spLocks noGrp="1"/>
          </p:cNvSpPr>
          <p:nvPr>
            <p:ph idx="1"/>
          </p:nvPr>
        </p:nvSpPr>
        <p:spPr>
          <a:xfrm>
            <a:off x="1182346" y="1067088"/>
            <a:ext cx="10233800" cy="4351338"/>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449746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9E1096A-2406-1B9E-EC0D-601BAE27435B}"/>
              </a:ext>
            </a:extLst>
          </p:cNvPr>
          <p:cNvSpPr>
            <a:spLocks noGrp="1"/>
          </p:cNvSpPr>
          <p:nvPr>
            <p:ph type="title"/>
          </p:nvPr>
        </p:nvSpPr>
        <p:spPr>
          <a:xfrm>
            <a:off x="90055" y="-175202"/>
            <a:ext cx="10515600" cy="1325563"/>
          </a:xfrm>
        </p:spPr>
        <p:txBody>
          <a:bodyPr>
            <a:normAutofit/>
          </a:bodyPr>
          <a:lstStyle/>
          <a:p>
            <a:r>
              <a:rPr lang="en-US" sz="3600" dirty="0"/>
              <a:t>CONCLUSION</a:t>
            </a:r>
            <a:endParaRPr lang="en-IN" sz="3600" dirty="0"/>
          </a:p>
        </p:txBody>
      </p:sp>
      <p:sp>
        <p:nvSpPr>
          <p:cNvPr id="5" name="Content Placeholder 4">
            <a:extLst>
              <a:ext uri="{FF2B5EF4-FFF2-40B4-BE49-F238E27FC236}">
                <a16:creationId xmlns:a16="http://schemas.microsoft.com/office/drawing/2014/main" id="{BB5D5EF4-3B9F-7FD9-0734-41F898872B13}"/>
              </a:ext>
            </a:extLst>
          </p:cNvPr>
          <p:cNvSpPr>
            <a:spLocks noGrp="1"/>
          </p:cNvSpPr>
          <p:nvPr>
            <p:ph idx="1"/>
          </p:nvPr>
        </p:nvSpPr>
        <p:spPr>
          <a:xfrm>
            <a:off x="734291" y="1000341"/>
            <a:ext cx="10515600" cy="4857318"/>
          </a:xfrm>
        </p:spPr>
        <p:txBody>
          <a:bodyPr>
            <a:normAutofit lnSpcReduction="10000"/>
          </a:bodyPr>
          <a:lstStyle/>
          <a:p>
            <a:pPr algn="just">
              <a:lnSpc>
                <a:spcPct val="150000"/>
              </a:lnSpc>
            </a:pPr>
            <a:r>
              <a:rPr lang="en-US" sz="1800" dirty="0"/>
              <a:t>In conclusion, an online loan management system is a vital tool for lenders and financial institutions to efficiently and effectively handle the loan life cycle, from application and approval to disbursement and repayment.</a:t>
            </a:r>
          </a:p>
          <a:p>
            <a:pPr algn="just">
              <a:lnSpc>
                <a:spcPct val="150000"/>
              </a:lnSpc>
            </a:pPr>
            <a:r>
              <a:rPr lang="en-US" sz="1800" dirty="0"/>
              <a:t> It offers numerous benefits such as streamlined processes, improved customer experience, reduced operational costs, and enhanced risk management. </a:t>
            </a:r>
          </a:p>
          <a:p>
            <a:pPr algn="just">
              <a:lnSpc>
                <a:spcPct val="150000"/>
              </a:lnSpc>
            </a:pPr>
            <a:r>
              <a:rPr lang="en-US" sz="1800" dirty="0"/>
              <a:t>Predictive analytics and risk management capabilities will continue to evolve, enabling lenders to make informed decisions and proactively manage risks. </a:t>
            </a:r>
          </a:p>
          <a:p>
            <a:pPr algn="just">
              <a:lnSpc>
                <a:spcPct val="150000"/>
              </a:lnSpc>
            </a:pPr>
            <a:r>
              <a:rPr lang="en-US" sz="1800" dirty="0"/>
              <a:t>Personalization of loan products and customer experiences will be a focus, leveraging data analysis to tailor offerings to individual borrowers.</a:t>
            </a:r>
          </a:p>
          <a:p>
            <a:pPr algn="just">
              <a:lnSpc>
                <a:spcPct val="150000"/>
              </a:lnSpc>
            </a:pPr>
            <a:r>
              <a:rPr lang="en-US" sz="1800" dirty="0"/>
              <a:t> Integration with ecosystem partners and block chain technology are expected to further enhance efficiency, transparency, and collaboration in the lending process.</a:t>
            </a:r>
            <a:endParaRPr lang="en-IN" sz="1800" dirty="0"/>
          </a:p>
        </p:txBody>
      </p:sp>
    </p:spTree>
    <p:extLst>
      <p:ext uri="{BB962C8B-B14F-4D97-AF65-F5344CB8AC3E}">
        <p14:creationId xmlns:p14="http://schemas.microsoft.com/office/powerpoint/2010/main" val="1147392398"/>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4551"/>
      </a:dk2>
      <a:lt2>
        <a:srgbClr val="F2ACD2"/>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3016C5A4-E631-4977-A608-ACFB47552625}"/>
    </a:ext>
  </a:extLst>
</a:theme>
</file>

<file path=docProps/app.xml><?xml version="1.0" encoding="utf-8"?>
<Properties xmlns="http://schemas.openxmlformats.org/officeDocument/2006/extended-properties" xmlns:vt="http://schemas.openxmlformats.org/officeDocument/2006/docPropsVTypes">
  <Template>Depth</Template>
  <TotalTime>540</TotalTime>
  <Words>2110</Words>
  <Application>Microsoft Office PowerPoint</Application>
  <PresentationFormat>Widescreen</PresentationFormat>
  <Paragraphs>93</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Corbel</vt:lpstr>
      <vt:lpstr>Times New Roman</vt:lpstr>
      <vt:lpstr>Depth</vt:lpstr>
      <vt:lpstr>Loan application &amp; verification management system </vt:lpstr>
      <vt:lpstr>Abstract</vt:lpstr>
      <vt:lpstr>Objective</vt:lpstr>
      <vt:lpstr>Existing System</vt:lpstr>
      <vt:lpstr>Disadvantage</vt:lpstr>
      <vt:lpstr>PROPOSED SYSTEM :</vt:lpstr>
      <vt:lpstr>Advantage</vt:lpstr>
      <vt:lpstr>Introduction</vt:lpstr>
      <vt:lpstr>PowerPoint Presentation</vt:lpstr>
      <vt:lpstr>MODULES</vt:lpstr>
      <vt:lpstr>Loan Application Module </vt:lpstr>
      <vt:lpstr>Loan Eligibility &amp; Credit Scoring Module </vt:lpstr>
      <vt:lpstr>Loan Verification Module </vt:lpstr>
      <vt:lpstr>Loan Approval &amp; Processing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2024-12-16T16:41:19Z</dcterms:created>
  <dcterms:modified xsi:type="dcterms:W3CDTF">2024-12-17T01:42:18Z</dcterms:modified>
</cp:coreProperties>
</file>